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320" r:id="rId2"/>
    <p:sldId id="322" r:id="rId3"/>
    <p:sldId id="333" r:id="rId4"/>
    <p:sldId id="350" r:id="rId5"/>
    <p:sldId id="334" r:id="rId6"/>
    <p:sldId id="321" r:id="rId7"/>
    <p:sldId id="323" r:id="rId8"/>
    <p:sldId id="339" r:id="rId9"/>
    <p:sldId id="324" r:id="rId10"/>
    <p:sldId id="353" r:id="rId11"/>
    <p:sldId id="351" r:id="rId12"/>
    <p:sldId id="330" r:id="rId13"/>
    <p:sldId id="329" r:id="rId14"/>
    <p:sldId id="327" r:id="rId15"/>
    <p:sldId id="337" r:id="rId16"/>
    <p:sldId id="328" r:id="rId17"/>
    <p:sldId id="326" r:id="rId18"/>
    <p:sldId id="345" r:id="rId19"/>
    <p:sldId id="344" r:id="rId20"/>
    <p:sldId id="349" r:id="rId21"/>
    <p:sldId id="343" r:id="rId22"/>
    <p:sldId id="342" r:id="rId23"/>
    <p:sldId id="346" r:id="rId24"/>
    <p:sldId id="34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FF3300"/>
    <a:srgbClr val="3333FF"/>
    <a:srgbClr val="D9D9D9"/>
    <a:srgbClr val="00FF00"/>
    <a:srgbClr val="FFFF66"/>
    <a:srgbClr val="266196"/>
    <a:srgbClr val="132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6" autoAdjust="0"/>
    <p:restoredTop sz="94629"/>
  </p:normalViewPr>
  <p:slideViewPr>
    <p:cSldViewPr snapToGrid="0">
      <p:cViewPr varScale="1">
        <p:scale>
          <a:sx n="155" d="100"/>
          <a:sy n="155" d="100"/>
        </p:scale>
        <p:origin x="51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F34ED-A971-4529-AB04-6E47F6E0C645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4DD51-AAEB-4F4F-8D12-9E4756072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2015, station</a:t>
            </a:r>
            <a:r>
              <a:rPr lang="en-US" baseline="0" dirty="0" smtClean="0"/>
              <a:t> diets as they were in spatial </a:t>
            </a:r>
            <a:r>
              <a:rPr lang="en-US" baseline="0" dirty="0" err="1" smtClean="0"/>
              <a:t>overalap</a:t>
            </a:r>
            <a:r>
              <a:rPr lang="en-US" baseline="0" dirty="0" smtClean="0"/>
              <a:t>. Same as other years 2016, 2018, 2019, 2021. diets not done CK 2022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4DD51-AAEB-4F4F-8D12-9E47560729B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83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biomass</a:t>
            </a:r>
            <a:r>
              <a:rPr lang="en-US" baseline="0" dirty="0" smtClean="0"/>
              <a:t> for Chinook salmon, not </a:t>
            </a:r>
            <a:r>
              <a:rPr lang="en-US" baseline="0" dirty="0" err="1" smtClean="0"/>
              <a:t>steelead</a:t>
            </a:r>
            <a:r>
              <a:rPr lang="en-US" baseline="0" dirty="0" smtClean="0"/>
              <a:t>. Community is all fish, biomass is limited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4DD51-AAEB-4F4F-8D12-9E47560729B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27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8A7F-CEBA-40C5-B0A2-D925306558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E514-DC0F-4424-874F-DF94AD0CD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73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8A7F-CEBA-40C5-B0A2-D925306558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E514-DC0F-4424-874F-DF94AD0CD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67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8A7F-CEBA-40C5-B0A2-D925306558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E514-DC0F-4424-874F-DF94AD0CD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32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8A7F-CEBA-40C5-B0A2-D925306558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E514-DC0F-4424-874F-DF94AD0CD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6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8A7F-CEBA-40C5-B0A2-D925306558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E514-DC0F-4424-874F-DF94AD0CD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1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8A7F-CEBA-40C5-B0A2-D925306558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E514-DC0F-4424-874F-DF94AD0CD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99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8A7F-CEBA-40C5-B0A2-D925306558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E514-DC0F-4424-874F-DF94AD0CD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72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8A7F-CEBA-40C5-B0A2-D925306558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E514-DC0F-4424-874F-DF94AD0CD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6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8A7F-CEBA-40C5-B0A2-D925306558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E514-DC0F-4424-874F-DF94AD0CD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4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8A7F-CEBA-40C5-B0A2-D925306558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E514-DC0F-4424-874F-DF94AD0CD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8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8A7F-CEBA-40C5-B0A2-D925306558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E514-DC0F-4424-874F-DF94AD0CD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3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B8A7F-CEBA-40C5-B0A2-D9253065589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CE514-DC0F-4424-874F-DF94AD0CD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49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tegratedecosystemassessment.noaa.gov/regions/california-current/california-current-marine-heatwave-tracker-blobtracker" TargetMode="External"/><Relationship Id="rId13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845" y="817301"/>
            <a:ext cx="1112938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431BD5"/>
                </a:solidFill>
              </a:rPr>
              <a:t> Marine heatwaves in the northern California current: Impacts on early marine steelhead diet composition, morphology and potential survival</a:t>
            </a:r>
            <a:endParaRPr lang="en-US" dirty="0">
              <a:solidFill>
                <a:srgbClr val="431BD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0800000" flipV="1">
            <a:off x="1186308" y="2956877"/>
            <a:ext cx="9490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31BD5"/>
                </a:solidFill>
                <a:effectLst/>
                <a:uLnTx/>
                <a:uFillTx/>
              </a:rPr>
              <a:t>Elizabeth A.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1BD5"/>
                </a:solidFill>
                <a:effectLst/>
                <a:uLnTx/>
                <a:uFillTx/>
              </a:rPr>
              <a:t>Daly, </a:t>
            </a:r>
            <a:r>
              <a:rPr lang="en-US" sz="3600" dirty="0" smtClean="0">
                <a:solidFill>
                  <a:srgbClr val="431BD5"/>
                </a:solidFill>
              </a:rPr>
              <a:t>Hillary L. </a:t>
            </a:r>
            <a:r>
              <a:rPr lang="en-US" sz="3600" dirty="0" err="1" smtClean="0">
                <a:solidFill>
                  <a:srgbClr val="431BD5"/>
                </a:solidFill>
              </a:rPr>
              <a:t>Thalmann</a:t>
            </a:r>
            <a:r>
              <a:rPr lang="en-US" sz="3600" dirty="0" smtClean="0">
                <a:solidFill>
                  <a:srgbClr val="431BD5"/>
                </a:solidFill>
              </a:rPr>
              <a:t>, Richard D. Brodeur, and Br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31BD5"/>
                </a:solidFill>
                <a:effectLst/>
                <a:uLnTx/>
                <a:uFillTx/>
              </a:rPr>
              <a:t>ian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1BD5"/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31BD5"/>
                </a:solidFill>
                <a:effectLst/>
                <a:uLnTx/>
                <a:uFillTx/>
              </a:rPr>
              <a:t>J.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1BD5"/>
                </a:solidFill>
                <a:effectLst/>
                <a:uLnTx/>
                <a:uFillTx/>
              </a:rPr>
              <a:t>Burke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31BD5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37" y="5271199"/>
            <a:ext cx="1460906" cy="1462870"/>
          </a:xfrm>
          <a:prstGeom prst="rect">
            <a:avLst/>
          </a:prstGeom>
        </p:spPr>
      </p:pic>
      <p:pic>
        <p:nvPicPr>
          <p:cNvPr id="1026" name="Picture 2" descr="CIMRS_V6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0481" y="5359696"/>
            <a:ext cx="4848225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2245" y="5205841"/>
            <a:ext cx="4127350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7465" y="2450325"/>
            <a:ext cx="3437070" cy="3246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49" y="770210"/>
            <a:ext cx="11385794" cy="107915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Above average SST are forecast to continue in 2023</a:t>
            </a:r>
            <a:br>
              <a:rPr lang="en-US" b="1" dirty="0" smtClean="0">
                <a:latin typeface="+mn-lt"/>
              </a:rPr>
            </a:br>
            <a:endParaRPr lang="en-US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354" y="2450325"/>
            <a:ext cx="3696126" cy="3246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6486" y="2450325"/>
            <a:ext cx="3605325" cy="32973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3445" y="2018212"/>
            <a:ext cx="1456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Mar-Apr-May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21876" y="2080993"/>
            <a:ext cx="148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June July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22228" y="2018212"/>
            <a:ext cx="142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 Aug Sept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40158" y="6456082"/>
            <a:ext cx="9175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https://www.cpc.ncep.noaa.gov/products/people/wwang/cfsv2fcst/htmls/glbSSTe2Sea.html</a:t>
            </a:r>
          </a:p>
        </p:txBody>
      </p:sp>
    </p:spTree>
    <p:extLst>
      <p:ext uri="{BB962C8B-B14F-4D97-AF65-F5344CB8AC3E}">
        <p14:creationId xmlns:p14="http://schemas.microsoft.com/office/powerpoint/2010/main" val="22503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22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Juvenile salmon ocean ecosystem survey (JSOES)</a:t>
            </a:r>
            <a:br>
              <a:rPr lang="en-US" b="1" dirty="0">
                <a:latin typeface="+mn-lt"/>
              </a:rPr>
            </a:br>
            <a:r>
              <a:rPr lang="en-US" dirty="0">
                <a:latin typeface="+mn-lt"/>
              </a:rPr>
              <a:t>NOAA/OSU 1998-ongoing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5272630" y="1325563"/>
            <a:ext cx="6806514" cy="2395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May, June, September marine survey with a surface trawl net </a:t>
            </a:r>
            <a:endParaRPr lang="en-US" sz="2000" dirty="0" smtClean="0"/>
          </a:p>
          <a:p>
            <a:pPr algn="ctr"/>
            <a:r>
              <a:rPr lang="en-US" sz="2000" dirty="0" smtClean="0"/>
              <a:t>20 m X 30 m </a:t>
            </a:r>
            <a:r>
              <a:rPr lang="en-US" sz="2000" dirty="0"/>
              <a:t>towed for several km to capture </a:t>
            </a:r>
            <a:r>
              <a:rPr lang="en-US" sz="2000" dirty="0" smtClean="0"/>
              <a:t>nekton</a:t>
            </a:r>
          </a:p>
          <a:p>
            <a:pPr algn="ctr"/>
            <a:r>
              <a:rPr lang="en-US" sz="2000" dirty="0" smtClean="0"/>
              <a:t>May survey 1999-2012; </a:t>
            </a:r>
            <a:r>
              <a:rPr lang="en-US" sz="2000" dirty="0" smtClean="0">
                <a:solidFill>
                  <a:srgbClr val="FF0000"/>
                </a:solidFill>
              </a:rPr>
              <a:t>modified 2015-19; 2021-current</a:t>
            </a:r>
          </a:p>
          <a:p>
            <a:pPr algn="ctr"/>
            <a:r>
              <a:rPr lang="en-US" sz="2000" dirty="0" smtClean="0"/>
              <a:t>June 1998-current</a:t>
            </a:r>
          </a:p>
          <a:p>
            <a:pPr algn="ctr"/>
            <a:r>
              <a:rPr lang="en-US" sz="2000" dirty="0" smtClean="0"/>
              <a:t>September 1998-2012</a:t>
            </a:r>
            <a:endParaRPr lang="en-US" sz="2000" dirty="0"/>
          </a:p>
          <a:p>
            <a:pPr algn="ctr"/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101" y="2314852"/>
            <a:ext cx="4917989" cy="3987094"/>
          </a:xfrm>
          <a:prstGeom prst="rect">
            <a:avLst/>
          </a:prstGeom>
        </p:spPr>
      </p:pic>
      <p:sp>
        <p:nvSpPr>
          <p:cNvPr id="7" name="Left Brace 6"/>
          <p:cNvSpPr/>
          <p:nvPr/>
        </p:nvSpPr>
        <p:spPr>
          <a:xfrm rot="5400000">
            <a:off x="2338677" y="3017637"/>
            <a:ext cx="218363" cy="2041986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01095" y="3409084"/>
            <a:ext cx="71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30 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58758" y="5137441"/>
            <a:ext cx="1289269" cy="18004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0292" y="3577286"/>
            <a:ext cx="2081300" cy="2881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8"/>
          <a:stretch/>
        </p:blipFill>
        <p:spPr>
          <a:xfrm rot="5400000">
            <a:off x="9644743" y="3995609"/>
            <a:ext cx="2865302" cy="2026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8063" y="3530361"/>
            <a:ext cx="2217765" cy="295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1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54891" y="5652466"/>
            <a:ext cx="1792366" cy="946622"/>
            <a:chOff x="6348845" y="1926989"/>
            <a:chExt cx="2947555" cy="1448880"/>
          </a:xfrm>
        </p:grpSpPr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6348845" y="1926989"/>
              <a:ext cx="2374965" cy="14488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>
              <a:off x="6477000" y="2056280"/>
              <a:ext cx="480271" cy="458320"/>
            </a:xfrm>
            <a:prstGeom prst="triangle">
              <a:avLst>
                <a:gd name="adj" fmla="val 50000"/>
              </a:avLst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Oval 11"/>
            <p:cNvSpPr>
              <a:spLocks noChangeArrowheads="1"/>
            </p:cNvSpPr>
            <p:nvPr/>
          </p:nvSpPr>
          <p:spPr bwMode="auto">
            <a:xfrm>
              <a:off x="6477000" y="2819399"/>
              <a:ext cx="480271" cy="45720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>
              <a:off x="7162800" y="1981199"/>
              <a:ext cx="1981200" cy="423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dirty="0">
                  <a:solidFill>
                    <a:srgbClr val="0000FF"/>
                  </a:solidFill>
                </a:rPr>
                <a:t>Unmarked</a:t>
              </a:r>
            </a:p>
          </p:txBody>
        </p: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7315200" y="2819399"/>
              <a:ext cx="1981200" cy="423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dirty="0">
                  <a:solidFill>
                    <a:srgbClr val="FF3300"/>
                  </a:solidFill>
                </a:rPr>
                <a:t>Hatchery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42453" y="127017"/>
            <a:ext cx="11286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Calibri"/>
              </a:rPr>
              <a:t>Juvenile steelhead salmon are caught off coastal OR/WA in May and are offshore by June (1999-2011 time series)</a:t>
            </a:r>
            <a:endParaRPr lang="en-US" sz="36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4865" y="1414310"/>
            <a:ext cx="4813865" cy="5443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1139" y="5768940"/>
            <a:ext cx="3215375" cy="10379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514861" y="5404523"/>
            <a:ext cx="2109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Daly et al. 2014</a:t>
            </a:r>
            <a:endParaRPr lang="en-US" sz="2400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7904488" y="1729024"/>
            <a:ext cx="3935916" cy="3468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Juvenile steelhead salmon spend less than 10 days in our ocean sampling area- based on otoliths and are </a:t>
            </a:r>
            <a:r>
              <a:rPr lang="en-US" sz="2400" b="1" dirty="0">
                <a:solidFill>
                  <a:schemeClr val="tx1"/>
                </a:solidFill>
              </a:rPr>
              <a:t>longer, fatter, have higher growth hormone, and stomach fullness as they move </a:t>
            </a:r>
            <a:r>
              <a:rPr lang="en-US" sz="2400" b="1" dirty="0" smtClean="0">
                <a:solidFill>
                  <a:schemeClr val="tx1"/>
                </a:solidFill>
              </a:rPr>
              <a:t>offshore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97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63560" y="1431046"/>
            <a:ext cx="6196914" cy="3595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b="1" dirty="0">
                <a:latin typeface="+mn-lt"/>
              </a:rPr>
              <a:t>May 2006-2012 </a:t>
            </a:r>
            <a:endParaRPr lang="en-US" sz="2900" b="1" dirty="0" smtClean="0">
              <a:latin typeface="+mn-lt"/>
            </a:endParaRPr>
          </a:p>
          <a:p>
            <a:endParaRPr lang="en-US" sz="2900" b="1" dirty="0" smtClean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b="1" dirty="0" smtClean="0">
                <a:latin typeface="+mn-lt"/>
              </a:rPr>
              <a:t>78% of ocean caught juvenile steelhead were genetically identified as Columbia River stocks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900" b="1" dirty="0" smtClean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b="1" dirty="0" smtClean="0">
                <a:latin typeface="+mn-lt"/>
              </a:rPr>
              <a:t>Caught near the Columbia River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900" b="1" dirty="0" smtClean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b="1" dirty="0" smtClean="0">
                <a:latin typeface="+mn-lt"/>
              </a:rPr>
              <a:t>along the 180 m </a:t>
            </a:r>
            <a:r>
              <a:rPr lang="en-US" sz="2900" b="1" dirty="0" err="1" smtClean="0">
                <a:latin typeface="+mn-lt"/>
              </a:rPr>
              <a:t>isobath</a:t>
            </a:r>
            <a:endParaRPr lang="en-US" sz="29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73880" y="6095486"/>
            <a:ext cx="3221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Van </a:t>
            </a:r>
            <a:r>
              <a:rPr lang="en-US" sz="2400" dirty="0" err="1" smtClean="0"/>
              <a:t>Doornick</a:t>
            </a:r>
            <a:r>
              <a:rPr lang="en-US" sz="2400" dirty="0" smtClean="0"/>
              <a:t> et al. 2019</a:t>
            </a:r>
            <a:endParaRPr lang="en-US" sz="2400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934" y="5606979"/>
            <a:ext cx="2992516" cy="11551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3079" y="-57202"/>
            <a:ext cx="3793646" cy="691520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6935" y="470157"/>
            <a:ext cx="7352269" cy="1325563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b="1" dirty="0" smtClean="0">
                <a:latin typeface="+mn-lt"/>
              </a:rPr>
              <a:t>JSOES May steelhead catches by genetically identifies stock groups</a:t>
            </a:r>
            <a:r>
              <a:rPr lang="en-US" b="1" dirty="0">
                <a:latin typeface="+mn-lt"/>
              </a:rPr>
              <a:t/>
            </a:r>
            <a:br>
              <a:rPr lang="en-US" b="1" dirty="0">
                <a:latin typeface="+mn-lt"/>
              </a:rPr>
            </a:b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399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309" y="1320542"/>
            <a:ext cx="4453582" cy="54603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3377" y="2732910"/>
            <a:ext cx="6168082" cy="3285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82130" y="2272216"/>
            <a:ext cx="5443151" cy="921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240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8686" y="2732910"/>
            <a:ext cx="6124833" cy="3350461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Sampling </a:t>
            </a:r>
            <a:r>
              <a:rPr lang="en-US" b="1" dirty="0"/>
              <a:t>is </a:t>
            </a:r>
            <a:r>
              <a:rPr lang="en-US" b="1" dirty="0" smtClean="0"/>
              <a:t>now along </a:t>
            </a:r>
            <a:r>
              <a:rPr lang="en-US" b="1" dirty="0"/>
              <a:t>the 100 m </a:t>
            </a:r>
            <a:r>
              <a:rPr lang="en-US" b="1" dirty="0" err="1" smtClean="0"/>
              <a:t>isobath</a:t>
            </a:r>
            <a:endParaRPr lang="en-US" b="1" dirty="0" smtClean="0"/>
          </a:p>
          <a:p>
            <a:r>
              <a:rPr lang="en-US" b="1" dirty="0" smtClean="0"/>
              <a:t>The change occurred to increase catches of yearling Chinook salmon</a:t>
            </a:r>
          </a:p>
          <a:p>
            <a:r>
              <a:rPr lang="en-US" b="1" dirty="0" smtClean="0"/>
              <a:t>Also added fine mesh liner to capture prey of the salmon</a:t>
            </a:r>
            <a:endParaRPr lang="en-US" b="1" dirty="0"/>
          </a:p>
          <a:p>
            <a:r>
              <a:rPr lang="en-US" b="1" dirty="0" smtClean="0"/>
              <a:t>&lt; </a:t>
            </a:r>
            <a:r>
              <a:rPr lang="en-US" b="1" dirty="0"/>
              <a:t>2.5% of stations were &gt; 180m bottom </a:t>
            </a:r>
            <a:r>
              <a:rPr lang="en-US" b="1" dirty="0" smtClean="0"/>
              <a:t>depth</a:t>
            </a:r>
          </a:p>
          <a:p>
            <a:r>
              <a:rPr lang="en-US" b="1" dirty="0" smtClean="0"/>
              <a:t>There were no </a:t>
            </a:r>
            <a:r>
              <a:rPr lang="en-US" b="1" dirty="0"/>
              <a:t>2013-14 and 2020 </a:t>
            </a:r>
            <a:r>
              <a:rPr lang="en-US" b="1" dirty="0" smtClean="0"/>
              <a:t>surveys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529994" y="4879507"/>
            <a:ext cx="1334530" cy="16866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All stations sampled 2015-2022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13075" y="186201"/>
            <a:ext cx="10691065" cy="1325563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+mn-lt"/>
              </a:rPr>
              <a:t>May JSOES survey was redesigned in 2015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271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54757" y="1752909"/>
            <a:ext cx="4156198" cy="55334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2698" y="553165"/>
            <a:ext cx="115283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Can we use juvenile yearling Chinook salmon characteristics during their early marine residence to understand what is going on with juvenile steelhead?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987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6184355" y="992125"/>
            <a:ext cx="5242491" cy="1542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5688" y="1803792"/>
            <a:ext cx="5300249" cy="802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02"/>
          <a:stretch/>
        </p:blipFill>
        <p:spPr>
          <a:xfrm>
            <a:off x="6184356" y="2535095"/>
            <a:ext cx="5242491" cy="43302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20"/>
          <a:stretch/>
        </p:blipFill>
        <p:spPr>
          <a:xfrm>
            <a:off x="-15688" y="2598156"/>
            <a:ext cx="5300249" cy="4339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56" y="6578"/>
            <a:ext cx="12191999" cy="1325563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+mn-lt"/>
              </a:rPr>
              <a:t>Fork length: Juvenile Columbia River Steelhead were the same size between cold and warm ocean conditions and all stocks of Chinook salmon were significantly longer during colder ocean conditions</a:t>
            </a:r>
            <a:endParaRPr lang="en-US" sz="2800" b="1" dirty="0">
              <a:latin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531368" y="4999158"/>
            <a:ext cx="1274233" cy="1363133"/>
          </a:xfrm>
          <a:prstGeom prst="ellipse">
            <a:avLst/>
          </a:prstGeom>
          <a:solidFill>
            <a:schemeClr val="accent1">
              <a:lumMod val="40000"/>
              <a:lumOff val="60000"/>
              <a:alpha val="34902"/>
            </a:schemeClr>
          </a:solidFill>
          <a:ln>
            <a:solidFill>
              <a:srgbClr val="D9D9D9">
                <a:alpha val="3882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4824" y="1831642"/>
            <a:ext cx="25825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Juvenile Steelhead</a:t>
            </a:r>
          </a:p>
          <a:p>
            <a:r>
              <a:rPr lang="en-US" dirty="0" smtClean="0"/>
              <a:t>3 Columbia River stocks:</a:t>
            </a:r>
          </a:p>
          <a:p>
            <a:r>
              <a:rPr lang="en-US" dirty="0" smtClean="0"/>
              <a:t>Lower CR (</a:t>
            </a:r>
            <a:r>
              <a:rPr lang="en-US" dirty="0" err="1" smtClean="0"/>
              <a:t>n.s</a:t>
            </a:r>
            <a:r>
              <a:rPr lang="en-US" dirty="0" smtClean="0"/>
              <a:t>)</a:t>
            </a:r>
          </a:p>
          <a:p>
            <a:r>
              <a:rPr lang="en-US" dirty="0" smtClean="0"/>
              <a:t>Salmon R. (</a:t>
            </a:r>
            <a:r>
              <a:rPr lang="en-US" dirty="0" err="1" smtClean="0"/>
              <a:t>n.s</a:t>
            </a:r>
            <a:r>
              <a:rPr lang="en-US" dirty="0" smtClean="0"/>
              <a:t>)</a:t>
            </a:r>
          </a:p>
          <a:p>
            <a:r>
              <a:rPr lang="en-US" dirty="0" smtClean="0"/>
              <a:t>Mid&amp; UCR/Snake R. (</a:t>
            </a:r>
            <a:r>
              <a:rPr lang="en-US" dirty="0" err="1" smtClean="0"/>
              <a:t>n.s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3040" y="3706152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FF"/>
                </a:solidFill>
              </a:rPr>
              <a:t>Cold</a:t>
            </a:r>
            <a:endParaRPr lang="en-US" b="1" dirty="0">
              <a:solidFill>
                <a:srgbClr val="3333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13048" y="3706152"/>
            <a:ext cx="76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Warm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38713" y="3498262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FF"/>
                </a:solidFill>
              </a:rPr>
              <a:t>Cold</a:t>
            </a:r>
            <a:endParaRPr lang="en-US" b="1" dirty="0">
              <a:solidFill>
                <a:srgbClr val="3333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83794" y="3343954"/>
            <a:ext cx="76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Warm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334654" y="1052195"/>
            <a:ext cx="1878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 </a:t>
            </a:r>
            <a:r>
              <a:rPr lang="en-US" sz="1200" dirty="0"/>
              <a:t>Kolmogorov-Smirnov </a:t>
            </a:r>
            <a:r>
              <a:rPr lang="en-US" sz="1200" dirty="0" smtClean="0"/>
              <a:t>test</a:t>
            </a:r>
            <a:endParaRPr lang="en-US" sz="1200" dirty="0"/>
          </a:p>
          <a:p>
            <a:pPr algn="ctr"/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6152248" y="1023984"/>
            <a:ext cx="41502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Juvenile yearling Chinook salmon</a:t>
            </a:r>
          </a:p>
          <a:p>
            <a:r>
              <a:rPr lang="en-US" dirty="0" smtClean="0"/>
              <a:t>5 Columbia River stocks:</a:t>
            </a:r>
          </a:p>
          <a:p>
            <a:r>
              <a:rPr lang="en-US" dirty="0" smtClean="0"/>
              <a:t>Mid &amp; </a:t>
            </a:r>
            <a:r>
              <a:rPr lang="en-US" dirty="0" err="1" smtClean="0"/>
              <a:t>UCR_Spring</a:t>
            </a:r>
            <a:r>
              <a:rPr lang="en-US" dirty="0" smtClean="0"/>
              <a:t> (p&lt; 0.001)</a:t>
            </a:r>
          </a:p>
          <a:p>
            <a:r>
              <a:rPr lang="en-US" dirty="0" err="1" smtClean="0"/>
              <a:t>Snake_Spring</a:t>
            </a:r>
            <a:r>
              <a:rPr lang="en-US" dirty="0" smtClean="0"/>
              <a:t>. (p=0.01)</a:t>
            </a:r>
          </a:p>
          <a:p>
            <a:r>
              <a:rPr lang="en-US" dirty="0" err="1" smtClean="0"/>
              <a:t>UCR_Summer</a:t>
            </a:r>
            <a:r>
              <a:rPr lang="en-US" dirty="0" smtClean="0"/>
              <a:t>/fall </a:t>
            </a:r>
            <a:r>
              <a:rPr lang="en-US" dirty="0"/>
              <a:t>(p&lt; 0.001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129643" y="1458257"/>
            <a:ext cx="249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WC_Spring</a:t>
            </a:r>
            <a:r>
              <a:rPr lang="en-US" dirty="0" smtClean="0"/>
              <a:t> (p= </a:t>
            </a:r>
            <a:r>
              <a:rPr lang="en-US" dirty="0"/>
              <a:t>0.001)</a:t>
            </a:r>
          </a:p>
          <a:p>
            <a:r>
              <a:rPr lang="en-US" dirty="0" err="1" smtClean="0"/>
              <a:t>WR_Spring</a:t>
            </a:r>
            <a:r>
              <a:rPr lang="en-US" dirty="0" smtClean="0"/>
              <a:t>. (p= 0.015)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10152613" y="5077417"/>
            <a:ext cx="1274233" cy="1363133"/>
          </a:xfrm>
          <a:prstGeom prst="ellipse">
            <a:avLst/>
          </a:prstGeom>
          <a:solidFill>
            <a:srgbClr val="FF0000">
              <a:alpha val="34902"/>
            </a:srgbClr>
          </a:solidFill>
          <a:ln>
            <a:solidFill>
              <a:srgbClr val="D9D9D9">
                <a:alpha val="3882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1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6061"/>
            <a:ext cx="4244009" cy="1325563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+mn-lt"/>
              </a:rPr>
              <a:t>Juvenile steelhead and yearling Chinook salmon condition residual follow similar interannual patterns in the ocean</a:t>
            </a:r>
            <a:endParaRPr lang="en-US" sz="3200" b="1" dirty="0">
              <a:latin typeface="+mn-lt"/>
            </a:endParaRPr>
          </a:p>
        </p:txBody>
      </p:sp>
      <p:sp>
        <p:nvSpPr>
          <p:cNvPr id="8" name="AutoShape 2" descr="http://127.0.0.1:43989/graphics/2a4af0fd-7688-4510-a5ab-045505b4928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ight Arrow 5"/>
          <p:cNvSpPr/>
          <p:nvPr/>
        </p:nvSpPr>
        <p:spPr>
          <a:xfrm rot="19543738">
            <a:off x="3537024" y="2430462"/>
            <a:ext cx="1118287" cy="63019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Fatter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2538923">
            <a:off x="3471350" y="4062357"/>
            <a:ext cx="1118287" cy="630195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Thinner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322" y="327991"/>
            <a:ext cx="7587678" cy="6221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316" y="4890967"/>
            <a:ext cx="2749378" cy="179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9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105032" y="1779826"/>
            <a:ext cx="5405925" cy="492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latin typeface="+mn-lt"/>
              </a:rPr>
              <a:t>More unmarked steelhead return as adults when juveniles sampled in May are fatter (heavier for their length). </a:t>
            </a:r>
          </a:p>
          <a:p>
            <a:pPr algn="ctr"/>
            <a:r>
              <a:rPr lang="en-US" sz="3200" b="1" dirty="0" smtClean="0">
                <a:latin typeface="+mn-lt"/>
              </a:rPr>
              <a:t>No significant relationship for yearling Chinook salmon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269" y="1252728"/>
            <a:ext cx="6738731" cy="55257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826" y="3826168"/>
            <a:ext cx="2755557" cy="284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8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82" r="3183"/>
          <a:stretch/>
        </p:blipFill>
        <p:spPr>
          <a:xfrm>
            <a:off x="5042573" y="287383"/>
            <a:ext cx="7086290" cy="64595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68" y="1842511"/>
            <a:ext cx="4273273" cy="1325563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+mn-lt"/>
              </a:rPr>
              <a:t>Diets of juvenile steelhead continue to change between cold and warm ocean conditions (16-yrs)</a:t>
            </a:r>
            <a:endParaRPr lang="en-US" sz="3600" b="1" dirty="0">
              <a:latin typeface="+mn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31" y="5162218"/>
            <a:ext cx="4095345" cy="11637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07255" y="5282438"/>
            <a:ext cx="2810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Thalmann</a:t>
            </a:r>
            <a:r>
              <a:rPr lang="en-US" sz="2400" dirty="0" smtClean="0"/>
              <a:t> et al. 2021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241872" y="5653815"/>
            <a:ext cx="4032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*additional 3-yrs to </a:t>
            </a:r>
            <a:r>
              <a:rPr lang="en-US" dirty="0" err="1" smtClean="0"/>
              <a:t>Thalmann</a:t>
            </a:r>
            <a:r>
              <a:rPr lang="en-US" dirty="0" smtClean="0"/>
              <a:t> et al.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5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36"/>
          <a:stretch/>
        </p:blipFill>
        <p:spPr>
          <a:xfrm>
            <a:off x="3846786" y="942724"/>
            <a:ext cx="8141312" cy="5915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088" y="-158510"/>
            <a:ext cx="11426333" cy="1325563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+mn-lt"/>
              </a:rPr>
              <a:t>Low numbers of adult salmon have been returning to the Columbia </a:t>
            </a:r>
            <a:r>
              <a:rPr lang="en-US" sz="2800" b="1" dirty="0" smtClean="0">
                <a:latin typeface="+mn-lt"/>
              </a:rPr>
              <a:t>River that out-</a:t>
            </a:r>
            <a:r>
              <a:rPr lang="en-US" sz="2800" b="1" dirty="0" smtClean="0">
                <a:latin typeface="+mn-lt"/>
              </a:rPr>
              <a:t>migrated </a:t>
            </a:r>
            <a:r>
              <a:rPr lang="en-US" sz="2800" b="1" dirty="0">
                <a:latin typeface="+mn-lt"/>
              </a:rPr>
              <a:t>into the ocean </a:t>
            </a:r>
            <a:r>
              <a:rPr lang="en-US" sz="2800" b="1" dirty="0" smtClean="0">
                <a:latin typeface="+mn-lt"/>
              </a:rPr>
              <a:t>2014-2019</a:t>
            </a:r>
            <a:r>
              <a:rPr lang="en-US" sz="2800" b="1" dirty="0">
                <a:latin typeface="+mn-lt"/>
              </a:rPr>
              <a:t>; and </a:t>
            </a:r>
            <a:r>
              <a:rPr lang="en-US" sz="2800" b="1" dirty="0" smtClean="0">
                <a:latin typeface="+mn-lt"/>
              </a:rPr>
              <a:t>2014-20 </a:t>
            </a:r>
            <a:r>
              <a:rPr lang="en-US" sz="2800" b="1" dirty="0">
                <a:latin typeface="+mn-lt"/>
              </a:rPr>
              <a:t>for </a:t>
            </a:r>
            <a:r>
              <a:rPr lang="en-US" sz="2800" b="1" dirty="0" smtClean="0">
                <a:latin typeface="+mn-lt"/>
              </a:rPr>
              <a:t>steelhead</a:t>
            </a:r>
            <a:endParaRPr lang="en-US" sz="2800" b="1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276" y="1101924"/>
            <a:ext cx="1627632" cy="8686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410" y="5896620"/>
            <a:ext cx="3651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Counts at Bonneville Dam of adults are lagged 1 ocean year for coho, and 2 years for all other salmon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3564925"/>
            <a:ext cx="3855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Values above zero are higher adult returns than average, and below zero lower than average</a:t>
            </a:r>
            <a:endParaRPr lang="en-US" b="1" dirty="0"/>
          </a:p>
        </p:txBody>
      </p:sp>
      <p:sp>
        <p:nvSpPr>
          <p:cNvPr id="15" name="Right Arrow 14"/>
          <p:cNvSpPr/>
          <p:nvPr/>
        </p:nvSpPr>
        <p:spPr>
          <a:xfrm rot="19543738">
            <a:off x="2304571" y="2774090"/>
            <a:ext cx="1118287" cy="63019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2538923">
            <a:off x="2304572" y="4310076"/>
            <a:ext cx="1118287" cy="630195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785653" y="3900361"/>
            <a:ext cx="2582563" cy="1610754"/>
          </a:xfrm>
          <a:prstGeom prst="ellipse">
            <a:avLst/>
          </a:prstGeom>
          <a:solidFill>
            <a:srgbClr val="5B9BD5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9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682" y="372292"/>
            <a:ext cx="11945815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Diet composition </a:t>
            </a:r>
            <a:r>
              <a:rPr lang="en-US" b="1" dirty="0">
                <a:latin typeface="+mn-lt"/>
              </a:rPr>
              <a:t>of </a:t>
            </a:r>
            <a:r>
              <a:rPr lang="en-US" b="1" dirty="0" smtClean="0">
                <a:latin typeface="+mn-lt"/>
              </a:rPr>
              <a:t>juvenile yearling Chinook salmon also significantly change with cold </a:t>
            </a:r>
            <a:r>
              <a:rPr lang="en-US" b="1" dirty="0">
                <a:latin typeface="+mn-lt"/>
              </a:rPr>
              <a:t>and warm ocean </a:t>
            </a:r>
            <a:r>
              <a:rPr lang="en-US" b="1" dirty="0" smtClean="0">
                <a:latin typeface="+mn-lt"/>
              </a:rPr>
              <a:t>conditions </a:t>
            </a:r>
            <a:endParaRPr lang="en-US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807" y="1485900"/>
            <a:ext cx="6072569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9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367" y="210088"/>
            <a:ext cx="1152226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+mn-lt"/>
              </a:rPr>
              <a:t>Juvenile steelhead and yearling Chinook salmon diets in May are significantly different in composition</a:t>
            </a:r>
            <a:endParaRPr lang="en-US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7095" y="1403787"/>
            <a:ext cx="6593476" cy="545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1545" y="773676"/>
            <a:ext cx="11538521" cy="492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+mn-lt"/>
              </a:rPr>
              <a:t>Steelhead (left) and Spring Chinook salmon (right) adult returns to Bonneville Dam are correlated with what type of fish prey community develops the winter prior to their ocean entry</a:t>
            </a:r>
            <a:endParaRPr lang="en-US" sz="36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876" y="1909118"/>
            <a:ext cx="5540653" cy="48460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773" y="1964724"/>
            <a:ext cx="5540653" cy="48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0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+mn-lt"/>
              </a:rPr>
              <a:t>Conclusions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9431"/>
            <a:ext cx="7596051" cy="435133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Ocean conditions during the time of juvenile salmon outmigration have been warm since late 2013 and are predicted to be warm this year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Large marine heatwaves have covered that majority of where juvenile steelhead are distributed during their first summer and fall for the last 9-yrs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Juvenile steelhead condition, and diet composition shows significant changes between cold and warm ocean conditions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Juvenile steelhead and yearling Chinook salmon sampled during our May survey display some similarities in condition, and correlations with prey community but differences in diet composition and size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0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241" y="1058299"/>
            <a:ext cx="113878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Thanks to all supporters of and participants in the juvenile salmon ocean </a:t>
            </a:r>
            <a:r>
              <a:rPr lang="en-US" b="1" dirty="0" smtClean="0">
                <a:latin typeface="+mn-lt"/>
              </a:rPr>
              <a:t>ecosystem </a:t>
            </a:r>
            <a:r>
              <a:rPr lang="en-US" b="1" dirty="0">
                <a:latin typeface="+mn-lt"/>
              </a:rPr>
              <a:t>surveys and those that helped process samples in laboratory </a:t>
            </a: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en-US" sz="6600" b="1" dirty="0">
                <a:solidFill>
                  <a:srgbClr val="FF3300"/>
                </a:solidFill>
                <a:latin typeface="+mn-lt"/>
              </a:rPr>
              <a:t/>
            </a:r>
            <a:br>
              <a:rPr lang="en-US" sz="6600" b="1" dirty="0">
                <a:solidFill>
                  <a:srgbClr val="FF3300"/>
                </a:solidFill>
                <a:latin typeface="+mn-lt"/>
              </a:rPr>
            </a:br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09" y="2265387"/>
            <a:ext cx="5873287" cy="44049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0" y="4698507"/>
            <a:ext cx="2219136" cy="20972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4238" y="4573147"/>
            <a:ext cx="2042337" cy="2097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006" y="2383862"/>
            <a:ext cx="2097206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2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43436" y="761747"/>
            <a:ext cx="11788588" cy="1184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latin typeface="+mn-lt"/>
              </a:rPr>
              <a:t>Using a marine </a:t>
            </a:r>
            <a:r>
              <a:rPr lang="en-US" sz="4000" b="1" dirty="0" err="1" smtClean="0">
                <a:latin typeface="+mn-lt"/>
              </a:rPr>
              <a:t>smolt</a:t>
            </a:r>
            <a:r>
              <a:rPr lang="en-US" sz="4000" b="1" dirty="0" smtClean="0">
                <a:latin typeface="+mn-lt"/>
              </a:rPr>
              <a:t>-to-adult survival rate time series Kendall et al. 2017 found that “Over 80% of [Steelhead] populations have declined in abundance…” </a:t>
            </a:r>
            <a:r>
              <a:rPr lang="en-US" sz="4000" b="1" dirty="0">
                <a:latin typeface="+mn-lt"/>
              </a:rPr>
              <a:t>over the past three </a:t>
            </a:r>
            <a:r>
              <a:rPr lang="en-US" sz="4000" b="1" dirty="0" smtClean="0">
                <a:latin typeface="+mn-lt"/>
              </a:rPr>
              <a:t>decades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+mn-lt"/>
              </a:rPr>
              <a:t>The time series went through 2012</a:t>
            </a:r>
            <a:endParaRPr lang="en-US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19" y="4050632"/>
            <a:ext cx="4883215" cy="15050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894" y="2818941"/>
            <a:ext cx="5619225" cy="396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3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49" y="347070"/>
            <a:ext cx="11150557" cy="2216835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 smtClean="0"/>
              <a:t>Friedland</a:t>
            </a:r>
            <a:r>
              <a:rPr lang="en-US" b="1" dirty="0" smtClean="0"/>
              <a:t> et al. 2014 “The </a:t>
            </a:r>
            <a:r>
              <a:rPr lang="en-US" b="1" dirty="0"/>
              <a:t>return rate of steelhead was negatively correlated with sea </a:t>
            </a:r>
            <a:r>
              <a:rPr lang="en-US" b="1" dirty="0" smtClean="0"/>
              <a:t>surface temperature </a:t>
            </a:r>
            <a:r>
              <a:rPr lang="en-US" b="1" dirty="0"/>
              <a:t>in the </a:t>
            </a:r>
            <a:r>
              <a:rPr lang="en-US" b="1" dirty="0" smtClean="0"/>
              <a:t>ocean… suggesting </a:t>
            </a:r>
            <a:r>
              <a:rPr lang="en-US" b="1" dirty="0"/>
              <a:t>that </a:t>
            </a:r>
            <a:r>
              <a:rPr lang="en-US" b="1" dirty="0" smtClean="0"/>
              <a:t>growth is </a:t>
            </a:r>
            <a:r>
              <a:rPr lang="en-US" b="1" dirty="0"/>
              <a:t>directly affected by warming conditions or that ocean warming affects the food web upon which steelhead </a:t>
            </a:r>
            <a:r>
              <a:rPr lang="en-US" b="1" dirty="0" smtClean="0"/>
              <a:t>depend”.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412" y="2350035"/>
            <a:ext cx="5493871" cy="45079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82" y="4102482"/>
            <a:ext cx="5012261" cy="165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8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3944" y="2547752"/>
            <a:ext cx="4959700" cy="2850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latin typeface="+mn-lt"/>
              </a:rPr>
              <a:t>“Climate impacts were most dramatic in the marine stage, where survival was reduced by 83-90%”</a:t>
            </a:r>
            <a:endParaRPr lang="en-US" sz="3200" b="1" dirty="0"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97476" y="5249606"/>
            <a:ext cx="3875903" cy="1424917"/>
            <a:chOff x="7858897" y="2475584"/>
            <a:chExt cx="3875903" cy="142491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8897" y="2475584"/>
              <a:ext cx="3875903" cy="142491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1133438" y="2928551"/>
              <a:ext cx="601362" cy="166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899547" y="5316449"/>
            <a:ext cx="2515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Crozier et al. 2021</a:t>
            </a:r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436" y="1241854"/>
            <a:ext cx="6474732" cy="569448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97476" y="328115"/>
            <a:ext cx="10495005" cy="6250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+mn-lt"/>
              </a:rPr>
              <a:t>Predicted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600" b="1" dirty="0" smtClean="0">
                <a:latin typeface="+mn-lt"/>
              </a:rPr>
              <a:t>future scenario for Columbia River Chinook </a:t>
            </a:r>
            <a:r>
              <a:rPr lang="en-US" sz="3600" b="1" dirty="0" smtClean="0">
                <a:latin typeface="+mn-lt"/>
              </a:rPr>
              <a:t>salmon using a life cycle model </a:t>
            </a:r>
            <a:endParaRPr lang="en-US" sz="3600" b="1" dirty="0"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4517243"/>
            <a:ext cx="4959700" cy="2850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938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3200" y="327515"/>
            <a:ext cx="1230923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+mn-lt"/>
              </a:rPr>
              <a:t>Starting in late 2013, the NE Pacific sea surface temperature (</a:t>
            </a:r>
            <a:r>
              <a:rPr lang="en-US" b="1" dirty="0" err="1" smtClean="0">
                <a:latin typeface="+mn-lt"/>
              </a:rPr>
              <a:t>SSTarc</a:t>
            </a:r>
            <a:r>
              <a:rPr lang="en-US" b="1" dirty="0" smtClean="0">
                <a:latin typeface="+mn-lt"/>
              </a:rPr>
              <a:t>) has almost continually been above average and is predicted to </a:t>
            </a:r>
            <a:r>
              <a:rPr lang="en-US" b="1" dirty="0" smtClean="0">
                <a:latin typeface="+mn-lt"/>
              </a:rPr>
              <a:t>increase further</a:t>
            </a:r>
            <a:endParaRPr lang="en-US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8" t="2563"/>
          <a:stretch/>
        </p:blipFill>
        <p:spPr>
          <a:xfrm>
            <a:off x="1666874" y="1987479"/>
            <a:ext cx="9071949" cy="48705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38250" y="1987479"/>
            <a:ext cx="428624" cy="4870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6200000">
            <a:off x="942253" y="3838576"/>
            <a:ext cx="987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SSTarc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5043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133964" y="210267"/>
            <a:ext cx="119742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latin typeface="+mn-lt"/>
              </a:rPr>
              <a:t>Steelhead adult counts (left) and spring Chinook adult counts (right) are negatively correlated with the </a:t>
            </a:r>
            <a:r>
              <a:rPr lang="en-US" sz="3200" b="1" dirty="0" err="1" smtClean="0">
                <a:latin typeface="+mn-lt"/>
              </a:rPr>
              <a:t>SSTarc</a:t>
            </a:r>
            <a:r>
              <a:rPr lang="en-US" sz="3200" b="1" dirty="0" smtClean="0">
                <a:latin typeface="+mn-lt"/>
              </a:rPr>
              <a:t> during the spring of their outmigration as juveniles (1998-2020)</a:t>
            </a:r>
            <a:endParaRPr lang="en-US" sz="3200" b="1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27212"/>
            <a:ext cx="6008523" cy="49269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785" y="1932386"/>
            <a:ext cx="6002215" cy="492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" y="4027613"/>
            <a:ext cx="1895316" cy="26766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32" y="-318148"/>
            <a:ext cx="11002208" cy="1325563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+mn-lt"/>
              </a:rPr>
              <a:t>Where are juvenile steelhead in the ocean? </a:t>
            </a:r>
            <a:endParaRPr lang="en-US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1059" y="1020141"/>
            <a:ext cx="3241338" cy="57851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396" y="718381"/>
            <a:ext cx="4690213" cy="2167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790" y="2786384"/>
            <a:ext cx="1808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Myers et al. 2018</a:t>
            </a:r>
          </a:p>
          <a:p>
            <a:r>
              <a:rPr lang="en-US" sz="2400" i="1" dirty="0" smtClean="0"/>
              <a:t>Chapter 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490"/>
          <a:stretch/>
        </p:blipFill>
        <p:spPr>
          <a:xfrm>
            <a:off x="8785409" y="830822"/>
            <a:ext cx="3429000" cy="29550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755"/>
          <a:stretch/>
        </p:blipFill>
        <p:spPr>
          <a:xfrm>
            <a:off x="8785409" y="2525145"/>
            <a:ext cx="3429000" cy="29858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5409" y="4270308"/>
            <a:ext cx="3429000" cy="25286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765"/>
          <a:stretch/>
        </p:blipFill>
        <p:spPr>
          <a:xfrm>
            <a:off x="5424120" y="826777"/>
            <a:ext cx="3429000" cy="29435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413"/>
          <a:stretch/>
        </p:blipFill>
        <p:spPr>
          <a:xfrm>
            <a:off x="5437072" y="2540972"/>
            <a:ext cx="3429000" cy="29582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7072" y="4260801"/>
            <a:ext cx="3429000" cy="252542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785432" y="72203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2008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948392" y="1096903"/>
            <a:ext cx="605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May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0052649" y="72346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2019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1351492" y="1000304"/>
            <a:ext cx="605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May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1254299" y="2702700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July</a:t>
            </a:r>
            <a:endParaRPr 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11272338" y="4480454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Oct</a:t>
            </a:r>
            <a:endParaRPr lang="en-US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7920856" y="4481682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Oct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7961105" y="2693372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July</a:t>
            </a:r>
            <a:endParaRPr lang="en-US" b="1" dirty="0"/>
          </a:p>
        </p:txBody>
      </p:sp>
      <p:sp>
        <p:nvSpPr>
          <p:cNvPr id="3" name="Oval 2"/>
          <p:cNvSpPr/>
          <p:nvPr/>
        </p:nvSpPr>
        <p:spPr>
          <a:xfrm>
            <a:off x="4788243" y="1136680"/>
            <a:ext cx="509589" cy="506813"/>
          </a:xfrm>
          <a:prstGeom prst="ellipse">
            <a:avLst/>
          </a:prstGeom>
          <a:solidFill>
            <a:srgbClr val="5B9BD5">
              <a:alpha val="1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436076" y="5647038"/>
            <a:ext cx="352167" cy="413952"/>
          </a:xfrm>
          <a:prstGeom prst="ellipse">
            <a:avLst/>
          </a:prstGeom>
          <a:solidFill>
            <a:srgbClr val="5B9BD5">
              <a:alpha val="1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854090" y="4094957"/>
            <a:ext cx="1234917" cy="724055"/>
          </a:xfrm>
          <a:prstGeom prst="ellipse">
            <a:avLst/>
          </a:prstGeom>
          <a:solidFill>
            <a:srgbClr val="5B9BD5">
              <a:alpha val="1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390969" y="2540972"/>
            <a:ext cx="2071763" cy="876455"/>
          </a:xfrm>
          <a:prstGeom prst="ellipse">
            <a:avLst/>
          </a:prstGeom>
          <a:solidFill>
            <a:srgbClr val="5B9BD5">
              <a:alpha val="1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9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783" y="1492670"/>
            <a:ext cx="8288383" cy="563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90" r="13693" b="25554"/>
          <a:stretch/>
        </p:blipFill>
        <p:spPr>
          <a:xfrm>
            <a:off x="10172267" y="4820710"/>
            <a:ext cx="2210713" cy="203729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9608088" y="2184711"/>
            <a:ext cx="2305599" cy="2343774"/>
            <a:chOff x="10119366" y="1639799"/>
            <a:chExt cx="1967252" cy="208733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5423"/>
            <a:stretch/>
          </p:blipFill>
          <p:spPr>
            <a:xfrm>
              <a:off x="10119366" y="1933984"/>
              <a:ext cx="1967252" cy="179314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0800814" y="1639799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2016</a:t>
              </a:r>
              <a:endParaRPr lang="en-US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510787" y="2151438"/>
            <a:ext cx="2336282" cy="2367278"/>
            <a:chOff x="7814793" y="1620615"/>
            <a:chExt cx="1967252" cy="209405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5988"/>
            <a:stretch/>
          </p:blipFill>
          <p:spPr>
            <a:xfrm>
              <a:off x="7814793" y="1935113"/>
              <a:ext cx="1967252" cy="1779553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8475811" y="1620615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2015</a:t>
              </a:r>
              <a:endParaRPr lang="en-US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487456" y="2164490"/>
            <a:ext cx="2271531" cy="2350928"/>
            <a:chOff x="5677870" y="1617156"/>
            <a:chExt cx="1967251" cy="210953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5488"/>
            <a:stretch/>
          </p:blipFill>
          <p:spPr>
            <a:xfrm>
              <a:off x="5677870" y="1935114"/>
              <a:ext cx="1967251" cy="1791578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6324213" y="1617156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2014</a:t>
              </a:r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424575" y="2164490"/>
            <a:ext cx="2300480" cy="2350928"/>
            <a:chOff x="3509213" y="1620965"/>
            <a:chExt cx="1965406" cy="211077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5255"/>
            <a:stretch/>
          </p:blipFill>
          <p:spPr>
            <a:xfrm>
              <a:off x="3509213" y="1936241"/>
              <a:ext cx="1965406" cy="1795502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095781" y="1620965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2013</a:t>
              </a:r>
              <a:endParaRPr lang="en-US" dirty="0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8209" y="4817778"/>
            <a:ext cx="2144772" cy="1995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3770"/>
            <a:ext cx="12037423" cy="82882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California Current Marine Heat Waves (MHW): are defined </a:t>
            </a:r>
            <a:r>
              <a:rPr lang="en-US" sz="2800" b="1" dirty="0">
                <a:latin typeface="+mn-lt"/>
              </a:rPr>
              <a:t>by differences in expected temperatures for the location and time of year</a:t>
            </a:r>
            <a:r>
              <a:rPr lang="en-US" sz="3200" b="1" dirty="0">
                <a:latin typeface="+mn-lt"/>
              </a:rPr>
              <a:t/>
            </a:r>
            <a:br>
              <a:rPr lang="en-US" sz="3200" b="1" dirty="0">
                <a:latin typeface="+mn-lt"/>
              </a:rPr>
            </a:br>
            <a:r>
              <a:rPr lang="en-US" sz="2000" dirty="0"/>
              <a:t> </a:t>
            </a:r>
            <a:r>
              <a:rPr lang="en-US" sz="1200" dirty="0">
                <a:hlinkClick r:id="rId8"/>
              </a:rPr>
              <a:t>https://</a:t>
            </a:r>
            <a:r>
              <a:rPr lang="en-US" sz="1200" dirty="0" smtClean="0">
                <a:hlinkClick r:id="rId8"/>
              </a:rPr>
              <a:t>www.integratedecosystemassessment.noaa.gov/regions/california-current/california-current-marine-heatwave-tracker-blobtracker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maps made at https://coastwatch.pfeg.noaa.gov/erddap/griddap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03422" y="2181800"/>
            <a:ext cx="2271532" cy="2346685"/>
            <a:chOff x="296508" y="1626343"/>
            <a:chExt cx="1967252" cy="210572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5217"/>
            <a:stretch/>
          </p:blipFill>
          <p:spPr>
            <a:xfrm>
              <a:off x="296508" y="1933984"/>
              <a:ext cx="1967252" cy="179808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66775" y="1626343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2008</a:t>
              </a:r>
              <a:endParaRPr lang="en-US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0965937" y="449207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2022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6121103" y="4484567"/>
            <a:ext cx="2396952" cy="2332000"/>
            <a:chOff x="6161467" y="4154762"/>
            <a:chExt cx="1967252" cy="207304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6210"/>
            <a:stretch/>
          </p:blipFill>
          <p:spPr>
            <a:xfrm>
              <a:off x="6161467" y="4453578"/>
              <a:ext cx="1967252" cy="1774227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809812" y="4154762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2020</a:t>
              </a:r>
              <a:endParaRPr lang="en-US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082661" y="4492077"/>
            <a:ext cx="2278965" cy="2327422"/>
            <a:chOff x="4107694" y="4131093"/>
            <a:chExt cx="1967252" cy="208435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5967"/>
            <a:stretch/>
          </p:blipFill>
          <p:spPr>
            <a:xfrm>
              <a:off x="4107694" y="4435368"/>
              <a:ext cx="1967252" cy="178008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784725" y="4131093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2019</a:t>
              </a: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041731" y="4488875"/>
            <a:ext cx="2278164" cy="2338372"/>
            <a:chOff x="1540499" y="4737509"/>
            <a:chExt cx="1967252" cy="209508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5681"/>
            <a:stretch/>
          </p:blipFill>
          <p:spPr>
            <a:xfrm>
              <a:off x="1540499" y="5045675"/>
              <a:ext cx="1967252" cy="1786921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2092057" y="4737509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2018</a:t>
              </a:r>
              <a:endParaRPr lang="en-US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9076270" y="450763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2021</a:t>
            </a:r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51"/>
          <a:stretch/>
        </p:blipFill>
        <p:spPr>
          <a:xfrm>
            <a:off x="8518055" y="1471087"/>
            <a:ext cx="3655518" cy="58550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0" y="4488441"/>
            <a:ext cx="2271532" cy="2339799"/>
            <a:chOff x="11324" y="4134584"/>
            <a:chExt cx="1967252" cy="209955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5189"/>
            <a:stretch/>
          </p:blipFill>
          <p:spPr>
            <a:xfrm>
              <a:off x="11324" y="4435367"/>
              <a:ext cx="1967252" cy="1798767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44385" y="4134584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2017</a:t>
              </a:r>
              <a:endParaRPr lang="en-US" dirty="0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0" y="1492670"/>
            <a:ext cx="8478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MAY </a:t>
            </a:r>
            <a:r>
              <a:rPr lang="en-US" sz="3200" dirty="0" smtClean="0"/>
              <a:t>1</a:t>
            </a:r>
            <a:r>
              <a:rPr lang="en-US" sz="3200" baseline="30000" dirty="0" smtClean="0"/>
              <a:t>st </a:t>
            </a:r>
            <a:r>
              <a:rPr lang="en-US" sz="3200" dirty="0" smtClean="0"/>
              <a:t>SST as juvenile steelhead first enter ocean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2294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18338</TotalTime>
  <Words>1012</Words>
  <Application>Microsoft Office PowerPoint</Application>
  <PresentationFormat>Widescreen</PresentationFormat>
  <Paragraphs>112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2_Office Theme</vt:lpstr>
      <vt:lpstr> Marine heatwaves in the northern California current: Impacts on early marine steelhead diet composition, morphology and potential survival</vt:lpstr>
      <vt:lpstr>Low numbers of adult salmon have been returning to the Columbia River that out-migrated into the ocean 2014-2019; and 2014-20 for steelhead</vt:lpstr>
      <vt:lpstr>PowerPoint Presentation</vt:lpstr>
      <vt:lpstr>PowerPoint Presentation</vt:lpstr>
      <vt:lpstr>PowerPoint Presentation</vt:lpstr>
      <vt:lpstr>Starting in late 2013, the NE Pacific sea surface temperature (SSTarc) has almost continually been above average and is predicted to increase further</vt:lpstr>
      <vt:lpstr>Steelhead adult counts (left) and spring Chinook adult counts (right) are negatively correlated with the SSTarc during the spring of their outmigration as juveniles (1998-2020)</vt:lpstr>
      <vt:lpstr>Where are juvenile steelhead in the ocean? </vt:lpstr>
      <vt:lpstr>California Current Marine Heat Waves (MHW): are defined by differences in expected temperatures for the location and time of year  https://www.integratedecosystemassessment.noaa.gov/regions/california-current/california-current-marine-heatwave-tracker-blobtracker maps made at https://coastwatch.pfeg.noaa.gov/erddap/griddap</vt:lpstr>
      <vt:lpstr>Above average SST are forecast to continue in 2023 </vt:lpstr>
      <vt:lpstr>Juvenile salmon ocean ecosystem survey (JSOES) NOAA/OSU 1998-ongoing</vt:lpstr>
      <vt:lpstr>PowerPoint Presentation</vt:lpstr>
      <vt:lpstr>JSOES May steelhead catches by genetically identifies stock groups </vt:lpstr>
      <vt:lpstr>May JSOES survey was redesigned in 2015</vt:lpstr>
      <vt:lpstr>PowerPoint Presentation</vt:lpstr>
      <vt:lpstr>Fork length: Juvenile Columbia River Steelhead were the same size between cold and warm ocean conditions and all stocks of Chinook salmon were significantly longer during colder ocean conditions</vt:lpstr>
      <vt:lpstr>Juvenile steelhead and yearling Chinook salmon condition residual follow similar interannual patterns in the ocean</vt:lpstr>
      <vt:lpstr>PowerPoint Presentation</vt:lpstr>
      <vt:lpstr>Diets of juvenile steelhead continue to change between cold and warm ocean conditions (16-yrs)</vt:lpstr>
      <vt:lpstr>Diet composition of juvenile yearling Chinook salmon also significantly change with cold and warm ocean conditions </vt:lpstr>
      <vt:lpstr>Juvenile steelhead and yearling Chinook salmon diets in May are significantly different in composition</vt:lpstr>
      <vt:lpstr>PowerPoint Presentation</vt:lpstr>
      <vt:lpstr>Conclusions</vt:lpstr>
      <vt:lpstr>Thanks to all supporters of and participants in the juvenile salmon ocean ecosystem surveys and those that helped process samples in laboratory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Hillary Thalmann</dc:creator>
  <cp:lastModifiedBy>Elizabeth.Daly</cp:lastModifiedBy>
  <cp:revision>366</cp:revision>
  <dcterms:created xsi:type="dcterms:W3CDTF">2017-07-14T20:44:36Z</dcterms:created>
  <dcterms:modified xsi:type="dcterms:W3CDTF">2023-03-09T17:16:18Z</dcterms:modified>
</cp:coreProperties>
</file>