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7" r:id="rId3"/>
    <p:sldId id="291" r:id="rId4"/>
    <p:sldId id="290" r:id="rId5"/>
    <p:sldId id="284" r:id="rId6"/>
    <p:sldId id="305" r:id="rId7"/>
    <p:sldId id="281" r:id="rId8"/>
    <p:sldId id="268" r:id="rId9"/>
    <p:sldId id="285" r:id="rId10"/>
    <p:sldId id="269" r:id="rId11"/>
    <p:sldId id="271" r:id="rId12"/>
    <p:sldId id="289" r:id="rId13"/>
    <p:sldId id="293" r:id="rId14"/>
    <p:sldId id="259" r:id="rId15"/>
    <p:sldId id="304" r:id="rId16"/>
    <p:sldId id="266" r:id="rId17"/>
    <p:sldId id="278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5"/>
    <p:restoredTop sz="86693"/>
  </p:normalViewPr>
  <p:slideViewPr>
    <p:cSldViewPr snapToGrid="0">
      <p:cViewPr>
        <p:scale>
          <a:sx n="80" d="100"/>
          <a:sy n="80" d="100"/>
        </p:scale>
        <p:origin x="36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DD0FD-93A0-0743-B234-223546DE128F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58B27-F034-7C49-AFCC-E29E4775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2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9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0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90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02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4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03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21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1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7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1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27-F034-7C49-AFCC-E29E47758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4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7A9D-14E3-8561-3BF5-B1390ECD1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5F917-E1B7-5D2F-3273-FAC8C3F38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F52C8-B56E-AAC6-67DA-3190DA91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E544-6218-6E42-B3B2-4F9FEB872F78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5A2F2-71D1-4886-B4C5-D6B6D6CE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018A9-39ED-C375-310B-A2EB37B8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74EB-D098-795C-7A7F-AB6862FC5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86601-1A38-8FE6-7B09-0A867B2C2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D9DD4-6533-96A3-005D-DAE65CB9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332E-B1B2-1E45-9646-5DA79173AF25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CC8A4-5874-3550-A94A-ED1505CD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7DCEC-AA86-DE9C-F194-3779984F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0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0619EB-77CE-6AD4-2C8B-62DB41702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272A7-F8B9-7075-B07A-1B95B30A0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BA365-4F2D-B460-4673-1EFD1485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26FFE-A8BD-9646-A7B4-45A269A9943E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C559C-8761-0448-2DB2-A9441339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6E097-CFEF-D8A9-9BD8-E0463177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9411-3CFF-4BDE-11B1-E62912D2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474B-80BA-1501-D0B6-7A20A34AE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2F499-58EE-2F9E-1388-440E488F4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8611-BF61-C843-A188-1BA45BBA7FE4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E985D-ED16-D49C-1686-2547F04D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36B4E-0C41-0400-C8E0-77ABDF7F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8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6217C-8BFE-1150-B461-CEFB1501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E4B0E-5E6E-7275-9D8E-1BCC70E84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BA937-13D5-2C30-D791-834AEAA9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9AB4-E9F9-9E49-B2C9-956EA481E162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08A97-0FF4-42D2-05AA-9F192248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8F0FE-EC33-D4B4-911D-963B88B4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6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7F47-FBCA-5283-1160-29253E36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224BF-F830-E941-3CCB-5672F6C26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FB691-B62E-06A1-6321-DD53F4D6F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E022B-4F68-B75A-9D0B-C9CCCF6E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8568-CF67-1843-8737-6C3D5660B071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FEC70-DACB-45F2-4CFC-3A119664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A9D43-42D5-5750-39D8-8134A9D0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044F-00DC-00E2-3A84-C57FD5C76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37BB5-9BAF-5E1C-09C0-3ACAB5D0B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C75F-E107-35B1-AA66-5439DE84D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6F6EB-3D2C-E0E1-507E-DAE246755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FE7FE-FA43-C237-7F15-DDD8EC00B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4D0BF-2BB9-F168-8AEE-6DCF0176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E967-95ED-884E-B711-147D03C209B7}" type="datetime1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F3C215-F8EC-7C67-1957-26D31045E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17F61-DEC7-1D51-67AD-A43CE5CE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2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E95-B4EC-6A49-161C-43028448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E08A8-0BF1-2145-09E6-489A2FA9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10C5-E5B1-3540-B2FA-2CC1B406C50D}" type="datetime1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0E7C2-6B87-C798-F202-0538C3EE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1CA43-9DDE-619A-86FE-D642B972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6561E-A50A-AF42-ECB7-7E4BAAD4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6CC2-5A32-FA49-821B-13E9B89606F2}" type="datetime1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0FE1B7-75B3-61FA-949A-8AF964DB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A89C3-B087-8E93-231E-7384E737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3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4401-D4C7-A1A7-703B-C11D1867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AFCD5-DF50-1D10-50C7-11C7FE445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6392B-DDBD-866B-599F-7F5E3F911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D8E6A-B544-7A04-219A-73EF5D18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940E-E9C1-FE42-B1FD-02640252E019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478EB-8B86-A0EE-8142-BB91EC9A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057AD-B2C2-8BDD-3241-3BF75FE1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8CF9-3C1C-53AA-5D42-7BBEA65E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54B2C-428E-446F-535E-18BFFF369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A6BE7-D022-1583-8FF4-59AF7CC6A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F32BD-98DF-2808-1F88-7D92053D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F2C2-C94D-9242-A0FE-74C566BDFCB6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C5188-32F6-63B1-B810-471D4EBA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BC1B-E979-F04E-F24C-669A65C8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27875-4C4A-7AF3-BA1E-E1C9A749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ECFA3-39B0-F81D-0EAF-C247E35B1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DDD64-B943-8E04-5139-69F749EAE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5366-E115-5D4A-B721-522E6C758967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2318D-EADD-BB9F-A2B1-C4B69CFBB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F07F5-BD36-8FA1-D710-114404E1A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E4CE0-5118-364A-9D27-EDE82C77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3C91-4A1B-B1BD-5D01-F796597D5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0796" y="956477"/>
            <a:ext cx="8274982" cy="21688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Early Life Dispersal of Steelhead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F90C0E-1437-B0AE-FC72-534DE355D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345" y="3327312"/>
            <a:ext cx="3238500" cy="99853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Nick Chambers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March 16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EDF2E-BEFC-E662-46BC-5C7853FC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52177CB-8964-353C-9C64-EE29F419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53" y="6079384"/>
            <a:ext cx="5104733" cy="67132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852BB91-E939-5116-7E5A-38026340C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20" y="5815168"/>
            <a:ext cx="2209472" cy="93554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7DB0702-97EB-68A2-FC5B-D45160C91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300" y="4845430"/>
            <a:ext cx="2424545" cy="776726"/>
          </a:xfrm>
          <a:prstGeom prst="rect">
            <a:avLst/>
          </a:prstGeom>
        </p:spPr>
      </p:pic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933EAA47-C336-6738-333E-EFFF3AC4D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927" y="5866887"/>
            <a:ext cx="2704337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67532F98-5423-1654-35DD-D1312348D4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612054"/>
              </p:ext>
            </p:extLst>
          </p:nvPr>
        </p:nvGraphicFramePr>
        <p:xfrm>
          <a:off x="838200" y="1825625"/>
          <a:ext cx="10515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5063708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8847012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7282022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28258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Median Distance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Maximum Distance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Chi-squared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67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Single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178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270 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 &lt; .005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572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Cluster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450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750 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20166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277A12D-10FA-E932-35B6-0295A60E72C5}"/>
              </a:ext>
            </a:extLst>
          </p:cNvPr>
          <p:cNvSpPr txBox="1"/>
          <p:nvPr/>
        </p:nvSpPr>
        <p:spPr>
          <a:xfrm>
            <a:off x="3295213" y="3429943"/>
            <a:ext cx="6117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Values are for middle 90% of total count.   n=12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7FF1E-566F-FBBA-80AB-0667D1633838}"/>
              </a:ext>
            </a:extLst>
          </p:cNvPr>
          <p:cNvSpPr txBox="1"/>
          <p:nvPr/>
        </p:nvSpPr>
        <p:spPr>
          <a:xfrm>
            <a:off x="838199" y="4386263"/>
            <a:ext cx="7646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Redd counts range from 1-27 per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Dispersal kernels range from 102m – 750m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61571-449C-D429-9A1A-CB7BC2F5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6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D0B020-29DD-28D8-E454-610D1FBC8660}"/>
              </a:ext>
            </a:extLst>
          </p:cNvPr>
          <p:cNvSpPr txBox="1"/>
          <p:nvPr/>
        </p:nvSpPr>
        <p:spPr>
          <a:xfrm>
            <a:off x="167640" y="1884188"/>
            <a:ext cx="3611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Points represent inner-quantile distance where 90% of fry were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Asymptote corresponds with habitat unit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81593-2EF1-C900-591E-0FDEABAB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11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F3474F5-E8A2-75FA-0095-8BFCA0667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9694" y="388931"/>
            <a:ext cx="8220426" cy="5967419"/>
          </a:xfrm>
        </p:spPr>
      </p:pic>
    </p:spTree>
    <p:extLst>
      <p:ext uri="{BB962C8B-B14F-4D97-AF65-F5344CB8AC3E}">
        <p14:creationId xmlns:p14="http://schemas.microsoft.com/office/powerpoint/2010/main" val="72054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24D5-9F8D-854D-7A8A-380903C46067}"/>
              </a:ext>
            </a:extLst>
          </p:cNvPr>
          <p:cNvSpPr txBox="1">
            <a:spLocks/>
          </p:cNvSpPr>
          <p:nvPr/>
        </p:nvSpPr>
        <p:spPr>
          <a:xfrm>
            <a:off x="838200" y="461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6F93F2-A118-CCB9-3F46-88CF4B6F5F32}"/>
              </a:ext>
            </a:extLst>
          </p:cNvPr>
          <p:cNvSpPr txBox="1">
            <a:spLocks/>
          </p:cNvSpPr>
          <p:nvPr/>
        </p:nvSpPr>
        <p:spPr>
          <a:xfrm>
            <a:off x="838200" y="1786731"/>
            <a:ext cx="58626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49F80D-AD8A-0626-9AFB-2CC72295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z="1600" smtClean="0"/>
              <a:t>12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A491D-8CE1-46A1-EECE-0D9DF01D5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180"/>
            <a:ext cx="12191999" cy="72043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179CD0-9D20-FD77-1E0C-43E394A71576}"/>
              </a:ext>
            </a:extLst>
          </p:cNvPr>
          <p:cNvGrpSpPr/>
          <p:nvPr/>
        </p:nvGrpSpPr>
        <p:grpSpPr>
          <a:xfrm>
            <a:off x="8355555" y="5207445"/>
            <a:ext cx="2181727" cy="677108"/>
            <a:chOff x="8355555" y="5207445"/>
            <a:chExt cx="2181727" cy="6771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BCD07B-1365-21AE-AA58-432C6CD8B897}"/>
                </a:ext>
              </a:extLst>
            </p:cNvPr>
            <p:cNvSpPr txBox="1"/>
            <p:nvPr/>
          </p:nvSpPr>
          <p:spPr>
            <a:xfrm>
              <a:off x="8355555" y="5207445"/>
              <a:ext cx="2181727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250 meters</a:t>
              </a:r>
            </a:p>
            <a:p>
              <a:endParaRPr lang="en-US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A21E2C-8118-366C-6BAF-889E0C514364}"/>
                </a:ext>
              </a:extLst>
            </p:cNvPr>
            <p:cNvCxnSpPr>
              <a:cxnSpLocks/>
            </p:cNvCxnSpPr>
            <p:nvPr/>
          </p:nvCxnSpPr>
          <p:spPr>
            <a:xfrm>
              <a:off x="8917029" y="5646821"/>
              <a:ext cx="1093244" cy="0"/>
            </a:xfrm>
            <a:prstGeom prst="line">
              <a:avLst/>
            </a:prstGeom>
            <a:ln w="38100">
              <a:solidFill>
                <a:srgbClr val="00B0F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1347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24D5-9F8D-854D-7A8A-380903C46067}"/>
              </a:ext>
            </a:extLst>
          </p:cNvPr>
          <p:cNvSpPr txBox="1">
            <a:spLocks/>
          </p:cNvSpPr>
          <p:nvPr/>
        </p:nvSpPr>
        <p:spPr>
          <a:xfrm>
            <a:off x="838200" y="461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6F93F2-A118-CCB9-3F46-88CF4B6F5F32}"/>
              </a:ext>
            </a:extLst>
          </p:cNvPr>
          <p:cNvSpPr txBox="1">
            <a:spLocks/>
          </p:cNvSpPr>
          <p:nvPr/>
        </p:nvSpPr>
        <p:spPr>
          <a:xfrm>
            <a:off x="838200" y="1786731"/>
            <a:ext cx="58626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49F80D-AD8A-0626-9AFB-2CC72295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z="1600" smtClean="0"/>
              <a:t>13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93CA8-3212-7D98-B563-AF5F33157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9" t="7093" r="3917" b="6716"/>
          <a:stretch/>
        </p:blipFill>
        <p:spPr>
          <a:xfrm>
            <a:off x="-30480" y="-228600"/>
            <a:ext cx="12369874" cy="7418801"/>
          </a:xfrm>
          <a:prstGeom prst="rect">
            <a:avLst/>
          </a:prstGeom>
          <a:scene3d>
            <a:camera prst="orthographicFront">
              <a:rot lat="0" lon="0" rev="18000"/>
            </a:camera>
            <a:lightRig rig="threePt" dir="t"/>
          </a:scene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5F9AA3-D0D6-0587-C800-DE7270B274CC}"/>
              </a:ext>
            </a:extLst>
          </p:cNvPr>
          <p:cNvSpPr txBox="1"/>
          <p:nvPr/>
        </p:nvSpPr>
        <p:spPr>
          <a:xfrm>
            <a:off x="8355555" y="5207445"/>
            <a:ext cx="218172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250 meters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E05B4E-E67B-8FD5-ED7C-BEAF8525AA07}"/>
              </a:ext>
            </a:extLst>
          </p:cNvPr>
          <p:cNvCxnSpPr>
            <a:cxnSpLocks/>
          </p:cNvCxnSpPr>
          <p:nvPr/>
        </p:nvCxnSpPr>
        <p:spPr>
          <a:xfrm>
            <a:off x="8917029" y="5646821"/>
            <a:ext cx="1093244" cy="0"/>
          </a:xfrm>
          <a:prstGeom prst="line">
            <a:avLst/>
          </a:prstGeom>
          <a:ln w="38100">
            <a:solidFill>
              <a:srgbClr val="00B0F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843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74229B-A647-DB89-2B7E-CA0616B6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Clustering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DF48FD41-3DC4-5D22-F5AE-BE43FC04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52" y="1690688"/>
            <a:ext cx="4231036" cy="1063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C788C1-16F8-CCB6-F252-E1D988464F7F}"/>
              </a:ext>
            </a:extLst>
          </p:cNvPr>
          <p:cNvSpPr txBox="1"/>
          <p:nvPr/>
        </p:nvSpPr>
        <p:spPr>
          <a:xfrm>
            <a:off x="1295021" y="3016251"/>
            <a:ext cx="38230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total area accessible to juveniles</a:t>
            </a:r>
          </a:p>
          <a:p>
            <a:endParaRPr lang="en-US" dirty="0"/>
          </a:p>
          <a:p>
            <a:r>
              <a:rPr lang="en-US" dirty="0"/>
              <a:t>⍺</a:t>
            </a:r>
            <a:r>
              <a:rPr lang="en-US" i="1" dirty="0"/>
              <a:t> </a:t>
            </a:r>
            <a:r>
              <a:rPr lang="en-US" dirty="0"/>
              <a:t>= maximum area accessible</a:t>
            </a:r>
          </a:p>
          <a:p>
            <a:r>
              <a:rPr lang="en-US" dirty="0"/>
              <a:t>𝛽 = rate at which asymptote is reached</a:t>
            </a:r>
          </a:p>
          <a:p>
            <a:endParaRPr lang="en-US" dirty="0"/>
          </a:p>
          <a:p>
            <a:r>
              <a:rPr lang="en-US" dirty="0"/>
              <a:t>From Finstad et al. 2013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58479FC2-39E5-6991-4EF4-3F990C36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19" y="546074"/>
            <a:ext cx="6620673" cy="57658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B51DAF-1415-1D71-BD22-B1411D71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197E4-021A-DEBA-0AD0-FD45486ECF60}"/>
              </a:ext>
            </a:extLst>
          </p:cNvPr>
          <p:cNvSpPr txBox="1"/>
          <p:nvPr/>
        </p:nvSpPr>
        <p:spPr>
          <a:xfrm rot="16200000">
            <a:off x="5759690" y="161871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⍺</a:t>
            </a:r>
          </a:p>
        </p:txBody>
      </p:sp>
    </p:spTree>
    <p:extLst>
      <p:ext uri="{BB962C8B-B14F-4D97-AF65-F5344CB8AC3E}">
        <p14:creationId xmlns:p14="http://schemas.microsoft.com/office/powerpoint/2010/main" val="422053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C788C1-16F8-CCB6-F252-E1D988464F7F}"/>
              </a:ext>
            </a:extLst>
          </p:cNvPr>
          <p:cNvSpPr txBox="1"/>
          <p:nvPr/>
        </p:nvSpPr>
        <p:spPr>
          <a:xfrm>
            <a:off x="1295021" y="3576639"/>
            <a:ext cx="3775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r = realized per capita growth</a:t>
            </a:r>
          </a:p>
          <a:p>
            <a:endParaRPr lang="en-US" dirty="0"/>
          </a:p>
          <a:p>
            <a:r>
              <a:rPr lang="en-US" i="1" dirty="0"/>
              <a:t>r</a:t>
            </a:r>
            <a:r>
              <a:rPr lang="en-US" i="1" baseline="-25000" dirty="0"/>
              <a:t>m</a:t>
            </a:r>
            <a:r>
              <a:rPr lang="en-US" i="1" dirty="0"/>
              <a:t> </a:t>
            </a:r>
            <a:r>
              <a:rPr lang="en-US" dirty="0"/>
              <a:t>= maximum growth rate</a:t>
            </a:r>
          </a:p>
          <a:p>
            <a:r>
              <a:rPr lang="en-US" dirty="0"/>
              <a:t>K(N</a:t>
            </a:r>
            <a:r>
              <a:rPr lang="en-US" baseline="-25000" dirty="0"/>
              <a:t>t-1</a:t>
            </a:r>
            <a:r>
              <a:rPr lang="en-US" dirty="0"/>
              <a:t>) = asymptotically increasing function</a:t>
            </a:r>
          </a:p>
          <a:p>
            <a:endParaRPr lang="en-US" dirty="0"/>
          </a:p>
          <a:p>
            <a:r>
              <a:rPr lang="en-US" dirty="0"/>
              <a:t>From Finstad et al. 2013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58479FC2-39E5-6991-4EF4-3F990C36A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219" y="546074"/>
            <a:ext cx="6620673" cy="57658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B51DAF-1415-1D71-BD22-B1411D71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6956289D-7F84-B59E-D437-2A4C317E1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021" y="1995488"/>
            <a:ext cx="3583780" cy="143351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AC4FFD93-0801-894A-3F64-1CE39FC69A14}"/>
              </a:ext>
            </a:extLst>
          </p:cNvPr>
          <p:cNvSpPr txBox="1">
            <a:spLocks/>
          </p:cNvSpPr>
          <p:nvPr/>
        </p:nvSpPr>
        <p:spPr>
          <a:xfrm>
            <a:off x="478419" y="34073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Parameter Estimation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95B86-C093-B0E6-1BA8-06DC8AB8C831}"/>
              </a:ext>
            </a:extLst>
          </p:cNvPr>
          <p:cNvSpPr txBox="1"/>
          <p:nvPr/>
        </p:nvSpPr>
        <p:spPr>
          <a:xfrm rot="16200000">
            <a:off x="5759690" y="161871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⍺</a:t>
            </a:r>
          </a:p>
        </p:txBody>
      </p:sp>
    </p:spTree>
    <p:extLst>
      <p:ext uri="{BB962C8B-B14F-4D97-AF65-F5344CB8AC3E}">
        <p14:creationId xmlns:p14="http://schemas.microsoft.com/office/powerpoint/2010/main" val="320528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F0659-B128-3C42-49E6-BAEB3CF40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19" y="1486589"/>
            <a:ext cx="4808747" cy="4667250"/>
          </a:xfrm>
        </p:spPr>
        <p:txBody>
          <a:bodyPr>
            <a:normAutofit fontScale="92500"/>
          </a:bodyPr>
          <a:lstStyle/>
          <a:p>
            <a:r>
              <a:rPr lang="en-US" dirty="0"/>
              <a:t>Abundant fry habitat and low adult dispersal can reduce the estimated rate of population increase</a:t>
            </a:r>
          </a:p>
          <a:p>
            <a:endParaRPr lang="en-US" dirty="0"/>
          </a:p>
          <a:p>
            <a:r>
              <a:rPr lang="en-US" dirty="0"/>
              <a:t>The rate of recovery may be slower than otherwise expected </a:t>
            </a:r>
          </a:p>
          <a:p>
            <a:endParaRPr lang="en-US" dirty="0"/>
          </a:p>
          <a:p>
            <a:r>
              <a:rPr lang="en-US" dirty="0"/>
              <a:t>Traditional assumptions may overestimate the amount of accessible habitat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74229B-A647-DB89-2B7E-CA0616B6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76112"/>
            <a:ext cx="5257800" cy="1325563"/>
          </a:xfrm>
        </p:spPr>
        <p:txBody>
          <a:bodyPr/>
          <a:lstStyle/>
          <a:p>
            <a:r>
              <a:rPr lang="en-US" dirty="0"/>
              <a:t>Parameter Estimation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9473A05B-F53C-2E40-3D16-234124D8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219" y="546074"/>
            <a:ext cx="6620673" cy="57658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58064-36D9-19C5-5127-83C47FB6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FB5FC-11DB-8D83-73F0-8D94EEEEB496}"/>
              </a:ext>
            </a:extLst>
          </p:cNvPr>
          <p:cNvSpPr txBox="1"/>
          <p:nvPr/>
        </p:nvSpPr>
        <p:spPr>
          <a:xfrm rot="16200000">
            <a:off x="5759690" y="161871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⍺</a:t>
            </a:r>
          </a:p>
        </p:txBody>
      </p:sp>
    </p:spTree>
    <p:extLst>
      <p:ext uri="{BB962C8B-B14F-4D97-AF65-F5344CB8AC3E}">
        <p14:creationId xmlns:p14="http://schemas.microsoft.com/office/powerpoint/2010/main" val="3126142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A9E5D-3C31-C862-C6A1-16A45E67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263"/>
            <a:ext cx="10515600" cy="1325563"/>
          </a:xfrm>
        </p:spPr>
        <p:txBody>
          <a:bodyPr/>
          <a:lstStyle/>
          <a:p>
            <a:r>
              <a:rPr lang="en-US" dirty="0"/>
              <a:t>Modeling Dispersal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844E8-4CF7-6D81-7545-743406DF5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42" y="1253330"/>
            <a:ext cx="6027295" cy="51174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/>
          </a:p>
          <a:p>
            <a:r>
              <a:rPr lang="en-US" dirty="0"/>
              <a:t>Patterns of redd dispersal correlated with adult abundance</a:t>
            </a:r>
          </a:p>
          <a:p>
            <a:pPr lvl="1"/>
            <a:r>
              <a:rPr lang="en-US" dirty="0"/>
              <a:t>Low abundance can lead to increased synchrony in space and time</a:t>
            </a:r>
          </a:p>
          <a:p>
            <a:endParaRPr lang="en-US" dirty="0"/>
          </a:p>
          <a:p>
            <a:r>
              <a:rPr lang="en-US" dirty="0"/>
              <a:t>Incorporate redd dispersal into steelhead specific population dynamics models</a:t>
            </a:r>
          </a:p>
          <a:p>
            <a:endParaRPr lang="en-US" dirty="0"/>
          </a:p>
          <a:p>
            <a:r>
              <a:rPr lang="en-US" dirty="0"/>
              <a:t>Use DIP specific information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BAF23334-E75C-5FAA-50B2-34B9EBB9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95" y="71376"/>
            <a:ext cx="5871905" cy="67866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E6DE3-A788-3DEE-77DC-0DEDFDD3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4E2F-85C6-7E27-8AE7-29E9C3C5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3E51C-1C76-C371-7866-939A75E23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79" y="1525822"/>
            <a:ext cx="575747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Limited dispersal capacity can reduce compensatory capacity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Recovery may be slower than anticipated due limited access to under-utilized habitat</a:t>
            </a:r>
          </a:p>
          <a:p>
            <a:endParaRPr lang="en-US" dirty="0"/>
          </a:p>
          <a:p>
            <a:r>
              <a:rPr lang="en-US" dirty="0"/>
              <a:t>High escapements are needed to test habitat capacity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766DE-989E-6D8E-2C38-14A97325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fish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C46F8BF1-8DE0-9AC2-8A3C-63D9D3E22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0" r="18653"/>
          <a:stretch/>
        </p:blipFill>
        <p:spPr>
          <a:xfrm>
            <a:off x="6595672" y="-1"/>
            <a:ext cx="5596328" cy="69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36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8FAD8-3AC8-6DFE-B1F1-BE82E2F4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1ED853C-2111-0C35-D025-35DBABBBF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2" y="5482484"/>
            <a:ext cx="2819400" cy="1193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BACAFA7-9EE2-921D-6C94-9B29643E6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169" y="5560642"/>
            <a:ext cx="3238501" cy="1037484"/>
          </a:xfrm>
          <a:prstGeom prst="rect">
            <a:avLst/>
          </a:prstGeom>
        </p:spPr>
      </p:pic>
      <p:pic>
        <p:nvPicPr>
          <p:cNvPr id="6" name="Picture 5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7F8A6D19-F04D-CBDB-1819-7AA9A199D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07" y="4608862"/>
            <a:ext cx="2692400" cy="82843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073333-B943-C180-4157-05B126DE5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883" y="5947325"/>
            <a:ext cx="5104733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24D5-9F8D-854D-7A8A-380903C46067}"/>
              </a:ext>
            </a:extLst>
          </p:cNvPr>
          <p:cNvSpPr txBox="1">
            <a:spLocks/>
          </p:cNvSpPr>
          <p:nvPr/>
        </p:nvSpPr>
        <p:spPr>
          <a:xfrm>
            <a:off x="598332" y="107754"/>
            <a:ext cx="56581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Juvenile Dispersal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49F80D-AD8A-0626-9AFB-2CC72295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z="1600" smtClean="0"/>
              <a:t>2</a:t>
            </a:fld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54786-E17B-E5B9-3ED5-4E7EA8368EF2}"/>
              </a:ext>
            </a:extLst>
          </p:cNvPr>
          <p:cNvSpPr txBox="1"/>
          <p:nvPr/>
        </p:nvSpPr>
        <p:spPr>
          <a:xfrm>
            <a:off x="393827" y="1556147"/>
            <a:ext cx="586263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Highly mobile life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Able to seek out high quality habitat and undertake seasonal movements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Influences competitive interactions among juveniles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Mechanism that allows for compensation - higher productivity at low run sizes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79D4AED6-B2D0-3374-355A-97FFED52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5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0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24D5-9F8D-854D-7A8A-380903C46067}"/>
              </a:ext>
            </a:extLst>
          </p:cNvPr>
          <p:cNvSpPr txBox="1">
            <a:spLocks/>
          </p:cNvSpPr>
          <p:nvPr/>
        </p:nvSpPr>
        <p:spPr>
          <a:xfrm>
            <a:off x="838200" y="461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49F80D-AD8A-0626-9AFB-2CC72295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z="1600" smtClean="0"/>
              <a:t>3</a:t>
            </a:fld>
            <a:endParaRPr lang="en-US" sz="1600" dirty="0"/>
          </a:p>
        </p:txBody>
      </p:sp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3BE438A2-85A6-3BF0-DB59-75EBDDF0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960" y="0"/>
            <a:ext cx="7514040" cy="6835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0C245F-AAC4-59C3-2AEB-BB7D3110E721}"/>
              </a:ext>
            </a:extLst>
          </p:cNvPr>
          <p:cNvSpPr txBox="1"/>
          <p:nvPr/>
        </p:nvSpPr>
        <p:spPr>
          <a:xfrm>
            <a:off x="641445" y="1736229"/>
            <a:ext cx="358936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Often only have adult to adult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Density dependence can manifest differently at successive life stages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7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24D5-9F8D-854D-7A8A-380903C46067}"/>
              </a:ext>
            </a:extLst>
          </p:cNvPr>
          <p:cNvSpPr txBox="1">
            <a:spLocks/>
          </p:cNvSpPr>
          <p:nvPr/>
        </p:nvSpPr>
        <p:spPr>
          <a:xfrm>
            <a:off x="838200" y="461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49F80D-AD8A-0626-9AFB-2CC72295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z="1600" smtClean="0"/>
              <a:t>4</a:t>
            </a:fld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10F721-93F7-7411-CFFF-C4231E96A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455" y="0"/>
            <a:ext cx="6858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26E91-B447-AB49-F82D-EB8E124B0C5C}"/>
              </a:ext>
            </a:extLst>
          </p:cNvPr>
          <p:cNvSpPr txBox="1"/>
          <p:nvPr/>
        </p:nvSpPr>
        <p:spPr>
          <a:xfrm>
            <a:off x="519545" y="1287741"/>
            <a:ext cx="397625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Salmonids with long freshwater residence characterized by sessile early life stage and mobile parr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greatest period of mortality in life is at the fry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5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CA519-F149-EEE2-1C22-5794CE7A6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14" y="838206"/>
            <a:ext cx="3965155" cy="5181588"/>
          </a:xfrm>
        </p:spPr>
        <p:txBody>
          <a:bodyPr>
            <a:normAutofit/>
          </a:bodyPr>
          <a:lstStyle/>
          <a:p>
            <a:r>
              <a:rPr lang="en-US" dirty="0"/>
              <a:t>Limited capacity for dispersal leads to density dependent mortality among fry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Density primarily influences growth among parr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18F31AD-34BC-CB97-5C69-DE9E430E1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2" b="4263"/>
          <a:stretch/>
        </p:blipFill>
        <p:spPr>
          <a:xfrm>
            <a:off x="4962734" y="0"/>
            <a:ext cx="7272058" cy="6356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0A058-4DD2-195B-7039-D740A2E45235}"/>
              </a:ext>
            </a:extLst>
          </p:cNvPr>
          <p:cNvSpPr txBox="1"/>
          <p:nvPr/>
        </p:nvSpPr>
        <p:spPr>
          <a:xfrm rot="16200000">
            <a:off x="3367229" y="2829678"/>
            <a:ext cx="272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Survivor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D88292-5DFA-1970-0F15-ED2F836458BB}"/>
              </a:ext>
            </a:extLst>
          </p:cNvPr>
          <p:cNvSpPr txBox="1"/>
          <p:nvPr/>
        </p:nvSpPr>
        <p:spPr>
          <a:xfrm>
            <a:off x="7181951" y="6304656"/>
            <a:ext cx="429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(days post emergence)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52075-5E83-E08E-092A-387870A8C23E}"/>
              </a:ext>
            </a:extLst>
          </p:cNvPr>
          <p:cNvSpPr txBox="1"/>
          <p:nvPr/>
        </p:nvSpPr>
        <p:spPr>
          <a:xfrm>
            <a:off x="9668306" y="883999"/>
            <a:ext cx="124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Elliott 1993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E198D2-7D12-6ABF-49B6-C6CD10BA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5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CA519-F149-EEE2-1C22-5794CE7A6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14" y="838206"/>
            <a:ext cx="3965155" cy="5181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Limited capacity for dispersal leads to density dependent mortality among fry </a:t>
            </a:r>
            <a:r>
              <a:rPr lang="en-US" sz="2000" dirty="0"/>
              <a:t>(Elliott 1993, </a:t>
            </a:r>
            <a:r>
              <a:rPr lang="en-US" sz="2000" dirty="0" err="1"/>
              <a:t>Einum</a:t>
            </a:r>
            <a:r>
              <a:rPr lang="en-US" sz="2000" dirty="0"/>
              <a:t> 2008)</a:t>
            </a:r>
          </a:p>
          <a:p>
            <a:endParaRPr lang="en-US" sz="2000" dirty="0"/>
          </a:p>
          <a:p>
            <a:r>
              <a:rPr lang="en-US" dirty="0"/>
              <a:t>Density primarily influences growth among parr</a:t>
            </a:r>
          </a:p>
          <a:p>
            <a:endParaRPr lang="en-US" dirty="0"/>
          </a:p>
          <a:p>
            <a:r>
              <a:rPr lang="en-US" dirty="0"/>
              <a:t>Fry dispersal has never been quantified for steelhead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18F31AD-34BC-CB97-5C69-DE9E430E1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2" b="4263"/>
          <a:stretch/>
        </p:blipFill>
        <p:spPr>
          <a:xfrm>
            <a:off x="4962734" y="0"/>
            <a:ext cx="7272058" cy="6356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0A058-4DD2-195B-7039-D740A2E45235}"/>
              </a:ext>
            </a:extLst>
          </p:cNvPr>
          <p:cNvSpPr txBox="1"/>
          <p:nvPr/>
        </p:nvSpPr>
        <p:spPr>
          <a:xfrm rot="16200000">
            <a:off x="3367229" y="2829678"/>
            <a:ext cx="272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Survivor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D88292-5DFA-1970-0F15-ED2F836458BB}"/>
              </a:ext>
            </a:extLst>
          </p:cNvPr>
          <p:cNvSpPr txBox="1"/>
          <p:nvPr/>
        </p:nvSpPr>
        <p:spPr>
          <a:xfrm>
            <a:off x="7181951" y="6304656"/>
            <a:ext cx="429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(days post emergence)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52075-5E83-E08E-092A-387870A8C23E}"/>
              </a:ext>
            </a:extLst>
          </p:cNvPr>
          <p:cNvSpPr txBox="1"/>
          <p:nvPr/>
        </p:nvSpPr>
        <p:spPr>
          <a:xfrm>
            <a:off x="9668306" y="883999"/>
            <a:ext cx="124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Elliott 1993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E198D2-7D12-6ABF-49B6-C6CD10BA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0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180BED5-E4F2-4A8C-0968-CEF73F1EB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11"/>
          <a:stretch/>
        </p:blipFill>
        <p:spPr>
          <a:xfrm>
            <a:off x="1300957" y="0"/>
            <a:ext cx="9590086" cy="690679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5D85D-C0F7-62F4-0AD3-5787B76A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04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D2D2-20B6-9CFD-ADBE-61802E95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21" y="144123"/>
            <a:ext cx="2472559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Methods</a:t>
            </a:r>
          </a:p>
        </p:txBody>
      </p:sp>
      <p:pic>
        <p:nvPicPr>
          <p:cNvPr id="24" name="Picture 23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4E71AC44-8E5C-BA5D-4BC9-BD1B6249F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21" r="18994"/>
          <a:stretch/>
        </p:blipFill>
        <p:spPr>
          <a:xfrm>
            <a:off x="7045450" y="0"/>
            <a:ext cx="5131634" cy="5673856"/>
          </a:xfrm>
          <a:prstGeom prst="rect">
            <a:avLst/>
          </a:prstGeom>
        </p:spPr>
      </p:pic>
      <p:pic>
        <p:nvPicPr>
          <p:cNvPr id="22" name="Picture 21" descr="A picture containing dark, night, wave&#10;&#10;Description automatically generated">
            <a:extLst>
              <a:ext uri="{FF2B5EF4-FFF2-40B4-BE49-F238E27FC236}">
                <a16:creationId xmlns:a16="http://schemas.microsoft.com/office/drawing/2014/main" id="{DD5F2246-2027-B419-C892-D14B75D2A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86" t="17400" r="16197" b="19667"/>
          <a:stretch/>
        </p:blipFill>
        <p:spPr>
          <a:xfrm>
            <a:off x="4866377" y="3098448"/>
            <a:ext cx="5903257" cy="37400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4CC61-AC3F-C9D5-DAA5-9D28BCA9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21B1B-0EF1-A9DF-56EA-FC3D742DC1DD}"/>
              </a:ext>
            </a:extLst>
          </p:cNvPr>
          <p:cNvSpPr txBox="1"/>
          <p:nvPr/>
        </p:nvSpPr>
        <p:spPr>
          <a:xfrm>
            <a:off x="543921" y="1469686"/>
            <a:ext cx="37382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Redd counts 2021 and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Selected isolated single and clustered redds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Snorkel counts along 10m transects up and down from redds in July and August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8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3CF0B-7325-387E-F6C1-0D6BB4C7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4CE0-5118-364A-9D27-EDE82C7766BF}" type="slidenum">
              <a:rPr lang="en-US" smtClean="0"/>
              <a:t>9</a:t>
            </a:fld>
            <a:endParaRPr lang="en-US"/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EB1D06F0-AFCF-A563-0CCA-E6E3FEDD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25" y="0"/>
            <a:ext cx="966019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2E2EC-D397-6DC1-B195-015D0D48DE8C}"/>
              </a:ext>
            </a:extLst>
          </p:cNvPr>
          <p:cNvSpPr txBox="1"/>
          <p:nvPr/>
        </p:nvSpPr>
        <p:spPr>
          <a:xfrm>
            <a:off x="2902879" y="5545768"/>
            <a:ext cx="5732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FED49-F8E9-9913-8FB7-13756BBCACCC}"/>
              </a:ext>
            </a:extLst>
          </p:cNvPr>
          <p:cNvSpPr txBox="1"/>
          <p:nvPr/>
        </p:nvSpPr>
        <p:spPr>
          <a:xfrm rot="16200000">
            <a:off x="1957999" y="2906375"/>
            <a:ext cx="5732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356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32821</TotalTime>
  <Words>440</Words>
  <Application>Microsoft Macintosh PowerPoint</Application>
  <PresentationFormat>Widescreen</PresentationFormat>
  <Paragraphs>138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Early Life Dispersal of Steelhead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Adult Clustering</vt:lpstr>
      <vt:lpstr>PowerPoint Presentation</vt:lpstr>
      <vt:lpstr>Parameter Estimation</vt:lpstr>
      <vt:lpstr>Modeling Dispersal 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Nick Chambers</dc:creator>
  <cp:keywords/>
  <dc:description/>
  <cp:lastModifiedBy>Nick Chambers</cp:lastModifiedBy>
  <cp:revision>30</cp:revision>
  <dcterms:created xsi:type="dcterms:W3CDTF">2022-11-11T17:18:53Z</dcterms:created>
  <dcterms:modified xsi:type="dcterms:W3CDTF">2023-03-09T18:49:50Z</dcterms:modified>
  <cp:category/>
</cp:coreProperties>
</file>