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2" r:id="rId2"/>
    <p:sldId id="268" r:id="rId3"/>
    <p:sldId id="269" r:id="rId4"/>
    <p:sldId id="270" r:id="rId5"/>
    <p:sldId id="271" r:id="rId6"/>
    <p:sldId id="262" r:id="rId7"/>
    <p:sldId id="274" r:id="rId8"/>
    <p:sldId id="275" r:id="rId9"/>
    <p:sldId id="265" r:id="rId10"/>
    <p:sldId id="276" r:id="rId11"/>
    <p:sldId id="281" r:id="rId12"/>
    <p:sldId id="278" r:id="rId13"/>
    <p:sldId id="277" r:id="rId14"/>
    <p:sldId id="273" r:id="rId15"/>
    <p:sldId id="282" r:id="rId16"/>
    <p:sldId id="279" r:id="rId17"/>
    <p:sldId id="283" r:id="rId1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yrne,Alan" initials="B" lastIdx="1" clrIdx="0">
    <p:extLst>
      <p:ext uri="{19B8F6BF-5375-455C-9EA6-DF929625EA0E}">
        <p15:presenceInfo xmlns:p15="http://schemas.microsoft.com/office/powerpoint/2012/main" userId="S::alan.byrne@idfg.idaho.gov::0b841115-763c-4d01-a971-89ac5b9713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4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416" autoAdjust="0"/>
  </p:normalViewPr>
  <p:slideViewPr>
    <p:cSldViewPr snapToGrid="0">
      <p:cViewPr varScale="1">
        <p:scale>
          <a:sx n="59" d="100"/>
          <a:sy n="59" d="100"/>
        </p:scale>
        <p:origin x="964" y="48"/>
      </p:cViewPr>
      <p:guideLst/>
    </p:cSldViewPr>
  </p:slideViewPr>
  <p:notesTextViewPr>
    <p:cViewPr>
      <p:scale>
        <a:sx n="1" d="1"/>
        <a:sy n="1" d="1"/>
      </p:scale>
      <p:origin x="0" y="0"/>
    </p:cViewPr>
  </p:notesTextViewPr>
  <p:notesViewPr>
    <p:cSldViewPr snapToGrid="0">
      <p:cViewPr varScale="1">
        <p:scale>
          <a:sx n="50" d="100"/>
          <a:sy n="50" d="100"/>
        </p:scale>
        <p:origin x="2696"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byrne\Documents\Excel_Files\Dam%20Counts\BON%20steelhead%201938%20-%202022%20totals%20and%20LGR%20coun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abyrne\Documents\Excel_Files\Dam%20Counts\BON%20steelhead%201938%20-%202022%20totals%20and%20LGR%20count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abyrne\Documents\LGR%20estimates\Clipped%20hatchery%20abundnace%20at%20LGR_2-1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byrne\Documents\Steelhead%20Workshop\2023%20meeting\Steelhead%20harvest%20summary_SY2012%20to%202022.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byrne\Documents\Steelhead%20Workshop\2023%20meeting\Steelhead%20harvest%20summary_SY2012%20to%20202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byrne\Documents\Steelhead%20Workshop\2023%20meeting\Steelhead%20harvest%20summary_SY2012%20to%2020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abyrne\Documents\LGR%20estimates\Wild%20adult%20and%20smolt%20steelhead%20estimates%20at%20LGR%20since%202008_2-10-23.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abyrne\Documents\LGR%20estimates\Wild%20adult%20and%20smolt%20steelhead%20estimates%20at%20LGR%20since%202008_2-10-23.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Users\abyrne\Documents\Excel_Files\Dam%20Counts\BON%20steelhead%201938%20-%202022%20totals%20and%20LGR%20counts.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852212593713046E-2"/>
          <c:y val="2.4957365848860033E-2"/>
          <c:w val="0.88798201840568847"/>
          <c:h val="0.80187670748992834"/>
        </c:manualLayout>
      </c:layout>
      <c:scatterChart>
        <c:scatterStyle val="smoothMarker"/>
        <c:varyColors val="0"/>
        <c:ser>
          <c:idx val="0"/>
          <c:order val="0"/>
          <c:tx>
            <c:v>Total</c:v>
          </c:tx>
          <c:spPr>
            <a:ln w="50800" cap="rnd">
              <a:solidFill>
                <a:schemeClr val="tx1"/>
              </a:solidFill>
              <a:round/>
            </a:ln>
            <a:effectLst/>
          </c:spPr>
          <c:marker>
            <c:symbol val="square"/>
            <c:size val="8"/>
            <c:spPr>
              <a:solidFill>
                <a:schemeClr val="tx1"/>
              </a:solidFill>
              <a:ln w="9525">
                <a:solidFill>
                  <a:schemeClr val="tx1"/>
                </a:solidFill>
              </a:ln>
              <a:effectLst/>
            </c:spPr>
          </c:marker>
          <c:xVal>
            <c:numRef>
              <c:f>BON!$N$5:$N$89</c:f>
              <c:numCache>
                <c:formatCode>General</c:formatCode>
                <c:ptCount val="85"/>
                <c:pt idx="0">
                  <c:v>1938</c:v>
                </c:pt>
                <c:pt idx="1">
                  <c:v>1939</c:v>
                </c:pt>
                <c:pt idx="2">
                  <c:v>1940</c:v>
                </c:pt>
                <c:pt idx="3">
                  <c:v>1941</c:v>
                </c:pt>
                <c:pt idx="4">
                  <c:v>1942</c:v>
                </c:pt>
                <c:pt idx="5">
                  <c:v>1943</c:v>
                </c:pt>
                <c:pt idx="6">
                  <c:v>1944</c:v>
                </c:pt>
                <c:pt idx="7">
                  <c:v>1945</c:v>
                </c:pt>
                <c:pt idx="8">
                  <c:v>1946</c:v>
                </c:pt>
                <c:pt idx="9">
                  <c:v>1947</c:v>
                </c:pt>
                <c:pt idx="10">
                  <c:v>1948</c:v>
                </c:pt>
                <c:pt idx="11">
                  <c:v>1949</c:v>
                </c:pt>
                <c:pt idx="12">
                  <c:v>1950</c:v>
                </c:pt>
                <c:pt idx="13">
                  <c:v>1951</c:v>
                </c:pt>
                <c:pt idx="14">
                  <c:v>1952</c:v>
                </c:pt>
                <c:pt idx="15">
                  <c:v>1953</c:v>
                </c:pt>
                <c:pt idx="16">
                  <c:v>1954</c:v>
                </c:pt>
                <c:pt idx="17">
                  <c:v>1955</c:v>
                </c:pt>
                <c:pt idx="18">
                  <c:v>1956</c:v>
                </c:pt>
                <c:pt idx="19">
                  <c:v>1957</c:v>
                </c:pt>
                <c:pt idx="20">
                  <c:v>1958</c:v>
                </c:pt>
                <c:pt idx="21">
                  <c:v>1959</c:v>
                </c:pt>
                <c:pt idx="22">
                  <c:v>1960</c:v>
                </c:pt>
                <c:pt idx="23">
                  <c:v>1961</c:v>
                </c:pt>
                <c:pt idx="24">
                  <c:v>1962</c:v>
                </c:pt>
                <c:pt idx="25">
                  <c:v>1963</c:v>
                </c:pt>
                <c:pt idx="26">
                  <c:v>1964</c:v>
                </c:pt>
                <c:pt idx="27">
                  <c:v>1965</c:v>
                </c:pt>
                <c:pt idx="28">
                  <c:v>1966</c:v>
                </c:pt>
                <c:pt idx="29">
                  <c:v>1967</c:v>
                </c:pt>
                <c:pt idx="30">
                  <c:v>1968</c:v>
                </c:pt>
                <c:pt idx="31">
                  <c:v>1969</c:v>
                </c:pt>
                <c:pt idx="32">
                  <c:v>1970</c:v>
                </c:pt>
                <c:pt idx="33">
                  <c:v>1971</c:v>
                </c:pt>
                <c:pt idx="34">
                  <c:v>1972</c:v>
                </c:pt>
                <c:pt idx="35">
                  <c:v>1973</c:v>
                </c:pt>
                <c:pt idx="36">
                  <c:v>1974</c:v>
                </c:pt>
                <c:pt idx="37">
                  <c:v>1975</c:v>
                </c:pt>
                <c:pt idx="38">
                  <c:v>1976</c:v>
                </c:pt>
                <c:pt idx="39">
                  <c:v>1977</c:v>
                </c:pt>
                <c:pt idx="40">
                  <c:v>1978</c:v>
                </c:pt>
                <c:pt idx="41">
                  <c:v>1979</c:v>
                </c:pt>
                <c:pt idx="42">
                  <c:v>1980</c:v>
                </c:pt>
                <c:pt idx="43">
                  <c:v>1981</c:v>
                </c:pt>
                <c:pt idx="44">
                  <c:v>1982</c:v>
                </c:pt>
                <c:pt idx="45">
                  <c:v>1983</c:v>
                </c:pt>
                <c:pt idx="46">
                  <c:v>1984</c:v>
                </c:pt>
                <c:pt idx="47">
                  <c:v>1985</c:v>
                </c:pt>
                <c:pt idx="48">
                  <c:v>1986</c:v>
                </c:pt>
                <c:pt idx="49">
                  <c:v>1987</c:v>
                </c:pt>
                <c:pt idx="50">
                  <c:v>1988</c:v>
                </c:pt>
                <c:pt idx="51">
                  <c:v>1989</c:v>
                </c:pt>
                <c:pt idx="52">
                  <c:v>1990</c:v>
                </c:pt>
                <c:pt idx="53">
                  <c:v>1991</c:v>
                </c:pt>
                <c:pt idx="54">
                  <c:v>1992</c:v>
                </c:pt>
                <c:pt idx="55">
                  <c:v>1993</c:v>
                </c:pt>
                <c:pt idx="56">
                  <c:v>1994</c:v>
                </c:pt>
                <c:pt idx="57">
                  <c:v>1995</c:v>
                </c:pt>
                <c:pt idx="58">
                  <c:v>1996</c:v>
                </c:pt>
                <c:pt idx="59">
                  <c:v>1997</c:v>
                </c:pt>
                <c:pt idx="60">
                  <c:v>1998</c:v>
                </c:pt>
                <c:pt idx="61">
                  <c:v>1999</c:v>
                </c:pt>
                <c:pt idx="62">
                  <c:v>2000</c:v>
                </c:pt>
                <c:pt idx="63">
                  <c:v>2001</c:v>
                </c:pt>
                <c:pt idx="64">
                  <c:v>2002</c:v>
                </c:pt>
                <c:pt idx="65">
                  <c:v>2003</c:v>
                </c:pt>
                <c:pt idx="66">
                  <c:v>2004</c:v>
                </c:pt>
                <c:pt idx="67">
                  <c:v>2005</c:v>
                </c:pt>
                <c:pt idx="68">
                  <c:v>2006</c:v>
                </c:pt>
                <c:pt idx="69">
                  <c:v>2007</c:v>
                </c:pt>
                <c:pt idx="70">
                  <c:v>2008</c:v>
                </c:pt>
                <c:pt idx="71">
                  <c:v>2009</c:v>
                </c:pt>
                <c:pt idx="72">
                  <c:v>2010</c:v>
                </c:pt>
                <c:pt idx="73">
                  <c:v>2011</c:v>
                </c:pt>
                <c:pt idx="74">
                  <c:v>2012</c:v>
                </c:pt>
                <c:pt idx="75">
                  <c:v>2013</c:v>
                </c:pt>
                <c:pt idx="76">
                  <c:v>2014</c:v>
                </c:pt>
                <c:pt idx="77">
                  <c:v>2015</c:v>
                </c:pt>
                <c:pt idx="78">
                  <c:v>2016</c:v>
                </c:pt>
                <c:pt idx="79">
                  <c:v>2017</c:v>
                </c:pt>
                <c:pt idx="80">
                  <c:v>2018</c:v>
                </c:pt>
                <c:pt idx="81">
                  <c:v>2019</c:v>
                </c:pt>
                <c:pt idx="82">
                  <c:v>2020</c:v>
                </c:pt>
                <c:pt idx="83">
                  <c:v>2021</c:v>
                </c:pt>
                <c:pt idx="84">
                  <c:v>2022</c:v>
                </c:pt>
              </c:numCache>
            </c:numRef>
          </c:xVal>
          <c:yVal>
            <c:numRef>
              <c:f>BON!$U$5:$U$89</c:f>
              <c:numCache>
                <c:formatCode>#,##0</c:formatCode>
                <c:ptCount val="85"/>
                <c:pt idx="0">
                  <c:v>97568</c:v>
                </c:pt>
                <c:pt idx="1">
                  <c:v>109798</c:v>
                </c:pt>
                <c:pt idx="2">
                  <c:v>173409</c:v>
                </c:pt>
                <c:pt idx="3">
                  <c:v>106062</c:v>
                </c:pt>
                <c:pt idx="4">
                  <c:v>140911</c:v>
                </c:pt>
                <c:pt idx="5">
                  <c:v>81164</c:v>
                </c:pt>
                <c:pt idx="6">
                  <c:v>88362</c:v>
                </c:pt>
                <c:pt idx="7">
                  <c:v>107202</c:v>
                </c:pt>
                <c:pt idx="8">
                  <c:v>119535</c:v>
                </c:pt>
                <c:pt idx="9">
                  <c:v>121883</c:v>
                </c:pt>
                <c:pt idx="10">
                  <c:v>129163</c:v>
                </c:pt>
                <c:pt idx="11">
                  <c:v>110542</c:v>
                </c:pt>
                <c:pt idx="12">
                  <c:v>105204</c:v>
                </c:pt>
                <c:pt idx="13">
                  <c:v>139846</c:v>
                </c:pt>
                <c:pt idx="14">
                  <c:v>248873</c:v>
                </c:pt>
                <c:pt idx="15">
                  <c:v>209622</c:v>
                </c:pt>
                <c:pt idx="16">
                  <c:v>161827</c:v>
                </c:pt>
                <c:pt idx="17">
                  <c:v>191470</c:v>
                </c:pt>
                <c:pt idx="18">
                  <c:v>121643</c:v>
                </c:pt>
                <c:pt idx="19">
                  <c:v>126752</c:v>
                </c:pt>
                <c:pt idx="20">
                  <c:v>122808</c:v>
                </c:pt>
                <c:pt idx="21">
                  <c:v>124085</c:v>
                </c:pt>
                <c:pt idx="22">
                  <c:v>106745</c:v>
                </c:pt>
                <c:pt idx="23">
                  <c:v>134593</c:v>
                </c:pt>
                <c:pt idx="24">
                  <c:v>155848</c:v>
                </c:pt>
                <c:pt idx="25">
                  <c:v>121758</c:v>
                </c:pt>
                <c:pt idx="26">
                  <c:v>111892</c:v>
                </c:pt>
                <c:pt idx="27">
                  <c:v>158411</c:v>
                </c:pt>
                <c:pt idx="28">
                  <c:v>124144</c:v>
                </c:pt>
                <c:pt idx="29">
                  <c:v>115841</c:v>
                </c:pt>
                <c:pt idx="30">
                  <c:v>100289</c:v>
                </c:pt>
                <c:pt idx="31">
                  <c:v>128348</c:v>
                </c:pt>
                <c:pt idx="32">
                  <c:v>106155</c:v>
                </c:pt>
                <c:pt idx="33">
                  <c:v>185484</c:v>
                </c:pt>
                <c:pt idx="34">
                  <c:v>177111</c:v>
                </c:pt>
                <c:pt idx="35">
                  <c:v>147412</c:v>
                </c:pt>
                <c:pt idx="36">
                  <c:v>119212</c:v>
                </c:pt>
                <c:pt idx="37">
                  <c:v>69456</c:v>
                </c:pt>
                <c:pt idx="38">
                  <c:v>106148</c:v>
                </c:pt>
                <c:pt idx="39">
                  <c:v>172097</c:v>
                </c:pt>
                <c:pt idx="40">
                  <c:v>83550</c:v>
                </c:pt>
                <c:pt idx="41">
                  <c:v>101077</c:v>
                </c:pt>
                <c:pt idx="42">
                  <c:v>115031</c:v>
                </c:pt>
                <c:pt idx="43">
                  <c:v>137609</c:v>
                </c:pt>
                <c:pt idx="44">
                  <c:v>138090</c:v>
                </c:pt>
                <c:pt idx="45">
                  <c:v>203989</c:v>
                </c:pt>
                <c:pt idx="46">
                  <c:v>293721</c:v>
                </c:pt>
                <c:pt idx="47">
                  <c:v>322354</c:v>
                </c:pt>
                <c:pt idx="48">
                  <c:v>351523</c:v>
                </c:pt>
                <c:pt idx="49">
                  <c:v>283242</c:v>
                </c:pt>
                <c:pt idx="50">
                  <c:v>254794</c:v>
                </c:pt>
                <c:pt idx="51">
                  <c:v>270683</c:v>
                </c:pt>
                <c:pt idx="52">
                  <c:v>162802</c:v>
                </c:pt>
                <c:pt idx="53">
                  <c:v>262313</c:v>
                </c:pt>
                <c:pt idx="54">
                  <c:v>298962</c:v>
                </c:pt>
                <c:pt idx="55">
                  <c:v>172870</c:v>
                </c:pt>
                <c:pt idx="56">
                  <c:v>148434</c:v>
                </c:pt>
                <c:pt idx="57">
                  <c:v>193358</c:v>
                </c:pt>
                <c:pt idx="58">
                  <c:v>193157</c:v>
                </c:pt>
                <c:pt idx="59">
                  <c:v>244872</c:v>
                </c:pt>
                <c:pt idx="60">
                  <c:v>174928</c:v>
                </c:pt>
                <c:pt idx="61">
                  <c:v>198579</c:v>
                </c:pt>
                <c:pt idx="62">
                  <c:v>257632</c:v>
                </c:pt>
                <c:pt idx="63">
                  <c:v>601505</c:v>
                </c:pt>
                <c:pt idx="64">
                  <c:v>453006</c:v>
                </c:pt>
                <c:pt idx="65">
                  <c:v>343023</c:v>
                </c:pt>
                <c:pt idx="66">
                  <c:v>288013</c:v>
                </c:pt>
                <c:pt idx="67">
                  <c:v>300599</c:v>
                </c:pt>
                <c:pt idx="68">
                  <c:v>319296</c:v>
                </c:pt>
                <c:pt idx="69">
                  <c:v>311107</c:v>
                </c:pt>
                <c:pt idx="70">
                  <c:v>339252</c:v>
                </c:pt>
                <c:pt idx="71">
                  <c:v>587735</c:v>
                </c:pt>
                <c:pt idx="72">
                  <c:v>381148</c:v>
                </c:pt>
                <c:pt idx="73">
                  <c:v>355121</c:v>
                </c:pt>
                <c:pt idx="74">
                  <c:v>219857</c:v>
                </c:pt>
                <c:pt idx="75">
                  <c:v>225586</c:v>
                </c:pt>
                <c:pt idx="76">
                  <c:v>307187</c:v>
                </c:pt>
                <c:pt idx="77">
                  <c:v>253230</c:v>
                </c:pt>
                <c:pt idx="78">
                  <c:v>171806</c:v>
                </c:pt>
                <c:pt idx="79">
                  <c:v>113350</c:v>
                </c:pt>
                <c:pt idx="80">
                  <c:v>94000</c:v>
                </c:pt>
                <c:pt idx="81">
                  <c:v>72466</c:v>
                </c:pt>
                <c:pt idx="82">
                  <c:v>107591</c:v>
                </c:pt>
                <c:pt idx="83">
                  <c:v>67752</c:v>
                </c:pt>
                <c:pt idx="84">
                  <c:v>116969</c:v>
                </c:pt>
              </c:numCache>
            </c:numRef>
          </c:yVal>
          <c:smooth val="1"/>
          <c:extLst>
            <c:ext xmlns:c16="http://schemas.microsoft.com/office/drawing/2014/chart" uri="{C3380CC4-5D6E-409C-BE32-E72D297353CC}">
              <c16:uniqueId val="{00000000-30E4-49C3-A4A3-D17D22299199}"/>
            </c:ext>
          </c:extLst>
        </c:ser>
        <c:ser>
          <c:idx val="1"/>
          <c:order val="1"/>
          <c:tx>
            <c:v>Unclipped</c:v>
          </c:tx>
          <c:spPr>
            <a:ln w="50800" cap="rnd">
              <a:solidFill>
                <a:schemeClr val="bg1">
                  <a:lumMod val="75000"/>
                </a:schemeClr>
              </a:solidFill>
              <a:round/>
            </a:ln>
            <a:effectLst/>
          </c:spPr>
          <c:marker>
            <c:symbol val="square"/>
            <c:size val="8"/>
            <c:spPr>
              <a:solidFill>
                <a:schemeClr val="bg1">
                  <a:lumMod val="65000"/>
                </a:schemeClr>
              </a:solidFill>
              <a:ln w="9525">
                <a:solidFill>
                  <a:schemeClr val="bg1">
                    <a:lumMod val="75000"/>
                  </a:schemeClr>
                </a:solidFill>
              </a:ln>
              <a:effectLst/>
            </c:spPr>
          </c:marker>
          <c:xVal>
            <c:numRef>
              <c:f>BON!$N$61:$N$89</c:f>
              <c:numCache>
                <c:formatCode>General</c:formatCod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xVal>
          <c:yVal>
            <c:numRef>
              <c:f>BON!$Q$61:$Q$89</c:f>
              <c:numCache>
                <c:formatCode>#,##0</c:formatCode>
                <c:ptCount val="29"/>
                <c:pt idx="0">
                  <c:v>26848</c:v>
                </c:pt>
                <c:pt idx="1">
                  <c:v>26657</c:v>
                </c:pt>
                <c:pt idx="2">
                  <c:v>28956</c:v>
                </c:pt>
                <c:pt idx="3">
                  <c:v>32440</c:v>
                </c:pt>
                <c:pt idx="4">
                  <c:v>33828</c:v>
                </c:pt>
                <c:pt idx="5">
                  <c:v>53766</c:v>
                </c:pt>
                <c:pt idx="6">
                  <c:v>69811</c:v>
                </c:pt>
                <c:pt idx="7">
                  <c:v>141049</c:v>
                </c:pt>
                <c:pt idx="8">
                  <c:v>133395</c:v>
                </c:pt>
                <c:pt idx="9">
                  <c:v>107006</c:v>
                </c:pt>
                <c:pt idx="10">
                  <c:v>88991</c:v>
                </c:pt>
                <c:pt idx="11">
                  <c:v>84195</c:v>
                </c:pt>
                <c:pt idx="12">
                  <c:v>80088</c:v>
                </c:pt>
                <c:pt idx="13">
                  <c:v>78691</c:v>
                </c:pt>
                <c:pt idx="14">
                  <c:v>100177</c:v>
                </c:pt>
                <c:pt idx="15">
                  <c:v>167772</c:v>
                </c:pt>
                <c:pt idx="16">
                  <c:v>142881</c:v>
                </c:pt>
                <c:pt idx="17">
                  <c:v>124155</c:v>
                </c:pt>
                <c:pt idx="18">
                  <c:v>80416</c:v>
                </c:pt>
                <c:pt idx="19">
                  <c:v>96541</c:v>
                </c:pt>
                <c:pt idx="20">
                  <c:v>123855</c:v>
                </c:pt>
                <c:pt idx="21">
                  <c:v>90738</c:v>
                </c:pt>
                <c:pt idx="22">
                  <c:v>45742</c:v>
                </c:pt>
                <c:pt idx="23">
                  <c:v>32641</c:v>
                </c:pt>
                <c:pt idx="24">
                  <c:v>29514</c:v>
                </c:pt>
                <c:pt idx="25">
                  <c:v>34745</c:v>
                </c:pt>
                <c:pt idx="26">
                  <c:v>42048</c:v>
                </c:pt>
                <c:pt idx="27">
                  <c:v>23525</c:v>
                </c:pt>
                <c:pt idx="28">
                  <c:v>34936</c:v>
                </c:pt>
              </c:numCache>
            </c:numRef>
          </c:yVal>
          <c:smooth val="1"/>
          <c:extLst>
            <c:ext xmlns:c16="http://schemas.microsoft.com/office/drawing/2014/chart" uri="{C3380CC4-5D6E-409C-BE32-E72D297353CC}">
              <c16:uniqueId val="{00000001-30E4-49C3-A4A3-D17D22299199}"/>
            </c:ext>
          </c:extLst>
        </c:ser>
        <c:dLbls>
          <c:showLegendKey val="0"/>
          <c:showVal val="0"/>
          <c:showCatName val="0"/>
          <c:showSerName val="0"/>
          <c:showPercent val="0"/>
          <c:showBubbleSize val="0"/>
        </c:dLbls>
        <c:axId val="1704336048"/>
        <c:axId val="1704341040"/>
      </c:scatterChart>
      <c:valAx>
        <c:axId val="1704336048"/>
        <c:scaling>
          <c:orientation val="minMax"/>
          <c:max val="2022"/>
          <c:min val="1938"/>
        </c:scaling>
        <c:delete val="0"/>
        <c:axPos val="b"/>
        <c:numFmt formatCode="0" sourceLinked="0"/>
        <c:majorTickMark val="out"/>
        <c:minorTickMark val="out"/>
        <c:tickLblPos val="nextTo"/>
        <c:spPr>
          <a:noFill/>
          <a:ln w="9525" cap="flat" cmpd="sng" algn="ctr">
            <a:solidFill>
              <a:schemeClr val="tx1"/>
            </a:solidFill>
            <a:round/>
          </a:ln>
          <a:effectLst/>
        </c:spPr>
        <c:txPr>
          <a:bodyPr rot="5400000" spcFirstLastPara="1" vertOverflow="ellipsis"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704341040"/>
        <c:crossesAt val="0"/>
        <c:crossBetween val="midCat"/>
        <c:majorUnit val="3"/>
        <c:minorUnit val="1"/>
      </c:valAx>
      <c:valAx>
        <c:axId val="1704341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704336048"/>
        <c:crossesAt val="1938"/>
        <c:crossBetween val="midCat"/>
        <c:minorUnit val="25000"/>
      </c:valAx>
      <c:spPr>
        <a:noFill/>
        <a:ln>
          <a:solidFill>
            <a:schemeClr val="tx1"/>
          </a:solidFill>
        </a:ln>
        <a:effectLst/>
      </c:spPr>
    </c:plotArea>
    <c:legend>
      <c:legendPos val="b"/>
      <c:layout>
        <c:manualLayout>
          <c:xMode val="edge"/>
          <c:yMode val="edge"/>
          <c:x val="0.61203174712835429"/>
          <c:y val="4.9624542860640344E-2"/>
          <c:w val="0.36095325636668318"/>
          <c:h val="6.8402128177121838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21559507737449"/>
          <c:y val="4.3702777225049033E-2"/>
          <c:w val="0.82326044314675184"/>
          <c:h val="0.77345791238276118"/>
        </c:manualLayout>
      </c:layout>
      <c:lineChart>
        <c:grouping val="standard"/>
        <c:varyColors val="0"/>
        <c:ser>
          <c:idx val="0"/>
          <c:order val="0"/>
          <c:tx>
            <c:v>Hatchery</c:v>
          </c:tx>
          <c:spPr>
            <a:ln w="50800" cap="rnd">
              <a:solidFill>
                <a:sysClr val="windowText" lastClr="000000"/>
              </a:solidFill>
              <a:round/>
            </a:ln>
            <a:effectLst/>
          </c:spPr>
          <c:marker>
            <c:symbol val="x"/>
            <c:size val="9"/>
            <c:spPr>
              <a:solidFill>
                <a:schemeClr val="tx1"/>
              </a:solidFill>
              <a:ln w="9525">
                <a:solidFill>
                  <a:schemeClr val="tx1"/>
                </a:solidFill>
              </a:ln>
              <a:effectLst/>
            </c:spPr>
          </c:marker>
          <c:cat>
            <c:strRef>
              <c:f>LGR!$A$15:$A$37</c:f>
              <c:strCache>
                <c:ptCount val="23"/>
                <c:pt idx="0">
                  <c:v>2000-01</c:v>
                </c:pt>
                <c:pt idx="1">
                  <c:v>2001-02</c:v>
                </c:pt>
                <c:pt idx="2">
                  <c:v>2002-03</c:v>
                </c:pt>
                <c:pt idx="3">
                  <c:v>2003-04</c:v>
                </c:pt>
                <c:pt idx="4">
                  <c:v>2004-05</c:v>
                </c:pt>
                <c:pt idx="5">
                  <c:v>2005-06</c:v>
                </c:pt>
                <c:pt idx="6">
                  <c:v>2006-07</c:v>
                </c:pt>
                <c:pt idx="7">
                  <c:v>2007-08</c:v>
                </c:pt>
                <c:pt idx="8">
                  <c:v>2008-09</c:v>
                </c:pt>
                <c:pt idx="9">
                  <c:v>2009-10</c:v>
                </c:pt>
                <c:pt idx="10">
                  <c:v>2010 - 11</c:v>
                </c:pt>
                <c:pt idx="11">
                  <c:v>2011-12</c:v>
                </c:pt>
                <c:pt idx="12">
                  <c:v>2012-13</c:v>
                </c:pt>
                <c:pt idx="13">
                  <c:v>2013 - 14</c:v>
                </c:pt>
                <c:pt idx="14">
                  <c:v>2014-15</c:v>
                </c:pt>
                <c:pt idx="15">
                  <c:v>2015-16</c:v>
                </c:pt>
                <c:pt idx="16">
                  <c:v>2016-17</c:v>
                </c:pt>
                <c:pt idx="17">
                  <c:v>2017-18</c:v>
                </c:pt>
                <c:pt idx="18">
                  <c:v>2018-19</c:v>
                </c:pt>
                <c:pt idx="19">
                  <c:v>2019-20</c:v>
                </c:pt>
                <c:pt idx="20">
                  <c:v>2020-21</c:v>
                </c:pt>
                <c:pt idx="21">
                  <c:v>2021-22</c:v>
                </c:pt>
                <c:pt idx="22">
                  <c:v>2022-23</c:v>
                </c:pt>
              </c:strCache>
            </c:strRef>
          </c:cat>
          <c:val>
            <c:numRef>
              <c:f>LGR!$M$15:$M$37</c:f>
              <c:numCache>
                <c:formatCode>#,##0</c:formatCode>
                <c:ptCount val="23"/>
                <c:pt idx="0">
                  <c:v>96727</c:v>
                </c:pt>
                <c:pt idx="1">
                  <c:v>227747</c:v>
                </c:pt>
                <c:pt idx="2">
                  <c:v>180245</c:v>
                </c:pt>
                <c:pt idx="3">
                  <c:v>143364</c:v>
                </c:pt>
                <c:pt idx="4">
                  <c:v>128575</c:v>
                </c:pt>
                <c:pt idx="5">
                  <c:v>140035</c:v>
                </c:pt>
                <c:pt idx="6">
                  <c:v>139656</c:v>
                </c:pt>
                <c:pt idx="7">
                  <c:v>140976</c:v>
                </c:pt>
                <c:pt idx="8">
                  <c:v>154995</c:v>
                </c:pt>
                <c:pt idx="9">
                  <c:v>280643</c:v>
                </c:pt>
                <c:pt idx="10">
                  <c:v>164163</c:v>
                </c:pt>
                <c:pt idx="11">
                  <c:v>140882</c:v>
                </c:pt>
                <c:pt idx="12">
                  <c:v>86043</c:v>
                </c:pt>
                <c:pt idx="13">
                  <c:v>82799</c:v>
                </c:pt>
                <c:pt idx="14">
                  <c:v>119802</c:v>
                </c:pt>
                <c:pt idx="15">
                  <c:v>102214</c:v>
                </c:pt>
                <c:pt idx="16">
                  <c:v>86250</c:v>
                </c:pt>
                <c:pt idx="17">
                  <c:v>63380</c:v>
                </c:pt>
                <c:pt idx="18">
                  <c:v>43534</c:v>
                </c:pt>
                <c:pt idx="19">
                  <c:v>24776</c:v>
                </c:pt>
                <c:pt idx="20">
                  <c:v>46267.039891145148</c:v>
                </c:pt>
                <c:pt idx="21">
                  <c:v>31150</c:v>
                </c:pt>
                <c:pt idx="22">
                  <c:v>57850.429839728677</c:v>
                </c:pt>
              </c:numCache>
            </c:numRef>
          </c:val>
          <c:smooth val="0"/>
          <c:extLst>
            <c:ext xmlns:c16="http://schemas.microsoft.com/office/drawing/2014/chart" uri="{C3380CC4-5D6E-409C-BE32-E72D297353CC}">
              <c16:uniqueId val="{00000000-9706-4024-A3AA-0B92B6E669A0}"/>
            </c:ext>
          </c:extLst>
        </c:ser>
        <c:ser>
          <c:idx val="1"/>
          <c:order val="1"/>
          <c:tx>
            <c:v>Wild</c:v>
          </c:tx>
          <c:spPr>
            <a:ln w="50800" cap="rnd">
              <a:solidFill>
                <a:sysClr val="window" lastClr="FFFFFF">
                  <a:lumMod val="50000"/>
                </a:sysClr>
              </a:solidFill>
              <a:round/>
            </a:ln>
            <a:effectLst/>
          </c:spPr>
          <c:marker>
            <c:symbol val="circle"/>
            <c:size val="9"/>
            <c:spPr>
              <a:solidFill>
                <a:sysClr val="window" lastClr="FFFFFF">
                  <a:lumMod val="50000"/>
                  <a:alpha val="99000"/>
                </a:sysClr>
              </a:solidFill>
              <a:ln w="9525">
                <a:solidFill>
                  <a:sysClr val="window" lastClr="FFFFFF">
                    <a:lumMod val="50000"/>
                  </a:sysClr>
                </a:solidFill>
              </a:ln>
              <a:effectLst/>
            </c:spPr>
          </c:marker>
          <c:cat>
            <c:strRef>
              <c:f>LGR!$A$15:$A$37</c:f>
              <c:strCache>
                <c:ptCount val="23"/>
                <c:pt idx="0">
                  <c:v>2000-01</c:v>
                </c:pt>
                <c:pt idx="1">
                  <c:v>2001-02</c:v>
                </c:pt>
                <c:pt idx="2">
                  <c:v>2002-03</c:v>
                </c:pt>
                <c:pt idx="3">
                  <c:v>2003-04</c:v>
                </c:pt>
                <c:pt idx="4">
                  <c:v>2004-05</c:v>
                </c:pt>
                <c:pt idx="5">
                  <c:v>2005-06</c:v>
                </c:pt>
                <c:pt idx="6">
                  <c:v>2006-07</c:v>
                </c:pt>
                <c:pt idx="7">
                  <c:v>2007-08</c:v>
                </c:pt>
                <c:pt idx="8">
                  <c:v>2008-09</c:v>
                </c:pt>
                <c:pt idx="9">
                  <c:v>2009-10</c:v>
                </c:pt>
                <c:pt idx="10">
                  <c:v>2010 - 11</c:v>
                </c:pt>
                <c:pt idx="11">
                  <c:v>2011-12</c:v>
                </c:pt>
                <c:pt idx="12">
                  <c:v>2012-13</c:v>
                </c:pt>
                <c:pt idx="13">
                  <c:v>2013 - 14</c:v>
                </c:pt>
                <c:pt idx="14">
                  <c:v>2014-15</c:v>
                </c:pt>
                <c:pt idx="15">
                  <c:v>2015-16</c:v>
                </c:pt>
                <c:pt idx="16">
                  <c:v>2016-17</c:v>
                </c:pt>
                <c:pt idx="17">
                  <c:v>2017-18</c:v>
                </c:pt>
                <c:pt idx="18">
                  <c:v>2018-19</c:v>
                </c:pt>
                <c:pt idx="19">
                  <c:v>2019-20</c:v>
                </c:pt>
                <c:pt idx="20">
                  <c:v>2020-21</c:v>
                </c:pt>
                <c:pt idx="21">
                  <c:v>2021-22</c:v>
                </c:pt>
                <c:pt idx="22">
                  <c:v>2022-23</c:v>
                </c:pt>
              </c:strCache>
            </c:strRef>
          </c:cat>
          <c:val>
            <c:numRef>
              <c:f>LGR!$L$15:$L$37</c:f>
              <c:numCache>
                <c:formatCode>#,##0</c:formatCode>
                <c:ptCount val="23"/>
                <c:pt idx="0">
                  <c:v>20575</c:v>
                </c:pt>
                <c:pt idx="1">
                  <c:v>40719</c:v>
                </c:pt>
                <c:pt idx="2">
                  <c:v>41931</c:v>
                </c:pt>
                <c:pt idx="3">
                  <c:v>29146</c:v>
                </c:pt>
                <c:pt idx="4">
                  <c:v>23071</c:v>
                </c:pt>
                <c:pt idx="5">
                  <c:v>18130</c:v>
                </c:pt>
                <c:pt idx="6">
                  <c:v>9510</c:v>
                </c:pt>
                <c:pt idx="7">
                  <c:v>14166</c:v>
                </c:pt>
                <c:pt idx="8">
                  <c:v>23875</c:v>
                </c:pt>
                <c:pt idx="9">
                  <c:v>42739</c:v>
                </c:pt>
                <c:pt idx="10">
                  <c:v>44133</c:v>
                </c:pt>
                <c:pt idx="11">
                  <c:v>39438</c:v>
                </c:pt>
                <c:pt idx="12">
                  <c:v>23143</c:v>
                </c:pt>
                <c:pt idx="13">
                  <c:v>25355</c:v>
                </c:pt>
                <c:pt idx="14">
                  <c:v>45789</c:v>
                </c:pt>
                <c:pt idx="15">
                  <c:v>33936</c:v>
                </c:pt>
                <c:pt idx="16">
                  <c:v>15576</c:v>
                </c:pt>
                <c:pt idx="17">
                  <c:v>10717</c:v>
                </c:pt>
                <c:pt idx="18">
                  <c:v>8284</c:v>
                </c:pt>
                <c:pt idx="19">
                  <c:v>9634</c:v>
                </c:pt>
                <c:pt idx="20">
                  <c:v>15047.96010885485</c:v>
                </c:pt>
                <c:pt idx="21">
                  <c:v>9603</c:v>
                </c:pt>
                <c:pt idx="22">
                  <c:v>14591.57016027132</c:v>
                </c:pt>
              </c:numCache>
            </c:numRef>
          </c:val>
          <c:smooth val="0"/>
          <c:extLst>
            <c:ext xmlns:c16="http://schemas.microsoft.com/office/drawing/2014/chart" uri="{C3380CC4-5D6E-409C-BE32-E72D297353CC}">
              <c16:uniqueId val="{00000001-9706-4024-A3AA-0B92B6E669A0}"/>
            </c:ext>
          </c:extLst>
        </c:ser>
        <c:ser>
          <c:idx val="2"/>
          <c:order val="2"/>
          <c:tx>
            <c:v>Hatchery mitigation goal (88,100)</c:v>
          </c:tx>
          <c:spPr>
            <a:ln w="50800" cap="rnd">
              <a:solidFill>
                <a:sysClr val="windowText" lastClr="000000"/>
              </a:solidFill>
              <a:prstDash val="sysDash"/>
              <a:round/>
            </a:ln>
            <a:effectLst/>
          </c:spPr>
          <c:marker>
            <c:symbol val="none"/>
          </c:marker>
          <c:cat>
            <c:strRef>
              <c:f>LGR!$A$15:$A$37</c:f>
              <c:strCache>
                <c:ptCount val="23"/>
                <c:pt idx="0">
                  <c:v>2000-01</c:v>
                </c:pt>
                <c:pt idx="1">
                  <c:v>2001-02</c:v>
                </c:pt>
                <c:pt idx="2">
                  <c:v>2002-03</c:v>
                </c:pt>
                <c:pt idx="3">
                  <c:v>2003-04</c:v>
                </c:pt>
                <c:pt idx="4">
                  <c:v>2004-05</c:v>
                </c:pt>
                <c:pt idx="5">
                  <c:v>2005-06</c:v>
                </c:pt>
                <c:pt idx="6">
                  <c:v>2006-07</c:v>
                </c:pt>
                <c:pt idx="7">
                  <c:v>2007-08</c:v>
                </c:pt>
                <c:pt idx="8">
                  <c:v>2008-09</c:v>
                </c:pt>
                <c:pt idx="9">
                  <c:v>2009-10</c:v>
                </c:pt>
                <c:pt idx="10">
                  <c:v>2010 - 11</c:v>
                </c:pt>
                <c:pt idx="11">
                  <c:v>2011-12</c:v>
                </c:pt>
                <c:pt idx="12">
                  <c:v>2012-13</c:v>
                </c:pt>
                <c:pt idx="13">
                  <c:v>2013 - 14</c:v>
                </c:pt>
                <c:pt idx="14">
                  <c:v>2014-15</c:v>
                </c:pt>
                <c:pt idx="15">
                  <c:v>2015-16</c:v>
                </c:pt>
                <c:pt idx="16">
                  <c:v>2016-17</c:v>
                </c:pt>
                <c:pt idx="17">
                  <c:v>2017-18</c:v>
                </c:pt>
                <c:pt idx="18">
                  <c:v>2018-19</c:v>
                </c:pt>
                <c:pt idx="19">
                  <c:v>2019-20</c:v>
                </c:pt>
                <c:pt idx="20">
                  <c:v>2020-21</c:v>
                </c:pt>
                <c:pt idx="21">
                  <c:v>2021-22</c:v>
                </c:pt>
                <c:pt idx="22">
                  <c:v>2022-23</c:v>
                </c:pt>
              </c:strCache>
            </c:strRef>
          </c:cat>
          <c:val>
            <c:numRef>
              <c:f>LGR!$P$15:$P$37</c:f>
              <c:numCache>
                <c:formatCode>#,##0</c:formatCode>
                <c:ptCount val="23"/>
                <c:pt idx="0">
                  <c:v>88100</c:v>
                </c:pt>
                <c:pt idx="1">
                  <c:v>88100</c:v>
                </c:pt>
                <c:pt idx="2">
                  <c:v>88100</c:v>
                </c:pt>
                <c:pt idx="3">
                  <c:v>88100</c:v>
                </c:pt>
                <c:pt idx="4">
                  <c:v>88100</c:v>
                </c:pt>
                <c:pt idx="5">
                  <c:v>88100</c:v>
                </c:pt>
                <c:pt idx="6">
                  <c:v>88100</c:v>
                </c:pt>
                <c:pt idx="7">
                  <c:v>88100</c:v>
                </c:pt>
                <c:pt idx="8">
                  <c:v>88100</c:v>
                </c:pt>
                <c:pt idx="9">
                  <c:v>88100</c:v>
                </c:pt>
                <c:pt idx="10">
                  <c:v>88100</c:v>
                </c:pt>
                <c:pt idx="11">
                  <c:v>88100</c:v>
                </c:pt>
                <c:pt idx="12">
                  <c:v>88100</c:v>
                </c:pt>
                <c:pt idx="13">
                  <c:v>88100</c:v>
                </c:pt>
                <c:pt idx="14">
                  <c:v>88100</c:v>
                </c:pt>
                <c:pt idx="15">
                  <c:v>88100</c:v>
                </c:pt>
                <c:pt idx="16">
                  <c:v>88100</c:v>
                </c:pt>
                <c:pt idx="17">
                  <c:v>88100</c:v>
                </c:pt>
                <c:pt idx="18">
                  <c:v>88100</c:v>
                </c:pt>
                <c:pt idx="19">
                  <c:v>88100</c:v>
                </c:pt>
                <c:pt idx="20">
                  <c:v>88100</c:v>
                </c:pt>
                <c:pt idx="21">
                  <c:v>88100</c:v>
                </c:pt>
                <c:pt idx="22">
                  <c:v>88100</c:v>
                </c:pt>
              </c:numCache>
            </c:numRef>
          </c:val>
          <c:smooth val="0"/>
          <c:extLst>
            <c:ext xmlns:c16="http://schemas.microsoft.com/office/drawing/2014/chart" uri="{C3380CC4-5D6E-409C-BE32-E72D297353CC}">
              <c16:uniqueId val="{00000002-9706-4024-A3AA-0B92B6E669A0}"/>
            </c:ext>
          </c:extLst>
        </c:ser>
        <c:ser>
          <c:idx val="3"/>
          <c:order val="3"/>
          <c:tx>
            <c:v>Median wild return (23,107)</c:v>
          </c:tx>
          <c:spPr>
            <a:ln w="63500" cap="rnd">
              <a:solidFill>
                <a:sysClr val="window" lastClr="FFFFFF">
                  <a:lumMod val="65000"/>
                </a:sysClr>
              </a:solidFill>
              <a:prstDash val="sysDot"/>
              <a:round/>
            </a:ln>
            <a:effectLst/>
          </c:spPr>
          <c:marker>
            <c:symbol val="none"/>
          </c:marker>
          <c:cat>
            <c:strRef>
              <c:f>LGR!$A$15:$A$37</c:f>
              <c:strCache>
                <c:ptCount val="23"/>
                <c:pt idx="0">
                  <c:v>2000-01</c:v>
                </c:pt>
                <c:pt idx="1">
                  <c:v>2001-02</c:v>
                </c:pt>
                <c:pt idx="2">
                  <c:v>2002-03</c:v>
                </c:pt>
                <c:pt idx="3">
                  <c:v>2003-04</c:v>
                </c:pt>
                <c:pt idx="4">
                  <c:v>2004-05</c:v>
                </c:pt>
                <c:pt idx="5">
                  <c:v>2005-06</c:v>
                </c:pt>
                <c:pt idx="6">
                  <c:v>2006-07</c:v>
                </c:pt>
                <c:pt idx="7">
                  <c:v>2007-08</c:v>
                </c:pt>
                <c:pt idx="8">
                  <c:v>2008-09</c:v>
                </c:pt>
                <c:pt idx="9">
                  <c:v>2009-10</c:v>
                </c:pt>
                <c:pt idx="10">
                  <c:v>2010 - 11</c:v>
                </c:pt>
                <c:pt idx="11">
                  <c:v>2011-12</c:v>
                </c:pt>
                <c:pt idx="12">
                  <c:v>2012-13</c:v>
                </c:pt>
                <c:pt idx="13">
                  <c:v>2013 - 14</c:v>
                </c:pt>
                <c:pt idx="14">
                  <c:v>2014-15</c:v>
                </c:pt>
                <c:pt idx="15">
                  <c:v>2015-16</c:v>
                </c:pt>
                <c:pt idx="16">
                  <c:v>2016-17</c:v>
                </c:pt>
                <c:pt idx="17">
                  <c:v>2017-18</c:v>
                </c:pt>
                <c:pt idx="18">
                  <c:v>2018-19</c:v>
                </c:pt>
                <c:pt idx="19">
                  <c:v>2019-20</c:v>
                </c:pt>
                <c:pt idx="20">
                  <c:v>2020-21</c:v>
                </c:pt>
                <c:pt idx="21">
                  <c:v>2021-22</c:v>
                </c:pt>
                <c:pt idx="22">
                  <c:v>2022-23</c:v>
                </c:pt>
              </c:strCache>
            </c:strRef>
          </c:cat>
          <c:val>
            <c:numRef>
              <c:f>LGR!$Q$15:$Q$37</c:f>
              <c:numCache>
                <c:formatCode>General</c:formatCode>
                <c:ptCount val="23"/>
                <c:pt idx="0">
                  <c:v>23107</c:v>
                </c:pt>
                <c:pt idx="1">
                  <c:v>23107</c:v>
                </c:pt>
                <c:pt idx="2">
                  <c:v>23107</c:v>
                </c:pt>
                <c:pt idx="3">
                  <c:v>23107</c:v>
                </c:pt>
                <c:pt idx="4">
                  <c:v>23107</c:v>
                </c:pt>
                <c:pt idx="5">
                  <c:v>23107</c:v>
                </c:pt>
                <c:pt idx="6">
                  <c:v>23107</c:v>
                </c:pt>
                <c:pt idx="7">
                  <c:v>23107</c:v>
                </c:pt>
                <c:pt idx="8">
                  <c:v>23107</c:v>
                </c:pt>
                <c:pt idx="9">
                  <c:v>23107</c:v>
                </c:pt>
                <c:pt idx="10">
                  <c:v>23107</c:v>
                </c:pt>
                <c:pt idx="11">
                  <c:v>23107</c:v>
                </c:pt>
                <c:pt idx="12">
                  <c:v>23107</c:v>
                </c:pt>
                <c:pt idx="13">
                  <c:v>23107</c:v>
                </c:pt>
                <c:pt idx="14">
                  <c:v>23107</c:v>
                </c:pt>
                <c:pt idx="15">
                  <c:v>23107</c:v>
                </c:pt>
                <c:pt idx="16">
                  <c:v>23107</c:v>
                </c:pt>
                <c:pt idx="17">
                  <c:v>23107</c:v>
                </c:pt>
                <c:pt idx="18">
                  <c:v>23107</c:v>
                </c:pt>
                <c:pt idx="19">
                  <c:v>23107</c:v>
                </c:pt>
                <c:pt idx="20">
                  <c:v>23107</c:v>
                </c:pt>
                <c:pt idx="21">
                  <c:v>23107</c:v>
                </c:pt>
                <c:pt idx="22">
                  <c:v>23107</c:v>
                </c:pt>
              </c:numCache>
            </c:numRef>
          </c:val>
          <c:smooth val="0"/>
          <c:extLst>
            <c:ext xmlns:c16="http://schemas.microsoft.com/office/drawing/2014/chart" uri="{C3380CC4-5D6E-409C-BE32-E72D297353CC}">
              <c16:uniqueId val="{00000003-9706-4024-A3AA-0B92B6E669A0}"/>
            </c:ext>
          </c:extLst>
        </c:ser>
        <c:dLbls>
          <c:showLegendKey val="0"/>
          <c:showVal val="0"/>
          <c:showCatName val="0"/>
          <c:showSerName val="0"/>
          <c:showPercent val="0"/>
          <c:showBubbleSize val="0"/>
        </c:dLbls>
        <c:marker val="1"/>
        <c:smooth val="0"/>
        <c:axId val="459621384"/>
        <c:axId val="459622040"/>
      </c:lineChart>
      <c:catAx>
        <c:axId val="45962138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459622040"/>
        <c:crosses val="autoZero"/>
        <c:auto val="1"/>
        <c:lblAlgn val="ctr"/>
        <c:lblOffset val="100"/>
        <c:noMultiLvlLbl val="1"/>
      </c:catAx>
      <c:valAx>
        <c:axId val="459622040"/>
        <c:scaling>
          <c:orientation val="minMax"/>
          <c:max val="30000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459621384"/>
        <c:crossesAt val="1"/>
        <c:crossBetween val="midCat"/>
        <c:majorUnit val="50000"/>
        <c:minorUnit val="25000"/>
      </c:valAx>
      <c:spPr>
        <a:noFill/>
        <a:ln>
          <a:noFill/>
        </a:ln>
        <a:effectLst/>
      </c:spPr>
    </c:plotArea>
    <c:legend>
      <c:legendPos val="b"/>
      <c:layout>
        <c:manualLayout>
          <c:xMode val="edge"/>
          <c:yMode val="edge"/>
          <c:x val="0.61157129144783562"/>
          <c:y val="1.1921885215611602E-3"/>
          <c:w val="0.38644654799715933"/>
          <c:h val="0.3528835384746582"/>
        </c:manualLayout>
      </c:layout>
      <c:overlay val="0"/>
      <c:spPr>
        <a:solidFill>
          <a:sysClr val="window" lastClr="FFFFFF"/>
        </a:solid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2537182852143"/>
          <c:y val="5.0925925925925923E-2"/>
          <c:w val="0.85564129483814533"/>
          <c:h val="0.85614173228346457"/>
        </c:manualLayout>
      </c:layout>
      <c:barChart>
        <c:barDir val="col"/>
        <c:grouping val="stacked"/>
        <c:varyColors val="0"/>
        <c:ser>
          <c:idx val="0"/>
          <c:order val="0"/>
          <c:tx>
            <c:strRef>
              <c:f>Sheet1!$I$6</c:f>
              <c:strCache>
                <c:ptCount val="1"/>
                <c:pt idx="0">
                  <c:v>Dwor/SF Clear</c:v>
                </c:pt>
              </c:strCache>
            </c:strRef>
          </c:tx>
          <c:spPr>
            <a:pattFill prst="ltHorz">
              <a:fgClr>
                <a:schemeClr val="tx1"/>
              </a:fgClr>
              <a:bgClr>
                <a:schemeClr val="bg1"/>
              </a:bgClr>
            </a:pattFill>
            <a:ln>
              <a:solidFill>
                <a:schemeClr val="tx1"/>
              </a:solidFill>
            </a:ln>
            <a:effectLst/>
          </c:spPr>
          <c:invertIfNegative val="0"/>
          <c:cat>
            <c:strRef>
              <c:f>Sheet1!$J$4:$P$4</c:f>
              <c:strCache>
                <c:ptCount val="7"/>
                <c:pt idx="0">
                  <c:v>2015-16</c:v>
                </c:pt>
                <c:pt idx="1">
                  <c:v>2016-17</c:v>
                </c:pt>
                <c:pt idx="2">
                  <c:v>2017-18</c:v>
                </c:pt>
                <c:pt idx="3">
                  <c:v>2018-19</c:v>
                </c:pt>
                <c:pt idx="4">
                  <c:v>2019-20</c:v>
                </c:pt>
                <c:pt idx="5">
                  <c:v>2020-21</c:v>
                </c:pt>
                <c:pt idx="6">
                  <c:v>2021-22</c:v>
                </c:pt>
              </c:strCache>
            </c:strRef>
          </c:cat>
          <c:val>
            <c:numRef>
              <c:f>Sheet1!$J$6:$P$6</c:f>
              <c:numCache>
                <c:formatCode>#,##0</c:formatCode>
                <c:ptCount val="7"/>
                <c:pt idx="0">
                  <c:v>17027.201414854193</c:v>
                </c:pt>
                <c:pt idx="1">
                  <c:v>32602.365394079676</c:v>
                </c:pt>
                <c:pt idx="2">
                  <c:v>11848.53970710708</c:v>
                </c:pt>
                <c:pt idx="3">
                  <c:v>14961.089471451738</c:v>
                </c:pt>
                <c:pt idx="4">
                  <c:v>4416.5439799436936</c:v>
                </c:pt>
                <c:pt idx="5">
                  <c:v>13734.292363668506</c:v>
                </c:pt>
                <c:pt idx="6">
                  <c:v>8020.2544480096567</c:v>
                </c:pt>
              </c:numCache>
            </c:numRef>
          </c:val>
          <c:extLst>
            <c:ext xmlns:c16="http://schemas.microsoft.com/office/drawing/2014/chart" uri="{C3380CC4-5D6E-409C-BE32-E72D297353CC}">
              <c16:uniqueId val="{00000000-032F-4D77-9494-1B71C1683DD5}"/>
            </c:ext>
          </c:extLst>
        </c:ser>
        <c:ser>
          <c:idx val="1"/>
          <c:order val="1"/>
          <c:tx>
            <c:strRef>
              <c:f>Sheet1!$I$7</c:f>
              <c:strCache>
                <c:ptCount val="1"/>
                <c:pt idx="0">
                  <c:v>Oxbow</c:v>
                </c:pt>
              </c:strCache>
            </c:strRef>
          </c:tx>
          <c:spPr>
            <a:solidFill>
              <a:schemeClr val="tx1"/>
            </a:solidFill>
            <a:ln>
              <a:solidFill>
                <a:schemeClr val="tx1"/>
              </a:solidFill>
            </a:ln>
            <a:effectLst/>
          </c:spPr>
          <c:invertIfNegative val="0"/>
          <c:cat>
            <c:strRef>
              <c:f>Sheet1!$J$4:$P$4</c:f>
              <c:strCache>
                <c:ptCount val="7"/>
                <c:pt idx="0">
                  <c:v>2015-16</c:v>
                </c:pt>
                <c:pt idx="1">
                  <c:v>2016-17</c:v>
                </c:pt>
                <c:pt idx="2">
                  <c:v>2017-18</c:v>
                </c:pt>
                <c:pt idx="3">
                  <c:v>2018-19</c:v>
                </c:pt>
                <c:pt idx="4">
                  <c:v>2019-20</c:v>
                </c:pt>
                <c:pt idx="5">
                  <c:v>2020-21</c:v>
                </c:pt>
                <c:pt idx="6">
                  <c:v>2021-22</c:v>
                </c:pt>
              </c:strCache>
            </c:strRef>
          </c:cat>
          <c:val>
            <c:numRef>
              <c:f>Sheet1!$J$7:$P$7</c:f>
              <c:numCache>
                <c:formatCode>#,##0</c:formatCode>
                <c:ptCount val="7"/>
                <c:pt idx="0">
                  <c:v>4130.4667239847604</c:v>
                </c:pt>
                <c:pt idx="1">
                  <c:v>5972.6881325397835</c:v>
                </c:pt>
                <c:pt idx="2">
                  <c:v>6371.557976792581</c:v>
                </c:pt>
                <c:pt idx="3">
                  <c:v>3273.5797692232313</c:v>
                </c:pt>
                <c:pt idx="4">
                  <c:v>2217.5899964462124</c:v>
                </c:pt>
                <c:pt idx="5">
                  <c:v>4254.5024945622363</c:v>
                </c:pt>
                <c:pt idx="6">
                  <c:v>3032.9448582640562</c:v>
                </c:pt>
              </c:numCache>
            </c:numRef>
          </c:val>
          <c:extLst>
            <c:ext xmlns:c16="http://schemas.microsoft.com/office/drawing/2014/chart" uri="{C3380CC4-5D6E-409C-BE32-E72D297353CC}">
              <c16:uniqueId val="{00000001-032F-4D77-9494-1B71C1683DD5}"/>
            </c:ext>
          </c:extLst>
        </c:ser>
        <c:ser>
          <c:idx val="2"/>
          <c:order val="2"/>
          <c:tx>
            <c:strRef>
              <c:f>Sheet1!$I$8</c:f>
              <c:strCache>
                <c:ptCount val="1"/>
                <c:pt idx="0">
                  <c:v>Pahsimeroi</c:v>
                </c:pt>
              </c:strCache>
            </c:strRef>
          </c:tx>
          <c:spPr>
            <a:solidFill>
              <a:schemeClr val="accent3"/>
            </a:solidFill>
            <a:ln>
              <a:solidFill>
                <a:schemeClr val="tx1"/>
              </a:solidFill>
            </a:ln>
            <a:effectLst/>
          </c:spPr>
          <c:invertIfNegative val="0"/>
          <c:cat>
            <c:strRef>
              <c:f>Sheet1!$J$4:$P$4</c:f>
              <c:strCache>
                <c:ptCount val="7"/>
                <c:pt idx="0">
                  <c:v>2015-16</c:v>
                </c:pt>
                <c:pt idx="1">
                  <c:v>2016-17</c:v>
                </c:pt>
                <c:pt idx="2">
                  <c:v>2017-18</c:v>
                </c:pt>
                <c:pt idx="3">
                  <c:v>2018-19</c:v>
                </c:pt>
                <c:pt idx="4">
                  <c:v>2019-20</c:v>
                </c:pt>
                <c:pt idx="5">
                  <c:v>2020-21</c:v>
                </c:pt>
                <c:pt idx="6">
                  <c:v>2021-22</c:v>
                </c:pt>
              </c:strCache>
            </c:strRef>
          </c:cat>
          <c:val>
            <c:numRef>
              <c:f>Sheet1!$J$8:$P$8</c:f>
              <c:numCache>
                <c:formatCode>#,##0</c:formatCode>
                <c:ptCount val="7"/>
                <c:pt idx="0">
                  <c:v>24978.959721359213</c:v>
                </c:pt>
                <c:pt idx="1">
                  <c:v>12012.931917351705</c:v>
                </c:pt>
                <c:pt idx="2">
                  <c:v>13095.348058895332</c:v>
                </c:pt>
                <c:pt idx="3">
                  <c:v>5302.6937788683126</c:v>
                </c:pt>
                <c:pt idx="4">
                  <c:v>4086.0971189200163</c:v>
                </c:pt>
                <c:pt idx="5">
                  <c:v>5160.0452274078716</c:v>
                </c:pt>
                <c:pt idx="6">
                  <c:v>4454.9120455633583</c:v>
                </c:pt>
              </c:numCache>
            </c:numRef>
          </c:val>
          <c:extLst>
            <c:ext xmlns:c16="http://schemas.microsoft.com/office/drawing/2014/chart" uri="{C3380CC4-5D6E-409C-BE32-E72D297353CC}">
              <c16:uniqueId val="{00000002-032F-4D77-9494-1B71C1683DD5}"/>
            </c:ext>
          </c:extLst>
        </c:ser>
        <c:ser>
          <c:idx val="3"/>
          <c:order val="3"/>
          <c:tx>
            <c:strRef>
              <c:f>Sheet1!$I$9</c:f>
              <c:strCache>
                <c:ptCount val="1"/>
                <c:pt idx="0">
                  <c:v>Sawtooth</c:v>
                </c:pt>
              </c:strCache>
            </c:strRef>
          </c:tx>
          <c:spPr>
            <a:pattFill prst="smGrid">
              <a:fgClr>
                <a:schemeClr val="tx1"/>
              </a:fgClr>
              <a:bgClr>
                <a:schemeClr val="bg1"/>
              </a:bgClr>
            </a:pattFill>
            <a:ln>
              <a:solidFill>
                <a:schemeClr val="tx1"/>
              </a:solidFill>
            </a:ln>
            <a:effectLst/>
          </c:spPr>
          <c:invertIfNegative val="0"/>
          <c:cat>
            <c:strRef>
              <c:f>Sheet1!$J$4:$P$4</c:f>
              <c:strCache>
                <c:ptCount val="7"/>
                <c:pt idx="0">
                  <c:v>2015-16</c:v>
                </c:pt>
                <c:pt idx="1">
                  <c:v>2016-17</c:v>
                </c:pt>
                <c:pt idx="2">
                  <c:v>2017-18</c:v>
                </c:pt>
                <c:pt idx="3">
                  <c:v>2018-19</c:v>
                </c:pt>
                <c:pt idx="4">
                  <c:v>2019-20</c:v>
                </c:pt>
                <c:pt idx="5">
                  <c:v>2020-21</c:v>
                </c:pt>
                <c:pt idx="6">
                  <c:v>2021-22</c:v>
                </c:pt>
              </c:strCache>
            </c:strRef>
          </c:cat>
          <c:val>
            <c:numRef>
              <c:f>Sheet1!$J$9:$P$9</c:f>
              <c:numCache>
                <c:formatCode>#,##0</c:formatCode>
                <c:ptCount val="7"/>
                <c:pt idx="0">
                  <c:v>18583.650216975122</c:v>
                </c:pt>
                <c:pt idx="1">
                  <c:v>6194.670545562637</c:v>
                </c:pt>
                <c:pt idx="2">
                  <c:v>9628.8499561606186</c:v>
                </c:pt>
                <c:pt idx="3">
                  <c:v>4704.6604113141138</c:v>
                </c:pt>
                <c:pt idx="4">
                  <c:v>3379.4589911965736</c:v>
                </c:pt>
                <c:pt idx="5">
                  <c:v>5416.9772632372924</c:v>
                </c:pt>
                <c:pt idx="6">
                  <c:v>5495.7051915669535</c:v>
                </c:pt>
              </c:numCache>
            </c:numRef>
          </c:val>
          <c:extLst>
            <c:ext xmlns:c16="http://schemas.microsoft.com/office/drawing/2014/chart" uri="{C3380CC4-5D6E-409C-BE32-E72D297353CC}">
              <c16:uniqueId val="{00000003-032F-4D77-9494-1B71C1683DD5}"/>
            </c:ext>
          </c:extLst>
        </c:ser>
        <c:ser>
          <c:idx val="4"/>
          <c:order val="4"/>
          <c:tx>
            <c:strRef>
              <c:f>Sheet1!$I$10</c:f>
              <c:strCache>
                <c:ptCount val="1"/>
                <c:pt idx="0">
                  <c:v>Other</c:v>
                </c:pt>
              </c:strCache>
            </c:strRef>
          </c:tx>
          <c:spPr>
            <a:solidFill>
              <a:schemeClr val="bg1"/>
            </a:solidFill>
            <a:ln>
              <a:solidFill>
                <a:schemeClr val="tx1"/>
              </a:solidFill>
            </a:ln>
            <a:effectLst/>
          </c:spPr>
          <c:invertIfNegative val="0"/>
          <c:cat>
            <c:strRef>
              <c:f>Sheet1!$J$4:$P$4</c:f>
              <c:strCache>
                <c:ptCount val="7"/>
                <c:pt idx="0">
                  <c:v>2015-16</c:v>
                </c:pt>
                <c:pt idx="1">
                  <c:v>2016-17</c:v>
                </c:pt>
                <c:pt idx="2">
                  <c:v>2017-18</c:v>
                </c:pt>
                <c:pt idx="3">
                  <c:v>2018-19</c:v>
                </c:pt>
                <c:pt idx="4">
                  <c:v>2019-20</c:v>
                </c:pt>
                <c:pt idx="5">
                  <c:v>2020-21</c:v>
                </c:pt>
                <c:pt idx="6">
                  <c:v>2021-22</c:v>
                </c:pt>
              </c:strCache>
            </c:strRef>
          </c:cat>
          <c:val>
            <c:numRef>
              <c:f>Sheet1!$J$10:$P$10</c:f>
              <c:numCache>
                <c:formatCode>#,##0</c:formatCode>
                <c:ptCount val="7"/>
                <c:pt idx="0">
                  <c:v>2604.9891561627519</c:v>
                </c:pt>
                <c:pt idx="1">
                  <c:v>4143.7614130097882</c:v>
                </c:pt>
                <c:pt idx="2">
                  <c:v>820.36855149093083</c:v>
                </c:pt>
                <c:pt idx="3">
                  <c:v>1009.3574146077804</c:v>
                </c:pt>
                <c:pt idx="4">
                  <c:v>527.13410359751038</c:v>
                </c:pt>
                <c:pt idx="5">
                  <c:v>1359.9970088620721</c:v>
                </c:pt>
                <c:pt idx="6">
                  <c:v>1132.1819783701601</c:v>
                </c:pt>
              </c:numCache>
            </c:numRef>
          </c:val>
          <c:extLst>
            <c:ext xmlns:c16="http://schemas.microsoft.com/office/drawing/2014/chart" uri="{C3380CC4-5D6E-409C-BE32-E72D297353CC}">
              <c16:uniqueId val="{00000004-032F-4D77-9494-1B71C1683DD5}"/>
            </c:ext>
          </c:extLst>
        </c:ser>
        <c:dLbls>
          <c:showLegendKey val="0"/>
          <c:showVal val="0"/>
          <c:showCatName val="0"/>
          <c:showSerName val="0"/>
          <c:showPercent val="0"/>
          <c:showBubbleSize val="0"/>
        </c:dLbls>
        <c:gapWidth val="150"/>
        <c:overlap val="100"/>
        <c:axId val="2080402544"/>
        <c:axId val="2080402960"/>
      </c:barChart>
      <c:catAx>
        <c:axId val="208040254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080402960"/>
        <c:crosses val="autoZero"/>
        <c:auto val="1"/>
        <c:lblAlgn val="ctr"/>
        <c:lblOffset val="100"/>
        <c:noMultiLvlLbl val="0"/>
      </c:catAx>
      <c:valAx>
        <c:axId val="2080402960"/>
        <c:scaling>
          <c:orientation val="minMax"/>
          <c:max val="700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080402544"/>
        <c:crosses val="autoZero"/>
        <c:crossBetween val="between"/>
        <c:minorUnit val="5000"/>
      </c:valAx>
      <c:spPr>
        <a:noFill/>
        <a:ln>
          <a:noFill/>
        </a:ln>
        <a:effectLst/>
      </c:spPr>
    </c:plotArea>
    <c:legend>
      <c:legendPos val="b"/>
      <c:layout>
        <c:manualLayout>
          <c:xMode val="edge"/>
          <c:yMode val="edge"/>
          <c:x val="0.57756380995853784"/>
          <c:y val="4.485204241166605E-2"/>
          <c:w val="0.38050043744531936"/>
          <c:h val="0.28182925051035285"/>
        </c:manualLayout>
      </c:layout>
      <c:overlay val="0"/>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2405558243767E-2"/>
          <c:y val="4.7670639219934995E-2"/>
          <c:w val="0.8635154963171503"/>
          <c:h val="0.86967113401182383"/>
        </c:manualLayout>
      </c:layout>
      <c:barChart>
        <c:barDir val="col"/>
        <c:grouping val="stacked"/>
        <c:varyColors val="0"/>
        <c:ser>
          <c:idx val="0"/>
          <c:order val="0"/>
          <c:tx>
            <c:v>Fall (Jul - Dec)</c:v>
          </c:tx>
          <c:spPr>
            <a:solidFill>
              <a:schemeClr val="tx1"/>
            </a:solidFill>
            <a:ln>
              <a:solidFill>
                <a:schemeClr val="tx1"/>
              </a:solidFill>
            </a:ln>
            <a:effectLst/>
          </c:spPr>
          <c:invertIfNegative val="0"/>
          <c:cat>
            <c:strRef>
              <c:f>'Pivot summary'!$N$7:$N$16</c:f>
              <c:strCache>
                <c:ptCount val="10"/>
                <c:pt idx="0">
                  <c:v>2012-13</c:v>
                </c:pt>
                <c:pt idx="1">
                  <c:v>2013-14</c:v>
                </c:pt>
                <c:pt idx="2">
                  <c:v>2014-15</c:v>
                </c:pt>
                <c:pt idx="3">
                  <c:v>2015-16</c:v>
                </c:pt>
                <c:pt idx="4">
                  <c:v>2016-17</c:v>
                </c:pt>
                <c:pt idx="5">
                  <c:v>2017-18</c:v>
                </c:pt>
                <c:pt idx="6">
                  <c:v>2018-19</c:v>
                </c:pt>
                <c:pt idx="7">
                  <c:v>2019-20</c:v>
                </c:pt>
                <c:pt idx="8">
                  <c:v>2020-21</c:v>
                </c:pt>
                <c:pt idx="9">
                  <c:v>2021-22</c:v>
                </c:pt>
              </c:strCache>
            </c:strRef>
          </c:cat>
          <c:val>
            <c:numRef>
              <c:f>'Pivot summary'!$V$7:$V$16</c:f>
              <c:numCache>
                <c:formatCode>#,##0</c:formatCode>
                <c:ptCount val="10"/>
                <c:pt idx="0">
                  <c:v>144632</c:v>
                </c:pt>
                <c:pt idx="1">
                  <c:v>164142</c:v>
                </c:pt>
                <c:pt idx="2">
                  <c:v>114157</c:v>
                </c:pt>
                <c:pt idx="3">
                  <c:v>109125</c:v>
                </c:pt>
                <c:pt idx="4">
                  <c:v>105831</c:v>
                </c:pt>
                <c:pt idx="5">
                  <c:v>58285</c:v>
                </c:pt>
                <c:pt idx="6">
                  <c:v>68881</c:v>
                </c:pt>
                <c:pt idx="7">
                  <c:v>35168</c:v>
                </c:pt>
                <c:pt idx="8">
                  <c:v>80216</c:v>
                </c:pt>
                <c:pt idx="9">
                  <c:v>61807</c:v>
                </c:pt>
              </c:numCache>
            </c:numRef>
          </c:val>
          <c:extLst>
            <c:ext xmlns:c16="http://schemas.microsoft.com/office/drawing/2014/chart" uri="{C3380CC4-5D6E-409C-BE32-E72D297353CC}">
              <c16:uniqueId val="{00000000-AFAE-46E7-9080-8D74B05F1828}"/>
            </c:ext>
          </c:extLst>
        </c:ser>
        <c:ser>
          <c:idx val="1"/>
          <c:order val="1"/>
          <c:tx>
            <c:v>Spring (Jan - Apr)</c:v>
          </c:tx>
          <c:spPr>
            <a:solidFill>
              <a:schemeClr val="bg1">
                <a:lumMod val="65000"/>
              </a:schemeClr>
            </a:solidFill>
            <a:ln>
              <a:solidFill>
                <a:schemeClr val="tx1"/>
              </a:solidFill>
            </a:ln>
            <a:effectLst/>
          </c:spPr>
          <c:invertIfNegative val="0"/>
          <c:cat>
            <c:strRef>
              <c:f>'Pivot summary'!$N$7:$N$16</c:f>
              <c:strCache>
                <c:ptCount val="10"/>
                <c:pt idx="0">
                  <c:v>2012-13</c:v>
                </c:pt>
                <c:pt idx="1">
                  <c:v>2013-14</c:v>
                </c:pt>
                <c:pt idx="2">
                  <c:v>2014-15</c:v>
                </c:pt>
                <c:pt idx="3">
                  <c:v>2015-16</c:v>
                </c:pt>
                <c:pt idx="4">
                  <c:v>2016-17</c:v>
                </c:pt>
                <c:pt idx="5">
                  <c:v>2017-18</c:v>
                </c:pt>
                <c:pt idx="6">
                  <c:v>2018-19</c:v>
                </c:pt>
                <c:pt idx="7">
                  <c:v>2019-20</c:v>
                </c:pt>
                <c:pt idx="8">
                  <c:v>2020-21</c:v>
                </c:pt>
                <c:pt idx="9">
                  <c:v>2021-22</c:v>
                </c:pt>
              </c:strCache>
            </c:strRef>
          </c:cat>
          <c:val>
            <c:numRef>
              <c:f>'Pivot summary'!$W$7:$W$16</c:f>
              <c:numCache>
                <c:formatCode>#,##0</c:formatCode>
                <c:ptCount val="10"/>
                <c:pt idx="0">
                  <c:v>75741</c:v>
                </c:pt>
                <c:pt idx="1">
                  <c:v>62618</c:v>
                </c:pt>
                <c:pt idx="2">
                  <c:v>83786</c:v>
                </c:pt>
                <c:pt idx="3">
                  <c:v>71794</c:v>
                </c:pt>
                <c:pt idx="4">
                  <c:v>41345</c:v>
                </c:pt>
                <c:pt idx="5">
                  <c:v>43907</c:v>
                </c:pt>
                <c:pt idx="6">
                  <c:v>37172</c:v>
                </c:pt>
                <c:pt idx="7">
                  <c:v>23855</c:v>
                </c:pt>
                <c:pt idx="8">
                  <c:v>54778</c:v>
                </c:pt>
                <c:pt idx="9">
                  <c:v>41003</c:v>
                </c:pt>
              </c:numCache>
            </c:numRef>
          </c:val>
          <c:extLst>
            <c:ext xmlns:c16="http://schemas.microsoft.com/office/drawing/2014/chart" uri="{C3380CC4-5D6E-409C-BE32-E72D297353CC}">
              <c16:uniqueId val="{00000001-AFAE-46E7-9080-8D74B05F1828}"/>
            </c:ext>
          </c:extLst>
        </c:ser>
        <c:dLbls>
          <c:showLegendKey val="0"/>
          <c:showVal val="0"/>
          <c:showCatName val="0"/>
          <c:showSerName val="0"/>
          <c:showPercent val="0"/>
          <c:showBubbleSize val="0"/>
        </c:dLbls>
        <c:gapWidth val="150"/>
        <c:overlap val="100"/>
        <c:axId val="525919904"/>
        <c:axId val="525920736"/>
      </c:barChart>
      <c:catAx>
        <c:axId val="5259199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525920736"/>
        <c:crosses val="autoZero"/>
        <c:auto val="1"/>
        <c:lblAlgn val="ctr"/>
        <c:lblOffset val="100"/>
        <c:noMultiLvlLbl val="0"/>
      </c:catAx>
      <c:valAx>
        <c:axId val="525920736"/>
        <c:scaling>
          <c:orientation val="minMax"/>
          <c:max val="2400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525919904"/>
        <c:crosses val="autoZero"/>
        <c:crossBetween val="between"/>
        <c:majorUnit val="20000"/>
        <c:minorUnit val="10000"/>
      </c:valAx>
      <c:spPr>
        <a:noFill/>
        <a:ln>
          <a:noFill/>
        </a:ln>
        <a:effectLst/>
      </c:spPr>
    </c:plotArea>
    <c:legend>
      <c:legendPos val="b"/>
      <c:layout>
        <c:manualLayout>
          <c:xMode val="edge"/>
          <c:yMode val="edge"/>
          <c:x val="0.55668440243893469"/>
          <c:y val="0.15019430888908455"/>
          <c:w val="0.43998552148931708"/>
          <c:h val="0.10234329937401139"/>
        </c:manualLayout>
      </c:layout>
      <c:overlay val="0"/>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2405558243767E-2"/>
          <c:y val="4.7670639219934995E-2"/>
          <c:w val="0.8635154963171503"/>
          <c:h val="0.86967113401182383"/>
        </c:manualLayout>
      </c:layout>
      <c:barChart>
        <c:barDir val="col"/>
        <c:grouping val="stacked"/>
        <c:varyColors val="0"/>
        <c:ser>
          <c:idx val="0"/>
          <c:order val="0"/>
          <c:tx>
            <c:v>Fall (Jul - Dec)</c:v>
          </c:tx>
          <c:spPr>
            <a:solidFill>
              <a:schemeClr val="tx1"/>
            </a:solidFill>
            <a:ln>
              <a:solidFill>
                <a:schemeClr val="tx1"/>
              </a:solidFill>
            </a:ln>
            <a:effectLst/>
          </c:spPr>
          <c:invertIfNegative val="0"/>
          <c:cat>
            <c:strRef>
              <c:f>'Pivot summary'!$N$7:$N$16</c:f>
              <c:strCache>
                <c:ptCount val="10"/>
                <c:pt idx="0">
                  <c:v>2012-13</c:v>
                </c:pt>
                <c:pt idx="1">
                  <c:v>2013-14</c:v>
                </c:pt>
                <c:pt idx="2">
                  <c:v>2014-15</c:v>
                </c:pt>
                <c:pt idx="3">
                  <c:v>2015-16</c:v>
                </c:pt>
                <c:pt idx="4">
                  <c:v>2016-17</c:v>
                </c:pt>
                <c:pt idx="5">
                  <c:v>2017-18</c:v>
                </c:pt>
                <c:pt idx="6">
                  <c:v>2018-19</c:v>
                </c:pt>
                <c:pt idx="7">
                  <c:v>2019-20</c:v>
                </c:pt>
                <c:pt idx="8">
                  <c:v>2020-21</c:v>
                </c:pt>
                <c:pt idx="9">
                  <c:v>2021-22</c:v>
                </c:pt>
              </c:strCache>
            </c:strRef>
          </c:cat>
          <c:val>
            <c:numRef>
              <c:f>'Pivot summary'!$P$7:$P$16</c:f>
              <c:numCache>
                <c:formatCode>#,##0</c:formatCode>
                <c:ptCount val="10"/>
                <c:pt idx="0">
                  <c:v>25525</c:v>
                </c:pt>
                <c:pt idx="1">
                  <c:v>24787</c:v>
                </c:pt>
                <c:pt idx="2">
                  <c:v>22888</c:v>
                </c:pt>
                <c:pt idx="3">
                  <c:v>19987</c:v>
                </c:pt>
                <c:pt idx="4">
                  <c:v>19370</c:v>
                </c:pt>
                <c:pt idx="5">
                  <c:v>8336</c:v>
                </c:pt>
                <c:pt idx="6">
                  <c:v>8867</c:v>
                </c:pt>
                <c:pt idx="7">
                  <c:v>2858</c:v>
                </c:pt>
                <c:pt idx="8">
                  <c:v>9481</c:v>
                </c:pt>
                <c:pt idx="9">
                  <c:v>5271</c:v>
                </c:pt>
              </c:numCache>
            </c:numRef>
          </c:val>
          <c:extLst>
            <c:ext xmlns:c16="http://schemas.microsoft.com/office/drawing/2014/chart" uri="{C3380CC4-5D6E-409C-BE32-E72D297353CC}">
              <c16:uniqueId val="{00000000-72FA-4C42-9F1B-7750F88EBAA0}"/>
            </c:ext>
          </c:extLst>
        </c:ser>
        <c:ser>
          <c:idx val="1"/>
          <c:order val="1"/>
          <c:tx>
            <c:v>Spring (Jan - Apr)</c:v>
          </c:tx>
          <c:spPr>
            <a:solidFill>
              <a:schemeClr val="bg1">
                <a:lumMod val="65000"/>
              </a:schemeClr>
            </a:solidFill>
            <a:ln>
              <a:solidFill>
                <a:schemeClr val="tx1"/>
              </a:solidFill>
            </a:ln>
            <a:effectLst/>
          </c:spPr>
          <c:invertIfNegative val="0"/>
          <c:cat>
            <c:strRef>
              <c:f>'Pivot summary'!$N$7:$N$16</c:f>
              <c:strCache>
                <c:ptCount val="10"/>
                <c:pt idx="0">
                  <c:v>2012-13</c:v>
                </c:pt>
                <c:pt idx="1">
                  <c:v>2013-14</c:v>
                </c:pt>
                <c:pt idx="2">
                  <c:v>2014-15</c:v>
                </c:pt>
                <c:pt idx="3">
                  <c:v>2015-16</c:v>
                </c:pt>
                <c:pt idx="4">
                  <c:v>2016-17</c:v>
                </c:pt>
                <c:pt idx="5">
                  <c:v>2017-18</c:v>
                </c:pt>
                <c:pt idx="6">
                  <c:v>2018-19</c:v>
                </c:pt>
                <c:pt idx="7">
                  <c:v>2019-20</c:v>
                </c:pt>
                <c:pt idx="8">
                  <c:v>2020-21</c:v>
                </c:pt>
                <c:pt idx="9">
                  <c:v>2021-22</c:v>
                </c:pt>
              </c:strCache>
            </c:strRef>
          </c:cat>
          <c:val>
            <c:numRef>
              <c:f>'Pivot summary'!$Q$7:$Q$16</c:f>
              <c:numCache>
                <c:formatCode>#,##0</c:formatCode>
                <c:ptCount val="10"/>
                <c:pt idx="0">
                  <c:v>15786</c:v>
                </c:pt>
                <c:pt idx="1">
                  <c:v>11669</c:v>
                </c:pt>
                <c:pt idx="2">
                  <c:v>20925</c:v>
                </c:pt>
                <c:pt idx="3">
                  <c:v>18406</c:v>
                </c:pt>
                <c:pt idx="4">
                  <c:v>9837</c:v>
                </c:pt>
                <c:pt idx="5">
                  <c:v>6567</c:v>
                </c:pt>
                <c:pt idx="6">
                  <c:v>4926</c:v>
                </c:pt>
                <c:pt idx="7">
                  <c:v>1826</c:v>
                </c:pt>
                <c:pt idx="8">
                  <c:v>7037</c:v>
                </c:pt>
                <c:pt idx="9">
                  <c:v>4428</c:v>
                </c:pt>
              </c:numCache>
            </c:numRef>
          </c:val>
          <c:extLst>
            <c:ext xmlns:c16="http://schemas.microsoft.com/office/drawing/2014/chart" uri="{C3380CC4-5D6E-409C-BE32-E72D297353CC}">
              <c16:uniqueId val="{00000001-72FA-4C42-9F1B-7750F88EBAA0}"/>
            </c:ext>
          </c:extLst>
        </c:ser>
        <c:dLbls>
          <c:showLegendKey val="0"/>
          <c:showVal val="0"/>
          <c:showCatName val="0"/>
          <c:showSerName val="0"/>
          <c:showPercent val="0"/>
          <c:showBubbleSize val="0"/>
        </c:dLbls>
        <c:gapWidth val="150"/>
        <c:overlap val="100"/>
        <c:axId val="525919904"/>
        <c:axId val="525920736"/>
      </c:barChart>
      <c:catAx>
        <c:axId val="5259199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525920736"/>
        <c:crosses val="autoZero"/>
        <c:auto val="1"/>
        <c:lblAlgn val="ctr"/>
        <c:lblOffset val="100"/>
        <c:noMultiLvlLbl val="0"/>
      </c:catAx>
      <c:valAx>
        <c:axId val="525920736"/>
        <c:scaling>
          <c:orientation val="minMax"/>
          <c:max val="500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525919904"/>
        <c:crosses val="autoZero"/>
        <c:crossBetween val="between"/>
        <c:minorUnit val="2500"/>
      </c:valAx>
      <c:spPr>
        <a:noFill/>
        <a:ln>
          <a:noFill/>
        </a:ln>
        <a:effectLst/>
      </c:spPr>
    </c:plotArea>
    <c:legend>
      <c:legendPos val="b"/>
      <c:layout>
        <c:manualLayout>
          <c:xMode val="edge"/>
          <c:yMode val="edge"/>
          <c:x val="0.54959222275986463"/>
          <c:y val="6.7359261565760414E-2"/>
          <c:w val="0.36078925888453894"/>
          <c:h val="0.1048467725493267"/>
        </c:manualLayout>
      </c:layout>
      <c:overlay val="0"/>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2405558243767E-2"/>
          <c:y val="4.7670639219934995E-2"/>
          <c:w val="0.86103256645991899"/>
          <c:h val="0.8480026616391263"/>
        </c:manualLayout>
      </c:layout>
      <c:barChart>
        <c:barDir val="col"/>
        <c:grouping val="stacked"/>
        <c:varyColors val="0"/>
        <c:ser>
          <c:idx val="0"/>
          <c:order val="0"/>
          <c:tx>
            <c:v>Clearwater</c:v>
          </c:tx>
          <c:spPr>
            <a:solidFill>
              <a:schemeClr val="tx1"/>
            </a:solidFill>
            <a:ln>
              <a:solidFill>
                <a:schemeClr val="tx1"/>
              </a:solidFill>
            </a:ln>
            <a:effectLst/>
          </c:spPr>
          <c:invertIfNegative val="0"/>
          <c:cat>
            <c:strRef>
              <c:f>'Pivot summary'!$F$7:$F$16</c:f>
              <c:strCache>
                <c:ptCount val="10"/>
                <c:pt idx="0">
                  <c:v>2012-13</c:v>
                </c:pt>
                <c:pt idx="1">
                  <c:v>2013-14</c:v>
                </c:pt>
                <c:pt idx="2">
                  <c:v>2014-15</c:v>
                </c:pt>
                <c:pt idx="3">
                  <c:v>2015-16</c:v>
                </c:pt>
                <c:pt idx="4">
                  <c:v>2016-17</c:v>
                </c:pt>
                <c:pt idx="5">
                  <c:v>2017-18</c:v>
                </c:pt>
                <c:pt idx="6">
                  <c:v>2018-19</c:v>
                </c:pt>
                <c:pt idx="7">
                  <c:v>2019-20</c:v>
                </c:pt>
                <c:pt idx="8">
                  <c:v>2020-21</c:v>
                </c:pt>
                <c:pt idx="9">
                  <c:v>2021-22</c:v>
                </c:pt>
              </c:strCache>
            </c:strRef>
          </c:cat>
          <c:val>
            <c:numRef>
              <c:f>'Pivot summary'!$H$7:$H$16</c:f>
              <c:numCache>
                <c:formatCode>#,##0</c:formatCode>
                <c:ptCount val="10"/>
                <c:pt idx="0">
                  <c:v>15667</c:v>
                </c:pt>
                <c:pt idx="1">
                  <c:v>4707</c:v>
                </c:pt>
                <c:pt idx="2">
                  <c:v>16509</c:v>
                </c:pt>
                <c:pt idx="3">
                  <c:v>11890</c:v>
                </c:pt>
                <c:pt idx="4">
                  <c:v>13579</c:v>
                </c:pt>
                <c:pt idx="5">
                  <c:v>2825</c:v>
                </c:pt>
                <c:pt idx="6">
                  <c:v>7706</c:v>
                </c:pt>
                <c:pt idx="7">
                  <c:v>578</c:v>
                </c:pt>
                <c:pt idx="8">
                  <c:v>8713</c:v>
                </c:pt>
                <c:pt idx="9">
                  <c:v>4854</c:v>
                </c:pt>
              </c:numCache>
            </c:numRef>
          </c:val>
          <c:extLst>
            <c:ext xmlns:c16="http://schemas.microsoft.com/office/drawing/2014/chart" uri="{C3380CC4-5D6E-409C-BE32-E72D297353CC}">
              <c16:uniqueId val="{00000000-9976-4B39-B5E9-8501C3F95398}"/>
            </c:ext>
          </c:extLst>
        </c:ser>
        <c:ser>
          <c:idx val="1"/>
          <c:order val="1"/>
          <c:tx>
            <c:v>Salmon</c:v>
          </c:tx>
          <c:spPr>
            <a:solidFill>
              <a:schemeClr val="bg1">
                <a:lumMod val="65000"/>
              </a:schemeClr>
            </a:solidFill>
            <a:ln>
              <a:solidFill>
                <a:schemeClr val="tx1"/>
              </a:solidFill>
            </a:ln>
            <a:effectLst/>
          </c:spPr>
          <c:invertIfNegative val="0"/>
          <c:cat>
            <c:strRef>
              <c:f>'Pivot summary'!$F$7:$F$16</c:f>
              <c:strCache>
                <c:ptCount val="10"/>
                <c:pt idx="0">
                  <c:v>2012-13</c:v>
                </c:pt>
                <c:pt idx="1">
                  <c:v>2013-14</c:v>
                </c:pt>
                <c:pt idx="2">
                  <c:v>2014-15</c:v>
                </c:pt>
                <c:pt idx="3">
                  <c:v>2015-16</c:v>
                </c:pt>
                <c:pt idx="4">
                  <c:v>2016-17</c:v>
                </c:pt>
                <c:pt idx="5">
                  <c:v>2017-18</c:v>
                </c:pt>
                <c:pt idx="6">
                  <c:v>2018-19</c:v>
                </c:pt>
                <c:pt idx="7">
                  <c:v>2019-20</c:v>
                </c:pt>
                <c:pt idx="8">
                  <c:v>2020-21</c:v>
                </c:pt>
                <c:pt idx="9">
                  <c:v>2021-22</c:v>
                </c:pt>
              </c:strCache>
            </c:strRef>
          </c:cat>
          <c:val>
            <c:numRef>
              <c:f>'Pivot summary'!$I$7:$I$16</c:f>
              <c:numCache>
                <c:formatCode>#,##0</c:formatCode>
                <c:ptCount val="10"/>
                <c:pt idx="0">
                  <c:v>20925</c:v>
                </c:pt>
                <c:pt idx="1">
                  <c:v>25876</c:v>
                </c:pt>
                <c:pt idx="2">
                  <c:v>20979</c:v>
                </c:pt>
                <c:pt idx="3">
                  <c:v>20759</c:v>
                </c:pt>
                <c:pt idx="4">
                  <c:v>11034</c:v>
                </c:pt>
                <c:pt idx="5">
                  <c:v>9509</c:v>
                </c:pt>
                <c:pt idx="6">
                  <c:v>4205</c:v>
                </c:pt>
                <c:pt idx="7">
                  <c:v>2370</c:v>
                </c:pt>
                <c:pt idx="8">
                  <c:v>4797</c:v>
                </c:pt>
                <c:pt idx="9">
                  <c:v>3141</c:v>
                </c:pt>
              </c:numCache>
            </c:numRef>
          </c:val>
          <c:extLst>
            <c:ext xmlns:c16="http://schemas.microsoft.com/office/drawing/2014/chart" uri="{C3380CC4-5D6E-409C-BE32-E72D297353CC}">
              <c16:uniqueId val="{00000001-9976-4B39-B5E9-8501C3F95398}"/>
            </c:ext>
          </c:extLst>
        </c:ser>
        <c:ser>
          <c:idx val="2"/>
          <c:order val="2"/>
          <c:tx>
            <c:v>Snake</c:v>
          </c:tx>
          <c:spPr>
            <a:solidFill>
              <a:schemeClr val="bg1"/>
            </a:solidFill>
            <a:ln>
              <a:solidFill>
                <a:schemeClr val="tx1"/>
              </a:solidFill>
            </a:ln>
            <a:effectLst/>
          </c:spPr>
          <c:invertIfNegative val="0"/>
          <c:cat>
            <c:strRef>
              <c:f>'Pivot summary'!$F$7:$F$16</c:f>
              <c:strCache>
                <c:ptCount val="10"/>
                <c:pt idx="0">
                  <c:v>2012-13</c:v>
                </c:pt>
                <c:pt idx="1">
                  <c:v>2013-14</c:v>
                </c:pt>
                <c:pt idx="2">
                  <c:v>2014-15</c:v>
                </c:pt>
                <c:pt idx="3">
                  <c:v>2015-16</c:v>
                </c:pt>
                <c:pt idx="4">
                  <c:v>2016-17</c:v>
                </c:pt>
                <c:pt idx="5">
                  <c:v>2017-18</c:v>
                </c:pt>
                <c:pt idx="6">
                  <c:v>2018-19</c:v>
                </c:pt>
                <c:pt idx="7">
                  <c:v>2019-20</c:v>
                </c:pt>
                <c:pt idx="8">
                  <c:v>2020-21</c:v>
                </c:pt>
                <c:pt idx="9">
                  <c:v>2021-22</c:v>
                </c:pt>
              </c:strCache>
            </c:strRef>
          </c:cat>
          <c:val>
            <c:numRef>
              <c:f>'Pivot summary'!$J$7:$J$16</c:f>
              <c:numCache>
                <c:formatCode>#,##0</c:formatCode>
                <c:ptCount val="10"/>
                <c:pt idx="0">
                  <c:v>4466</c:v>
                </c:pt>
                <c:pt idx="1">
                  <c:v>5615</c:v>
                </c:pt>
                <c:pt idx="2">
                  <c:v>5873</c:v>
                </c:pt>
                <c:pt idx="3">
                  <c:v>5505</c:v>
                </c:pt>
                <c:pt idx="4">
                  <c:v>4342</c:v>
                </c:pt>
                <c:pt idx="5">
                  <c:v>2384</c:v>
                </c:pt>
                <c:pt idx="6">
                  <c:v>1802</c:v>
                </c:pt>
                <c:pt idx="7">
                  <c:v>1736</c:v>
                </c:pt>
                <c:pt idx="8">
                  <c:v>2853</c:v>
                </c:pt>
                <c:pt idx="9">
                  <c:v>1624</c:v>
                </c:pt>
              </c:numCache>
            </c:numRef>
          </c:val>
          <c:extLst>
            <c:ext xmlns:c16="http://schemas.microsoft.com/office/drawing/2014/chart" uri="{C3380CC4-5D6E-409C-BE32-E72D297353CC}">
              <c16:uniqueId val="{00000002-9976-4B39-B5E9-8501C3F95398}"/>
            </c:ext>
          </c:extLst>
        </c:ser>
        <c:dLbls>
          <c:showLegendKey val="0"/>
          <c:showVal val="0"/>
          <c:showCatName val="0"/>
          <c:showSerName val="0"/>
          <c:showPercent val="0"/>
          <c:showBubbleSize val="0"/>
        </c:dLbls>
        <c:gapWidth val="150"/>
        <c:overlap val="100"/>
        <c:axId val="525919904"/>
        <c:axId val="525920736"/>
      </c:barChart>
      <c:catAx>
        <c:axId val="5259199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525920736"/>
        <c:crosses val="autoZero"/>
        <c:auto val="1"/>
        <c:lblAlgn val="ctr"/>
        <c:lblOffset val="100"/>
        <c:noMultiLvlLbl val="0"/>
      </c:catAx>
      <c:valAx>
        <c:axId val="525920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525919904"/>
        <c:crosses val="autoZero"/>
        <c:crossBetween val="between"/>
        <c:minorUnit val="2500"/>
      </c:valAx>
      <c:spPr>
        <a:noFill/>
        <a:ln>
          <a:noFill/>
        </a:ln>
        <a:effectLst/>
      </c:spPr>
    </c:plotArea>
    <c:legend>
      <c:legendPos val="b"/>
      <c:layout>
        <c:manualLayout>
          <c:xMode val="edge"/>
          <c:yMode val="edge"/>
          <c:x val="0.55207524059492563"/>
          <c:y val="2.8355934674832269E-2"/>
          <c:w val="0.36078925888453894"/>
          <c:h val="7.3131606111532924E-2"/>
        </c:manualLayout>
      </c:layout>
      <c:overlay val="0"/>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922814975823823E-2"/>
          <c:y val="4.6413502109704644E-2"/>
          <c:w val="0.84430548926116011"/>
          <c:h val="0.78623205187586842"/>
        </c:manualLayout>
      </c:layout>
      <c:lineChart>
        <c:grouping val="standard"/>
        <c:varyColors val="0"/>
        <c:ser>
          <c:idx val="0"/>
          <c:order val="0"/>
          <c:tx>
            <c:strRef>
              <c:f>'adult data'!$Q$4</c:f>
              <c:strCache>
                <c:ptCount val="1"/>
                <c:pt idx="0">
                  <c:v>Clearwater</c:v>
                </c:pt>
              </c:strCache>
            </c:strRef>
          </c:tx>
          <c:spPr>
            <a:ln w="50800" cap="rnd">
              <a:solidFill>
                <a:sysClr val="windowText" lastClr="000000"/>
              </a:solidFill>
              <a:round/>
            </a:ln>
            <a:effectLst/>
          </c:spPr>
          <c:marker>
            <c:symbol val="circle"/>
            <c:size val="8"/>
            <c:spPr>
              <a:solidFill>
                <a:sysClr val="windowText" lastClr="000000"/>
              </a:solidFill>
              <a:ln w="9525">
                <a:solidFill>
                  <a:sysClr val="windowText" lastClr="000000"/>
                </a:solidFill>
              </a:ln>
              <a:effectLst/>
            </c:spPr>
          </c:marker>
          <c:cat>
            <c:strRef>
              <c:f>'adult data'!$B$5:$B$18</c:f>
              <c:strCache>
                <c:ptCount val="14"/>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strCache>
            </c:strRef>
          </c:cat>
          <c:val>
            <c:numRef>
              <c:f>'adult data'!$Q$5:$Q$18</c:f>
              <c:numCache>
                <c:formatCode>#,##0</c:formatCode>
                <c:ptCount val="14"/>
                <c:pt idx="0">
                  <c:v>6932</c:v>
                </c:pt>
                <c:pt idx="1">
                  <c:v>9493</c:v>
                </c:pt>
                <c:pt idx="2">
                  <c:v>11534</c:v>
                </c:pt>
                <c:pt idx="3">
                  <c:v>8989</c:v>
                </c:pt>
                <c:pt idx="4">
                  <c:v>5015</c:v>
                </c:pt>
                <c:pt idx="5">
                  <c:v>5199</c:v>
                </c:pt>
                <c:pt idx="6">
                  <c:v>11931</c:v>
                </c:pt>
                <c:pt idx="7">
                  <c:v>8944</c:v>
                </c:pt>
                <c:pt idx="8">
                  <c:v>4288</c:v>
                </c:pt>
                <c:pt idx="9">
                  <c:v>1711</c:v>
                </c:pt>
                <c:pt idx="10">
                  <c:v>1702</c:v>
                </c:pt>
                <c:pt idx="11">
                  <c:v>1298</c:v>
                </c:pt>
                <c:pt idx="12">
                  <c:v>4329</c:v>
                </c:pt>
                <c:pt idx="13">
                  <c:v>1896.931688457913</c:v>
                </c:pt>
              </c:numCache>
            </c:numRef>
          </c:val>
          <c:smooth val="0"/>
          <c:extLst>
            <c:ext xmlns:c16="http://schemas.microsoft.com/office/drawing/2014/chart" uri="{C3380CC4-5D6E-409C-BE32-E72D297353CC}">
              <c16:uniqueId val="{00000000-043B-4B37-9E2B-319926A07DD9}"/>
            </c:ext>
          </c:extLst>
        </c:ser>
        <c:ser>
          <c:idx val="1"/>
          <c:order val="1"/>
          <c:tx>
            <c:strRef>
              <c:f>'adult data'!$R$4</c:f>
              <c:strCache>
                <c:ptCount val="1"/>
                <c:pt idx="0">
                  <c:v>Salmon</c:v>
                </c:pt>
              </c:strCache>
            </c:strRef>
          </c:tx>
          <c:spPr>
            <a:ln w="50800" cap="rnd">
              <a:solidFill>
                <a:sysClr val="window" lastClr="FFFFFF">
                  <a:lumMod val="65000"/>
                </a:sysClr>
              </a:solidFill>
              <a:round/>
            </a:ln>
            <a:effectLst/>
          </c:spPr>
          <c:marker>
            <c:symbol val="circle"/>
            <c:size val="8"/>
            <c:spPr>
              <a:solidFill>
                <a:sysClr val="window" lastClr="FFFFFF">
                  <a:lumMod val="65000"/>
                </a:sysClr>
              </a:solidFill>
              <a:ln w="9525">
                <a:solidFill>
                  <a:sysClr val="window" lastClr="FFFFFF">
                    <a:lumMod val="65000"/>
                  </a:sysClr>
                </a:solidFill>
              </a:ln>
              <a:effectLst/>
            </c:spPr>
          </c:marker>
          <c:cat>
            <c:strRef>
              <c:f>'adult data'!$B$5:$B$18</c:f>
              <c:strCache>
                <c:ptCount val="14"/>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strCache>
            </c:strRef>
          </c:cat>
          <c:val>
            <c:numRef>
              <c:f>'adult data'!$R$5:$R$18</c:f>
              <c:numCache>
                <c:formatCode>#,##0</c:formatCode>
                <c:ptCount val="14"/>
                <c:pt idx="0">
                  <c:v>8060</c:v>
                </c:pt>
                <c:pt idx="1">
                  <c:v>16332</c:v>
                </c:pt>
                <c:pt idx="2">
                  <c:v>15464</c:v>
                </c:pt>
                <c:pt idx="3">
                  <c:v>12756</c:v>
                </c:pt>
                <c:pt idx="4">
                  <c:v>7962</c:v>
                </c:pt>
                <c:pt idx="5">
                  <c:v>8577</c:v>
                </c:pt>
                <c:pt idx="6">
                  <c:v>14885</c:v>
                </c:pt>
                <c:pt idx="7">
                  <c:v>9783</c:v>
                </c:pt>
                <c:pt idx="8">
                  <c:v>2979</c:v>
                </c:pt>
                <c:pt idx="9">
                  <c:v>2110</c:v>
                </c:pt>
                <c:pt idx="10">
                  <c:v>1853</c:v>
                </c:pt>
                <c:pt idx="11">
                  <c:v>2506</c:v>
                </c:pt>
                <c:pt idx="12">
                  <c:v>3799</c:v>
                </c:pt>
                <c:pt idx="13">
                  <c:v>2782.5985100904823</c:v>
                </c:pt>
              </c:numCache>
            </c:numRef>
          </c:val>
          <c:smooth val="0"/>
          <c:extLst>
            <c:ext xmlns:c16="http://schemas.microsoft.com/office/drawing/2014/chart" uri="{C3380CC4-5D6E-409C-BE32-E72D297353CC}">
              <c16:uniqueId val="{00000001-043B-4B37-9E2B-319926A07DD9}"/>
            </c:ext>
          </c:extLst>
        </c:ser>
        <c:ser>
          <c:idx val="2"/>
          <c:order val="2"/>
          <c:tx>
            <c:strRef>
              <c:f>'adult data'!$S$4</c:f>
              <c:strCache>
                <c:ptCount val="1"/>
                <c:pt idx="0">
                  <c:v>Snake</c:v>
                </c:pt>
              </c:strCache>
            </c:strRef>
          </c:tx>
          <c:spPr>
            <a:ln w="57150" cap="rnd">
              <a:solidFill>
                <a:sysClr val="windowText" lastClr="000000"/>
              </a:solidFill>
              <a:prstDash val="sysDot"/>
              <a:round/>
            </a:ln>
            <a:effectLst/>
          </c:spPr>
          <c:marker>
            <c:symbol val="circle"/>
            <c:size val="8"/>
            <c:spPr>
              <a:solidFill>
                <a:sysClr val="window" lastClr="FFFFFF"/>
              </a:solidFill>
              <a:ln w="9525">
                <a:solidFill>
                  <a:sysClr val="windowText" lastClr="000000"/>
                </a:solidFill>
              </a:ln>
              <a:effectLst/>
            </c:spPr>
          </c:marker>
          <c:cat>
            <c:strRef>
              <c:f>'adult data'!$B$5:$B$18</c:f>
              <c:strCache>
                <c:ptCount val="14"/>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strCache>
            </c:strRef>
          </c:cat>
          <c:val>
            <c:numRef>
              <c:f>'adult data'!$S$5:$S$18</c:f>
              <c:numCache>
                <c:formatCode>#,##0</c:formatCode>
                <c:ptCount val="14"/>
                <c:pt idx="0">
                  <c:v>2062</c:v>
                </c:pt>
                <c:pt idx="1">
                  <c:v>4779</c:v>
                </c:pt>
                <c:pt idx="2">
                  <c:v>4374</c:v>
                </c:pt>
                <c:pt idx="3">
                  <c:v>4875</c:v>
                </c:pt>
                <c:pt idx="4">
                  <c:v>2871</c:v>
                </c:pt>
                <c:pt idx="5">
                  <c:v>3042</c:v>
                </c:pt>
                <c:pt idx="6">
                  <c:v>5300</c:v>
                </c:pt>
                <c:pt idx="7">
                  <c:v>4062</c:v>
                </c:pt>
                <c:pt idx="8">
                  <c:v>2140</c:v>
                </c:pt>
                <c:pt idx="9">
                  <c:v>2108</c:v>
                </c:pt>
                <c:pt idx="10">
                  <c:v>1242</c:v>
                </c:pt>
                <c:pt idx="11">
                  <c:v>1831</c:v>
                </c:pt>
                <c:pt idx="12">
                  <c:v>1820</c:v>
                </c:pt>
                <c:pt idx="13">
                  <c:v>1782.6478624001713</c:v>
                </c:pt>
              </c:numCache>
            </c:numRef>
          </c:val>
          <c:smooth val="0"/>
          <c:extLst>
            <c:ext xmlns:c16="http://schemas.microsoft.com/office/drawing/2014/chart" uri="{C3380CC4-5D6E-409C-BE32-E72D297353CC}">
              <c16:uniqueId val="{00000002-043B-4B37-9E2B-319926A07DD9}"/>
            </c:ext>
          </c:extLst>
        </c:ser>
        <c:dLbls>
          <c:showLegendKey val="0"/>
          <c:showVal val="0"/>
          <c:showCatName val="0"/>
          <c:showSerName val="0"/>
          <c:showPercent val="0"/>
          <c:showBubbleSize val="0"/>
        </c:dLbls>
        <c:marker val="1"/>
        <c:smooth val="0"/>
        <c:axId val="1923201439"/>
        <c:axId val="1923202271"/>
      </c:lineChart>
      <c:catAx>
        <c:axId val="1923201439"/>
        <c:scaling>
          <c:orientation val="minMax"/>
        </c:scaling>
        <c:delete val="0"/>
        <c:axPos val="b"/>
        <c:numFmt formatCode="General" sourceLinked="1"/>
        <c:majorTickMark val="out"/>
        <c:minorTickMark val="none"/>
        <c:tickLblPos val="nextTo"/>
        <c:spPr>
          <a:noFill/>
          <a:ln w="22225" cap="flat" cmpd="sng" algn="ctr">
            <a:solidFill>
              <a:sysClr val="windowText" lastClr="000000"/>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923202271"/>
        <c:crosses val="autoZero"/>
        <c:auto val="1"/>
        <c:lblAlgn val="ctr"/>
        <c:lblOffset val="100"/>
        <c:noMultiLvlLbl val="0"/>
      </c:catAx>
      <c:valAx>
        <c:axId val="19232022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out"/>
        <c:tickLblPos val="nextTo"/>
        <c:spPr>
          <a:noFill/>
          <a:ln w="22225">
            <a:solidFill>
              <a:sysClr val="windowText" lastClr="000000"/>
            </a:solid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923201439"/>
        <c:crosses val="autoZero"/>
        <c:crossBetween val="midCat"/>
        <c:minorUnit val="1000"/>
      </c:valAx>
      <c:spPr>
        <a:noFill/>
        <a:ln>
          <a:noFill/>
        </a:ln>
        <a:effectLst/>
      </c:spPr>
    </c:plotArea>
    <c:legend>
      <c:legendPos val="b"/>
      <c:layout>
        <c:manualLayout>
          <c:xMode val="edge"/>
          <c:yMode val="edge"/>
          <c:x val="0.72630005691405652"/>
          <c:y val="6.6509890199711208E-2"/>
          <c:w val="0.27369994308594342"/>
          <c:h val="0.36748324387652237"/>
        </c:manualLayout>
      </c:layout>
      <c:overlay val="0"/>
      <c:spPr>
        <a:solidFill>
          <a:sysClr val="window" lastClr="FFFFFF"/>
        </a:solid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922814975823823E-2"/>
          <c:y val="4.6413502109704644E-2"/>
          <c:w val="0.84565829809876025"/>
          <c:h val="0.78839463105086527"/>
        </c:manualLayout>
      </c:layout>
      <c:lineChart>
        <c:grouping val="standard"/>
        <c:varyColors val="0"/>
        <c:ser>
          <c:idx val="0"/>
          <c:order val="0"/>
          <c:tx>
            <c:v>Upper Clearwater</c:v>
          </c:tx>
          <c:spPr>
            <a:ln w="50800" cap="rnd">
              <a:solidFill>
                <a:sysClr val="windowText" lastClr="000000"/>
              </a:solidFill>
              <a:round/>
            </a:ln>
            <a:effectLst/>
          </c:spPr>
          <c:marker>
            <c:symbol val="circle"/>
            <c:size val="9"/>
            <c:spPr>
              <a:solidFill>
                <a:sysClr val="windowText" lastClr="000000"/>
              </a:solidFill>
              <a:ln w="9525">
                <a:solidFill>
                  <a:sysClr val="windowText" lastClr="000000"/>
                </a:solidFill>
              </a:ln>
              <a:effectLst/>
            </c:spPr>
          </c:marker>
          <c:cat>
            <c:strRef>
              <c:f>'adult data'!$B$5:$B$18</c:f>
              <c:strCache>
                <c:ptCount val="14"/>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strCache>
            </c:strRef>
          </c:cat>
          <c:val>
            <c:numRef>
              <c:f>'adult data'!$K$5:$K$18</c:f>
              <c:numCache>
                <c:formatCode>#,##0</c:formatCode>
                <c:ptCount val="14"/>
                <c:pt idx="0">
                  <c:v>2533</c:v>
                </c:pt>
                <c:pt idx="1">
                  <c:v>2652</c:v>
                </c:pt>
                <c:pt idx="2">
                  <c:v>3885</c:v>
                </c:pt>
                <c:pt idx="3">
                  <c:v>2426</c:v>
                </c:pt>
                <c:pt idx="4">
                  <c:v>1298</c:v>
                </c:pt>
                <c:pt idx="5">
                  <c:v>1288</c:v>
                </c:pt>
                <c:pt idx="6">
                  <c:v>5064</c:v>
                </c:pt>
                <c:pt idx="7">
                  <c:v>3300</c:v>
                </c:pt>
                <c:pt idx="8">
                  <c:v>2149</c:v>
                </c:pt>
                <c:pt idx="9">
                  <c:v>735</c:v>
                </c:pt>
                <c:pt idx="10">
                  <c:v>707</c:v>
                </c:pt>
                <c:pt idx="11">
                  <c:v>363</c:v>
                </c:pt>
                <c:pt idx="12">
                  <c:v>1665</c:v>
                </c:pt>
                <c:pt idx="13">
                  <c:v>1081.539248056263</c:v>
                </c:pt>
              </c:numCache>
            </c:numRef>
          </c:val>
          <c:smooth val="0"/>
          <c:extLst>
            <c:ext xmlns:c16="http://schemas.microsoft.com/office/drawing/2014/chart" uri="{C3380CC4-5D6E-409C-BE32-E72D297353CC}">
              <c16:uniqueId val="{00000000-83AD-41B2-A527-10D4B702458B}"/>
            </c:ext>
          </c:extLst>
        </c:ser>
        <c:ser>
          <c:idx val="1"/>
          <c:order val="1"/>
          <c:tx>
            <c:v>SF Clearwater</c:v>
          </c:tx>
          <c:spPr>
            <a:ln w="50800" cap="rnd">
              <a:solidFill>
                <a:sysClr val="window" lastClr="FFFFFF">
                  <a:lumMod val="50000"/>
                </a:sysClr>
              </a:solidFill>
              <a:round/>
            </a:ln>
            <a:effectLst/>
          </c:spPr>
          <c:marker>
            <c:symbol val="circle"/>
            <c:size val="9"/>
            <c:spPr>
              <a:solidFill>
                <a:sysClr val="window" lastClr="FFFFFF">
                  <a:lumMod val="65000"/>
                </a:sysClr>
              </a:solidFill>
              <a:ln w="9525">
                <a:solidFill>
                  <a:sysClr val="window" lastClr="FFFFFF">
                    <a:lumMod val="50000"/>
                  </a:sysClr>
                </a:solidFill>
              </a:ln>
              <a:effectLst/>
            </c:spPr>
          </c:marker>
          <c:cat>
            <c:strRef>
              <c:f>'adult data'!$B$5:$B$18</c:f>
              <c:strCache>
                <c:ptCount val="14"/>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strCache>
            </c:strRef>
          </c:cat>
          <c:val>
            <c:numRef>
              <c:f>'adult data'!$I$5:$I$18</c:f>
              <c:numCache>
                <c:formatCode>#,##0</c:formatCode>
                <c:ptCount val="14"/>
                <c:pt idx="0">
                  <c:v>2428</c:v>
                </c:pt>
                <c:pt idx="1">
                  <c:v>3395</c:v>
                </c:pt>
                <c:pt idx="2">
                  <c:v>4228</c:v>
                </c:pt>
                <c:pt idx="3">
                  <c:v>2950</c:v>
                </c:pt>
                <c:pt idx="4">
                  <c:v>1530</c:v>
                </c:pt>
                <c:pt idx="5">
                  <c:v>1284</c:v>
                </c:pt>
                <c:pt idx="6">
                  <c:v>2580</c:v>
                </c:pt>
                <c:pt idx="7">
                  <c:v>2046</c:v>
                </c:pt>
                <c:pt idx="8">
                  <c:v>1055</c:v>
                </c:pt>
                <c:pt idx="9">
                  <c:v>350</c:v>
                </c:pt>
                <c:pt idx="10">
                  <c:v>541</c:v>
                </c:pt>
                <c:pt idx="11">
                  <c:v>459</c:v>
                </c:pt>
                <c:pt idx="12">
                  <c:v>1526</c:v>
                </c:pt>
                <c:pt idx="13">
                  <c:v>486.64206524942097</c:v>
                </c:pt>
              </c:numCache>
            </c:numRef>
          </c:val>
          <c:smooth val="0"/>
          <c:extLst>
            <c:ext xmlns:c16="http://schemas.microsoft.com/office/drawing/2014/chart" uri="{C3380CC4-5D6E-409C-BE32-E72D297353CC}">
              <c16:uniqueId val="{00000001-83AD-41B2-A527-10D4B702458B}"/>
            </c:ext>
          </c:extLst>
        </c:ser>
        <c:ser>
          <c:idx val="2"/>
          <c:order val="2"/>
          <c:tx>
            <c:v>Lower Clearwater</c:v>
          </c:tx>
          <c:spPr>
            <a:ln w="50800" cap="rnd">
              <a:solidFill>
                <a:sysClr val="windowText" lastClr="000000"/>
              </a:solidFill>
              <a:prstDash val="sysDot"/>
              <a:round/>
            </a:ln>
            <a:effectLst/>
          </c:spPr>
          <c:marker>
            <c:symbol val="circle"/>
            <c:size val="9"/>
            <c:spPr>
              <a:solidFill>
                <a:sysClr val="window" lastClr="FFFFFF"/>
              </a:solidFill>
              <a:ln w="9525">
                <a:solidFill>
                  <a:sysClr val="windowText" lastClr="000000"/>
                </a:solidFill>
              </a:ln>
              <a:effectLst/>
            </c:spPr>
          </c:marker>
          <c:cat>
            <c:strRef>
              <c:f>'adult data'!$B$5:$B$18</c:f>
              <c:strCache>
                <c:ptCount val="14"/>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strCache>
            </c:strRef>
          </c:cat>
          <c:val>
            <c:numRef>
              <c:f>'adult data'!$E$5:$E$18</c:f>
              <c:numCache>
                <c:formatCode>#,##0</c:formatCode>
                <c:ptCount val="14"/>
                <c:pt idx="0">
                  <c:v>1971</c:v>
                </c:pt>
                <c:pt idx="1">
                  <c:v>3446</c:v>
                </c:pt>
                <c:pt idx="2">
                  <c:v>3421</c:v>
                </c:pt>
                <c:pt idx="3">
                  <c:v>3613</c:v>
                </c:pt>
                <c:pt idx="4">
                  <c:v>2187</c:v>
                </c:pt>
                <c:pt idx="5">
                  <c:v>2627</c:v>
                </c:pt>
                <c:pt idx="6">
                  <c:v>4287</c:v>
                </c:pt>
                <c:pt idx="7">
                  <c:v>3598</c:v>
                </c:pt>
                <c:pt idx="8">
                  <c:v>1084</c:v>
                </c:pt>
                <c:pt idx="9">
                  <c:v>626</c:v>
                </c:pt>
                <c:pt idx="10">
                  <c:v>454</c:v>
                </c:pt>
                <c:pt idx="11">
                  <c:v>476</c:v>
                </c:pt>
                <c:pt idx="12">
                  <c:v>1138</c:v>
                </c:pt>
                <c:pt idx="13">
                  <c:v>328.75037515222891</c:v>
                </c:pt>
              </c:numCache>
            </c:numRef>
          </c:val>
          <c:smooth val="0"/>
          <c:extLst>
            <c:ext xmlns:c16="http://schemas.microsoft.com/office/drawing/2014/chart" uri="{C3380CC4-5D6E-409C-BE32-E72D297353CC}">
              <c16:uniqueId val="{00000002-83AD-41B2-A527-10D4B702458B}"/>
            </c:ext>
          </c:extLst>
        </c:ser>
        <c:dLbls>
          <c:showLegendKey val="0"/>
          <c:showVal val="0"/>
          <c:showCatName val="0"/>
          <c:showSerName val="0"/>
          <c:showPercent val="0"/>
          <c:showBubbleSize val="0"/>
        </c:dLbls>
        <c:marker val="1"/>
        <c:smooth val="0"/>
        <c:axId val="1923201439"/>
        <c:axId val="1923202271"/>
      </c:lineChart>
      <c:catAx>
        <c:axId val="1923201439"/>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923202271"/>
        <c:crosses val="autoZero"/>
        <c:auto val="1"/>
        <c:lblAlgn val="ctr"/>
        <c:lblOffset val="100"/>
        <c:noMultiLvlLbl val="0"/>
      </c:catAx>
      <c:valAx>
        <c:axId val="19232022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out"/>
        <c:tickLblPos val="nextTo"/>
        <c:spPr>
          <a:noFill/>
          <a:ln>
            <a:solidFill>
              <a:sysClr val="windowText" lastClr="000000"/>
            </a:solid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923201439"/>
        <c:crosses val="autoZero"/>
        <c:crossBetween val="midCat"/>
        <c:minorUnit val="250"/>
      </c:valAx>
      <c:spPr>
        <a:noFill/>
        <a:ln>
          <a:noFill/>
        </a:ln>
        <a:effectLst/>
      </c:spPr>
    </c:plotArea>
    <c:legend>
      <c:legendPos val="b"/>
      <c:layout>
        <c:manualLayout>
          <c:xMode val="edge"/>
          <c:yMode val="edge"/>
          <c:x val="0.69860439003850594"/>
          <c:y val="4.2721020631914644E-2"/>
          <c:w val="0.28279088921439188"/>
          <c:h val="0.32858699624572246"/>
        </c:manualLayout>
      </c:layout>
      <c:overlay val="0"/>
      <c:spPr>
        <a:solidFill>
          <a:sysClr val="window" lastClr="FFFFFF"/>
        </a:solid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6238743361151"/>
          <c:y val="5.0749711649365627E-2"/>
          <c:w val="0.85879431949582274"/>
          <c:h val="0.83446348809509852"/>
        </c:manualLayout>
      </c:layout>
      <c:barChart>
        <c:barDir val="col"/>
        <c:grouping val="clustered"/>
        <c:varyColors val="0"/>
        <c:ser>
          <c:idx val="0"/>
          <c:order val="0"/>
          <c:tx>
            <c:v>Average Total Return</c:v>
          </c:tx>
          <c:spPr>
            <a:solidFill>
              <a:schemeClr val="tx1"/>
            </a:solidFill>
            <a:ln>
              <a:solidFill>
                <a:sysClr val="windowText" lastClr="000000"/>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'LGR decade chart'!$A$4:$A$9</c:f>
              <c:strCache>
                <c:ptCount val="6"/>
                <c:pt idx="0">
                  <c:v>1976-79</c:v>
                </c:pt>
                <c:pt idx="1">
                  <c:v>1980</c:v>
                </c:pt>
                <c:pt idx="2">
                  <c:v>1990</c:v>
                </c:pt>
                <c:pt idx="3">
                  <c:v>2000</c:v>
                </c:pt>
                <c:pt idx="4">
                  <c:v>2010</c:v>
                </c:pt>
                <c:pt idx="5">
                  <c:v>2020-23</c:v>
                </c:pt>
              </c:strCache>
            </c:strRef>
          </c:cat>
          <c:val>
            <c:numRef>
              <c:f>'LGR decade chart'!$D$4:$D$9</c:f>
              <c:numCache>
                <c:formatCode>#,##0</c:formatCode>
                <c:ptCount val="6"/>
                <c:pt idx="0">
                  <c:v>30642</c:v>
                </c:pt>
                <c:pt idx="1">
                  <c:v>77997.899999999994</c:v>
                </c:pt>
                <c:pt idx="2">
                  <c:v>84597</c:v>
                </c:pt>
                <c:pt idx="3">
                  <c:v>164749.4</c:v>
                </c:pt>
                <c:pt idx="4">
                  <c:v>145882</c:v>
                </c:pt>
                <c:pt idx="5">
                  <c:v>53593.155913978495</c:v>
                </c:pt>
              </c:numCache>
            </c:numRef>
          </c:val>
          <c:extLst>
            <c:ext xmlns:c16="http://schemas.microsoft.com/office/drawing/2014/chart" uri="{C3380CC4-5D6E-409C-BE32-E72D297353CC}">
              <c16:uniqueId val="{00000000-F43A-4E64-9A9C-5E50D0F02437}"/>
            </c:ext>
          </c:extLst>
        </c:ser>
        <c:ser>
          <c:idx val="1"/>
          <c:order val="1"/>
          <c:tx>
            <c:v>Average Wild Return</c:v>
          </c:tx>
          <c:spPr>
            <a:solidFill>
              <a:schemeClr val="bg1">
                <a:lumMod val="65000"/>
              </a:schemeClr>
            </a:solidFill>
            <a:ln>
              <a:noFill/>
            </a:ln>
            <a:effectLst/>
          </c:spPr>
          <c:invertIfNegative val="0"/>
          <c:dLbls>
            <c:dLbl>
              <c:idx val="2"/>
              <c:layout>
                <c:manualLayout>
                  <c:x val="2.611403740565689E-2"/>
                  <c:y val="-3.777778438806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3A-4E64-9A9C-5E50D0F02437}"/>
                </c:ext>
              </c:extLst>
            </c:dLbl>
            <c:dLbl>
              <c:idx val="3"/>
              <c:layout>
                <c:manualLayout>
                  <c:x val="2.1987407011053634E-2"/>
                  <c:y val="-3.7962911279599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3A-4E64-9A9C-5E50D0F02437}"/>
                </c:ext>
              </c:extLst>
            </c:dLbl>
            <c:dLbl>
              <c:idx val="4"/>
              <c:layout>
                <c:manualLayout>
                  <c:x val="3.3559557942461959E-2"/>
                  <c:y val="-4.0000006999126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3A-4E64-9A9C-5E50D0F02437}"/>
                </c:ext>
              </c:extLst>
            </c:dLbl>
            <c:dLbl>
              <c:idx val="5"/>
              <c:layout>
                <c:manualLayout>
                  <c:x val="2.9381231439724546E-2"/>
                  <c:y val="-3.333333916593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3A-4E64-9A9C-5E50D0F02437}"/>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800" b="1" i="1"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9050" cap="flat" cmpd="sng" algn="ctr">
                      <a:solidFill>
                        <a:schemeClr val="tx1"/>
                      </a:solidFill>
                      <a:round/>
                    </a:ln>
                    <a:effectLst/>
                  </c:spPr>
                </c15:leaderLines>
              </c:ext>
            </c:extLst>
          </c:dLbls>
          <c:cat>
            <c:strRef>
              <c:f>'LGR decade chart'!$A$4:$A$9</c:f>
              <c:strCache>
                <c:ptCount val="6"/>
                <c:pt idx="0">
                  <c:v>1976-79</c:v>
                </c:pt>
                <c:pt idx="1">
                  <c:v>1980</c:v>
                </c:pt>
                <c:pt idx="2">
                  <c:v>1990</c:v>
                </c:pt>
                <c:pt idx="3">
                  <c:v>2000</c:v>
                </c:pt>
                <c:pt idx="4">
                  <c:v>2010</c:v>
                </c:pt>
                <c:pt idx="5">
                  <c:v>2020-23</c:v>
                </c:pt>
              </c:strCache>
            </c:strRef>
          </c:cat>
          <c:val>
            <c:numRef>
              <c:f>'LGR decade chart'!$C$4:$C$9</c:f>
              <c:numCache>
                <c:formatCode>General</c:formatCode>
                <c:ptCount val="6"/>
                <c:pt idx="2" formatCode="#,##0">
                  <c:v>12200.9</c:v>
                </c:pt>
                <c:pt idx="3" formatCode="#,##0">
                  <c:v>23222.1</c:v>
                </c:pt>
                <c:pt idx="4" formatCode="#,##0">
                  <c:v>28911</c:v>
                </c:pt>
                <c:pt idx="5" formatCode="#,##0">
                  <c:v>12493.705124060842</c:v>
                </c:pt>
              </c:numCache>
            </c:numRef>
          </c:val>
          <c:extLst>
            <c:ext xmlns:c16="http://schemas.microsoft.com/office/drawing/2014/chart" uri="{C3380CC4-5D6E-409C-BE32-E72D297353CC}">
              <c16:uniqueId val="{00000005-F43A-4E64-9A9C-5E50D0F02437}"/>
            </c:ext>
          </c:extLst>
        </c:ser>
        <c:dLbls>
          <c:showLegendKey val="0"/>
          <c:showVal val="0"/>
          <c:showCatName val="0"/>
          <c:showSerName val="0"/>
          <c:showPercent val="0"/>
          <c:showBubbleSize val="0"/>
        </c:dLbls>
        <c:gapWidth val="150"/>
        <c:axId val="336503199"/>
        <c:axId val="336501951"/>
      </c:barChart>
      <c:catAx>
        <c:axId val="33650319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336501951"/>
        <c:crosses val="autoZero"/>
        <c:auto val="1"/>
        <c:lblAlgn val="ctr"/>
        <c:lblOffset val="100"/>
        <c:noMultiLvlLbl val="0"/>
      </c:catAx>
      <c:valAx>
        <c:axId val="3365019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336503199"/>
        <c:crosses val="autoZero"/>
        <c:crossBetween val="between"/>
        <c:minorUnit val="10000"/>
      </c:valAx>
      <c:spPr>
        <a:noFill/>
        <a:ln w="9525">
          <a:solidFill>
            <a:schemeClr val="tx1"/>
          </a:solidFill>
        </a:ln>
        <a:effectLst/>
      </c:spPr>
    </c:plotArea>
    <c:legend>
      <c:legendPos val="b"/>
      <c:layout>
        <c:manualLayout>
          <c:xMode val="edge"/>
          <c:yMode val="edge"/>
          <c:x val="0.12566125269643241"/>
          <c:y val="3.9824328928141542E-2"/>
          <c:w val="0.24668541024201465"/>
          <c:h val="0.18734141510785915"/>
        </c:manualLayout>
      </c:layout>
      <c:overlay val="0"/>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0.48126</cdr:x>
      <cdr:y>1.71643E-7</cdr:y>
    </cdr:from>
    <cdr:to>
      <cdr:x>0.96049</cdr:x>
      <cdr:y>0.10277</cdr:y>
    </cdr:to>
    <cdr:sp macro="" textlink="">
      <cdr:nvSpPr>
        <cdr:cNvPr id="2" name="TextBox 1">
          <a:extLst xmlns:a="http://schemas.openxmlformats.org/drawingml/2006/main">
            <a:ext uri="{FF2B5EF4-FFF2-40B4-BE49-F238E27FC236}">
              <a16:creationId xmlns:a16="http://schemas.microsoft.com/office/drawing/2014/main" id="{AD362D0C-1C7A-D289-2460-715652C7F643}"/>
            </a:ext>
          </a:extLst>
        </cdr:cNvPr>
        <cdr:cNvSpPr txBox="1"/>
      </cdr:nvSpPr>
      <cdr:spPr>
        <a:xfrm xmlns:a="http://schemas.openxmlformats.org/drawingml/2006/main">
          <a:off x="5170713" y="1"/>
          <a:ext cx="5148943" cy="5987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0.58176</cdr:x>
      <cdr:y>0.0654</cdr:y>
    </cdr:from>
    <cdr:to>
      <cdr:x>1</cdr:x>
      <cdr:y>0.11771</cdr:y>
    </cdr:to>
    <cdr:sp macro="" textlink="">
      <cdr:nvSpPr>
        <cdr:cNvPr id="3" name="TextBox 2">
          <a:extLst xmlns:a="http://schemas.openxmlformats.org/drawingml/2006/main">
            <a:ext uri="{FF2B5EF4-FFF2-40B4-BE49-F238E27FC236}">
              <a16:creationId xmlns:a16="http://schemas.microsoft.com/office/drawing/2014/main" id="{33009698-2FBE-5911-4060-EDBA6F4595F0}"/>
            </a:ext>
          </a:extLst>
        </cdr:cNvPr>
        <cdr:cNvSpPr txBox="1"/>
      </cdr:nvSpPr>
      <cdr:spPr>
        <a:xfrm xmlns:a="http://schemas.openxmlformats.org/drawingml/2006/main" flipH="1" flipV="1">
          <a:off x="6250575" y="381000"/>
          <a:ext cx="4493623"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0.29433</cdr:x>
      <cdr:y>0.01495</cdr:y>
    </cdr:from>
    <cdr:to>
      <cdr:x>1</cdr:x>
      <cdr:y>0.09155</cdr:y>
    </cdr:to>
    <cdr:sp macro="" textlink="">
      <cdr:nvSpPr>
        <cdr:cNvPr id="7" name="TextBox 6">
          <a:extLst xmlns:a="http://schemas.openxmlformats.org/drawingml/2006/main">
            <a:ext uri="{FF2B5EF4-FFF2-40B4-BE49-F238E27FC236}">
              <a16:creationId xmlns:a16="http://schemas.microsoft.com/office/drawing/2014/main" id="{10487BC0-E850-A299-9DA7-E75D581AC74A}"/>
            </a:ext>
          </a:extLst>
        </cdr:cNvPr>
        <cdr:cNvSpPr txBox="1"/>
      </cdr:nvSpPr>
      <cdr:spPr>
        <a:xfrm xmlns:a="http://schemas.openxmlformats.org/drawingml/2006/main">
          <a:off x="3162300" y="87087"/>
          <a:ext cx="7581899" cy="44631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l"/>
          <a:r>
            <a:rPr lang="en-US" sz="2000" b="1" i="1" dirty="0">
              <a:solidFill>
                <a:schemeClr val="tx1"/>
              </a:solidFill>
            </a:rPr>
            <a:t>  Catch and release only in July and August in limited areas</a:t>
          </a:r>
        </a:p>
      </cdr:txBody>
    </cdr:sp>
  </cdr:relSizeAnchor>
</c:userShapes>
</file>

<file path=ppt/drawings/drawing2.xml><?xml version="1.0" encoding="utf-8"?>
<c:userShapes xmlns:c="http://schemas.openxmlformats.org/drawingml/2006/chart">
  <cdr:relSizeAnchor xmlns:cdr="http://schemas.openxmlformats.org/drawingml/2006/chartDrawing">
    <cdr:from>
      <cdr:x>0.53379</cdr:x>
      <cdr:y>0.16893</cdr:y>
    </cdr:from>
    <cdr:to>
      <cdr:x>0.95886</cdr:x>
      <cdr:y>0.27184</cdr:y>
    </cdr:to>
    <cdr:sp macro="" textlink="">
      <cdr:nvSpPr>
        <cdr:cNvPr id="2" name="TextBox 1">
          <a:extLst xmlns:a="http://schemas.openxmlformats.org/drawingml/2006/main">
            <a:ext uri="{FF2B5EF4-FFF2-40B4-BE49-F238E27FC236}">
              <a16:creationId xmlns:a16="http://schemas.microsoft.com/office/drawing/2014/main" id="{C0D8F339-B8AE-C7D3-D3ED-19F988C8FF2F}"/>
            </a:ext>
          </a:extLst>
        </cdr:cNvPr>
        <cdr:cNvSpPr txBox="1"/>
      </cdr:nvSpPr>
      <cdr:spPr>
        <a:xfrm xmlns:a="http://schemas.openxmlformats.org/drawingml/2006/main">
          <a:off x="5932714" y="947057"/>
          <a:ext cx="4724399" cy="57694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Beginning in 2022, open for retention on 9/1</a:t>
          </a:r>
        </a:p>
      </cdr:txBody>
    </cdr:sp>
  </cdr:relSizeAnchor>
</c:userShapes>
</file>

<file path=ppt/drawings/drawing3.xml><?xml version="1.0" encoding="utf-8"?>
<c:userShapes xmlns:c="http://schemas.openxmlformats.org/drawingml/2006/chart">
  <cdr:relSizeAnchor xmlns:cdr="http://schemas.openxmlformats.org/drawingml/2006/chartDrawing">
    <cdr:from>
      <cdr:x>0.39841</cdr:x>
      <cdr:y>0.25714</cdr:y>
    </cdr:from>
    <cdr:to>
      <cdr:x>0.53287</cdr:x>
      <cdr:y>0.39238</cdr:y>
    </cdr:to>
    <cdr:sp macro="" textlink="">
      <cdr:nvSpPr>
        <cdr:cNvPr id="2" name="TextBox 1">
          <a:extLst xmlns:a="http://schemas.openxmlformats.org/drawingml/2006/main">
            <a:ext uri="{FF2B5EF4-FFF2-40B4-BE49-F238E27FC236}">
              <a16:creationId xmlns:a16="http://schemas.microsoft.com/office/drawing/2014/main" id="{108D8964-31B2-1F0D-3402-5FC68522D492}"/>
            </a:ext>
          </a:extLst>
        </cdr:cNvPr>
        <cdr:cNvSpPr txBox="1"/>
      </cdr:nvSpPr>
      <cdr:spPr>
        <a:xfrm xmlns:a="http://schemas.openxmlformats.org/drawingml/2006/main">
          <a:off x="4354286" y="1469571"/>
          <a:ext cx="1469570" cy="772886"/>
        </a:xfrm>
        <a:prstGeom xmlns:a="http://schemas.openxmlformats.org/drawingml/2006/main" prst="rect">
          <a:avLst/>
        </a:prstGeom>
        <a:solidFill xmlns:a="http://schemas.openxmlformats.org/drawingml/2006/main">
          <a:schemeClr val="bg1"/>
        </a:solidFill>
        <a:ln xmlns:a="http://schemas.openxmlformats.org/drawingml/2006/main" w="22225">
          <a:solidFill>
            <a:schemeClr val="tx1"/>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800" b="1" dirty="0"/>
            <a:t>ESA listed</a:t>
          </a:r>
        </a:p>
        <a:p xmlns:a="http://schemas.openxmlformats.org/drawingml/2006/main">
          <a:r>
            <a:rPr lang="en-US" sz="1800" b="1" dirty="0"/>
            <a:t>August 1997</a:t>
          </a:r>
        </a:p>
      </cdr:txBody>
    </cdr:sp>
  </cdr:relSizeAnchor>
</c:userShape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09T19:43:49.585"/>
    </inkml:context>
    <inkml:brush xml:id="br0">
      <inkml:brushProperty name="width" value="0.06174" units="cm"/>
      <inkml:brushProperty name="height" value="0.06174" units="cm"/>
      <inkml:brushProperty name="color" value="#3844E4"/>
      <inkml:brushProperty name="fitToCurve" value="1"/>
    </inkml:brush>
  </inkml:definitions>
  <inkml:trace contextRef="#ctx0" brushRef="#br0">0 85 0,'28'0'516,"1"0"-501,-1 0 16,0 0-15,0 0 0,1 28-1,-1-28 1,0 0 15,-28 28 0,28-28 1,0 0 30,1 0-46,-1 0 31,-28 29-32,28-29 1,-28 28 0,28-28-1,1 0-15,27 28 16,-28 0-16,0 1 15,1-29-15,-1 0 16,0 28 0,0-28-16,1 0 31,-1 0 0,0 0 0,0 0 16,0 0-15,-28 28-32,29-28 15,-1 0 1,0 28-1,0-28-15,1 0 79,-1 0-17,0 0 16,0 0-62,0 0-1,1 0 1,-1 0 0,0 0-1,0 0 1,1 0 0,-1 0 46,-28 28-46,28-28-16,0 29 15,0-29 1,1 0-16,-1 0 47,0 28 125,0-28-157,1 0-15,-1 0 32,0 0-32,0 0 15,0 0 1,1 0-1,-1 0 17,0 0-32,0 0 15,1 0 1,-1 0-16,0 0 16,0 0-1,0 0 1,1 0-1,-1 0 1,0 0 31,0 0 0,1 0-32,-1 0 64,-28-28-64,28 28-15,0 0 31,0 0 1,-28-29-17,29 29 1,-1 0 0,-28-28-1,28 28 32,0 0-16,-28-28-15,29 28 0,-1 0-1,-28-28 16,28 28-15,0 0 0,0-28 46,1 28-15,-1 0-16,-28-29-31,28 29 16,0 0 0,-28-28 30,29 28 17,-1 0-1,0-28-30,0 28 15,0 0 15,1 0 32,-1 0-32,0 0-30,-28-28-1,0-1 172,0 1-156,28 28-47,-28-28 47,29 0 15,-29 0-15,28 28 0,-28-29 984,28 29-1015</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09T19:44:00.112"/>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09T19:44:11.586"/>
    </inkml:context>
    <inkml:brush xml:id="br0">
      <inkml:brushProperty name="width" value="0.06174" units="cm"/>
      <inkml:brushProperty name="height" value="0.06174" units="cm"/>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3-02-09T19:44:21.558"/>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0C58E955-3DB4-4545-BA4D-6CA46BC9885C}" type="datetimeFigureOut">
              <a:rPr lang="en-US" smtClean="0"/>
              <a:t>3/20/2023</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C90A482E-761C-47F2-AE50-5E22570B6132}" type="slidenum">
              <a:rPr lang="en-US" smtClean="0"/>
              <a:t>‹#›</a:t>
            </a:fld>
            <a:endParaRPr lang="en-US" dirty="0"/>
          </a:p>
        </p:txBody>
      </p:sp>
    </p:spTree>
    <p:extLst>
      <p:ext uri="{BB962C8B-B14F-4D97-AF65-F5344CB8AC3E}">
        <p14:creationId xmlns:p14="http://schemas.microsoft.com/office/powerpoint/2010/main" val="389832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Dworshak hatchery steelhead caught in SF Clearwater River</a:t>
            </a:r>
          </a:p>
        </p:txBody>
      </p:sp>
      <p:sp>
        <p:nvSpPr>
          <p:cNvPr id="4" name="Slide Number Placeholder 3"/>
          <p:cNvSpPr>
            <a:spLocks noGrp="1"/>
          </p:cNvSpPr>
          <p:nvPr>
            <p:ph type="sldNum" sz="quarter" idx="5"/>
          </p:nvPr>
        </p:nvSpPr>
        <p:spPr/>
        <p:txBody>
          <a:bodyPr/>
          <a:lstStyle/>
          <a:p>
            <a:fld id="{C90A482E-761C-47F2-AE50-5E22570B6132}" type="slidenum">
              <a:rPr lang="en-US" smtClean="0"/>
              <a:t>1</a:t>
            </a:fld>
            <a:endParaRPr lang="en-US" dirty="0"/>
          </a:p>
        </p:txBody>
      </p:sp>
    </p:spTree>
    <p:extLst>
      <p:ext uri="{BB962C8B-B14F-4D97-AF65-F5344CB8AC3E}">
        <p14:creationId xmlns:p14="http://schemas.microsoft.com/office/powerpoint/2010/main" val="2179648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and chart from:  </a:t>
            </a:r>
            <a:r>
              <a:rPr lang="en-US" sz="1800" b="0" i="0" u="none" strike="noStrike" dirty="0">
                <a:solidFill>
                  <a:srgbClr val="000000"/>
                </a:solidFill>
                <a:effectLst/>
                <a:latin typeface="Calibri" panose="020F0502020204030204" pitchFamily="34" charset="0"/>
              </a:rPr>
              <a:t>C:\Users\abyrne\Documents\Steelhead Workshop\2023 meeting\[Steelhead harvest summary_SY2012 to 2022.xlsx]Pivot summary</a:t>
            </a:r>
            <a:r>
              <a:rPr lang="en-US" dirty="0"/>
              <a:t> </a:t>
            </a:r>
          </a:p>
          <a:p>
            <a:endParaRPr lang="en-US" dirty="0"/>
          </a:p>
          <a:p>
            <a:r>
              <a:rPr lang="en-US" dirty="0"/>
              <a:t>July/August – not all areas open to harvest. Currently some sections of the Snake and Clearwater are open for catch and release fishing.  In the past there was harvest allowed in the lower 2 km of the Clearwater and in the Snake River before September 1 (however not much was caught).</a:t>
            </a:r>
          </a:p>
        </p:txBody>
      </p:sp>
      <p:sp>
        <p:nvSpPr>
          <p:cNvPr id="4" name="Slide Number Placeholder 3"/>
          <p:cNvSpPr>
            <a:spLocks noGrp="1"/>
          </p:cNvSpPr>
          <p:nvPr>
            <p:ph type="sldNum" sz="quarter" idx="5"/>
          </p:nvPr>
        </p:nvSpPr>
        <p:spPr/>
        <p:txBody>
          <a:bodyPr/>
          <a:lstStyle/>
          <a:p>
            <a:fld id="{C90A482E-761C-47F2-AE50-5E22570B6132}" type="slidenum">
              <a:rPr lang="en-US" smtClean="0"/>
              <a:t>11</a:t>
            </a:fld>
            <a:endParaRPr lang="en-US" dirty="0"/>
          </a:p>
        </p:txBody>
      </p:sp>
    </p:spTree>
    <p:extLst>
      <p:ext uri="{BB962C8B-B14F-4D97-AF65-F5344CB8AC3E}">
        <p14:creationId xmlns:p14="http://schemas.microsoft.com/office/powerpoint/2010/main" val="3741832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and chart from:  </a:t>
            </a:r>
            <a:r>
              <a:rPr lang="en-US" sz="1200" b="0" i="0" u="none" strike="noStrike" dirty="0">
                <a:solidFill>
                  <a:srgbClr val="000000"/>
                </a:solidFill>
                <a:effectLst/>
                <a:latin typeface="Calibri" panose="020F0502020204030204" pitchFamily="34" charset="0"/>
              </a:rPr>
              <a:t>C:\Users\abyrne\Documents\Steelhead Workshop\2023 meeting\[Steelhead harvest summary_SY2012 to 2022.xlsx]Pivot summary</a:t>
            </a:r>
            <a:r>
              <a:rPr lang="en-US" dirty="0"/>
              <a:t> </a:t>
            </a:r>
          </a:p>
          <a:p>
            <a:r>
              <a:rPr lang="en-US" dirty="0"/>
              <a:t>Fishing allowed in parts of Clearwater and Snake in July and August for catch and release only.  Harvest was allowed in August in the lower 2km of the Clearwater and the Snake prior to 2022.</a:t>
            </a:r>
          </a:p>
        </p:txBody>
      </p:sp>
      <p:sp>
        <p:nvSpPr>
          <p:cNvPr id="4" name="Slide Number Placeholder 3"/>
          <p:cNvSpPr>
            <a:spLocks noGrp="1"/>
          </p:cNvSpPr>
          <p:nvPr>
            <p:ph type="sldNum" sz="quarter" idx="5"/>
          </p:nvPr>
        </p:nvSpPr>
        <p:spPr/>
        <p:txBody>
          <a:bodyPr/>
          <a:lstStyle/>
          <a:p>
            <a:fld id="{C90A482E-761C-47F2-AE50-5E22570B6132}" type="slidenum">
              <a:rPr lang="en-US" smtClean="0"/>
              <a:t>12</a:t>
            </a:fld>
            <a:endParaRPr lang="en-US" dirty="0"/>
          </a:p>
        </p:txBody>
      </p:sp>
    </p:spTree>
    <p:extLst>
      <p:ext uri="{BB962C8B-B14F-4D97-AF65-F5344CB8AC3E}">
        <p14:creationId xmlns:p14="http://schemas.microsoft.com/office/powerpoint/2010/main" val="2917318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and chart from:  </a:t>
            </a:r>
            <a:r>
              <a:rPr lang="en-US" sz="1800" b="0" i="0" u="none" strike="noStrike" dirty="0">
                <a:solidFill>
                  <a:srgbClr val="000000"/>
                </a:solidFill>
                <a:effectLst/>
                <a:latin typeface="Calibri" panose="020F0502020204030204" pitchFamily="34" charset="0"/>
              </a:rPr>
              <a:t>C:\Users\abyrne\Documents\Steelhead Workshop\2023 meeting\[Steelhead harvest summary_SY2012 to 2022.xlsx]Pivot summary</a:t>
            </a:r>
            <a:r>
              <a:rPr lang="en-US" dirty="0"/>
              <a:t> </a:t>
            </a:r>
          </a:p>
          <a:p>
            <a:endParaRPr lang="en-US" dirty="0"/>
          </a:p>
          <a:p>
            <a:r>
              <a:rPr lang="en-US" dirty="0"/>
              <a:t>AD-clip harvest only since Fall 1987.  </a:t>
            </a:r>
          </a:p>
        </p:txBody>
      </p:sp>
      <p:sp>
        <p:nvSpPr>
          <p:cNvPr id="4" name="Slide Number Placeholder 3"/>
          <p:cNvSpPr>
            <a:spLocks noGrp="1"/>
          </p:cNvSpPr>
          <p:nvPr>
            <p:ph type="sldNum" sz="quarter" idx="5"/>
          </p:nvPr>
        </p:nvSpPr>
        <p:spPr/>
        <p:txBody>
          <a:bodyPr/>
          <a:lstStyle/>
          <a:p>
            <a:fld id="{C90A482E-761C-47F2-AE50-5E22570B6132}" type="slidenum">
              <a:rPr lang="en-US" smtClean="0"/>
              <a:t>13</a:t>
            </a:fld>
            <a:endParaRPr lang="en-US" dirty="0"/>
          </a:p>
        </p:txBody>
      </p:sp>
    </p:spTree>
    <p:extLst>
      <p:ext uri="{BB962C8B-B14F-4D97-AF65-F5344CB8AC3E}">
        <p14:creationId xmlns:p14="http://schemas.microsoft.com/office/powerpoint/2010/main" val="2342141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and chart for this slide from; </a:t>
            </a:r>
            <a:r>
              <a:rPr lang="en-US" sz="1800" b="0" i="0" u="none" strike="noStrike" dirty="0">
                <a:solidFill>
                  <a:srgbClr val="000000"/>
                </a:solidFill>
                <a:effectLst/>
                <a:latin typeface="Calibri" panose="020F0502020204030204" pitchFamily="34" charset="0"/>
              </a:rPr>
              <a:t>C:\Users\abyrne\Documents\LGR estimates\[Wild adult and smolt steelhead estimates at LGR since 2008_2-10-23.xlsx]adult data</a:t>
            </a:r>
            <a:r>
              <a:rPr lang="en-US" dirty="0"/>
              <a:t> </a:t>
            </a:r>
          </a:p>
        </p:txBody>
      </p:sp>
      <p:sp>
        <p:nvSpPr>
          <p:cNvPr id="4" name="Slide Number Placeholder 3"/>
          <p:cNvSpPr>
            <a:spLocks noGrp="1"/>
          </p:cNvSpPr>
          <p:nvPr>
            <p:ph type="sldNum" sz="quarter" idx="5"/>
          </p:nvPr>
        </p:nvSpPr>
        <p:spPr/>
        <p:txBody>
          <a:bodyPr/>
          <a:lstStyle/>
          <a:p>
            <a:fld id="{C90A482E-761C-47F2-AE50-5E22570B6132}" type="slidenum">
              <a:rPr lang="en-US" smtClean="0"/>
              <a:t>14</a:t>
            </a:fld>
            <a:endParaRPr lang="en-US" dirty="0"/>
          </a:p>
        </p:txBody>
      </p:sp>
    </p:spTree>
    <p:extLst>
      <p:ext uri="{BB962C8B-B14F-4D97-AF65-F5344CB8AC3E}">
        <p14:creationId xmlns:p14="http://schemas.microsoft.com/office/powerpoint/2010/main" val="846358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and chart for this slide from; </a:t>
            </a:r>
            <a:r>
              <a:rPr lang="en-US" sz="1200" b="0" i="0" u="none" strike="noStrike" dirty="0">
                <a:solidFill>
                  <a:srgbClr val="000000"/>
                </a:solidFill>
                <a:effectLst/>
                <a:latin typeface="Calibri" panose="020F0502020204030204" pitchFamily="34" charset="0"/>
              </a:rPr>
              <a:t>C:\Users\abyrne\Documents\LGR estimates\[Wild adult and smolt steelhead estimates at LGR since 2008_2-10-23.xlsx]adult data</a:t>
            </a:r>
            <a:r>
              <a:rPr lang="en-US" dirty="0"/>
              <a:t> </a:t>
            </a:r>
          </a:p>
          <a:p>
            <a:endParaRPr lang="en-US" dirty="0"/>
          </a:p>
        </p:txBody>
      </p:sp>
      <p:sp>
        <p:nvSpPr>
          <p:cNvPr id="4" name="Slide Number Placeholder 3"/>
          <p:cNvSpPr>
            <a:spLocks noGrp="1"/>
          </p:cNvSpPr>
          <p:nvPr>
            <p:ph type="sldNum" sz="quarter" idx="5"/>
          </p:nvPr>
        </p:nvSpPr>
        <p:spPr/>
        <p:txBody>
          <a:bodyPr/>
          <a:lstStyle/>
          <a:p>
            <a:fld id="{C90A482E-761C-47F2-AE50-5E22570B6132}" type="slidenum">
              <a:rPr lang="en-US" smtClean="0"/>
              <a:t>15</a:t>
            </a:fld>
            <a:endParaRPr lang="en-US" dirty="0"/>
          </a:p>
        </p:txBody>
      </p:sp>
    </p:spTree>
    <p:extLst>
      <p:ext uri="{BB962C8B-B14F-4D97-AF65-F5344CB8AC3E}">
        <p14:creationId xmlns:p14="http://schemas.microsoft.com/office/powerpoint/2010/main" val="3698277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and chart from:  </a:t>
            </a:r>
            <a:r>
              <a:rPr lang="en-US" sz="1800" b="0" i="0" u="none" strike="noStrike" dirty="0">
                <a:solidFill>
                  <a:srgbClr val="000000"/>
                </a:solidFill>
                <a:effectLst/>
                <a:latin typeface="Calibri" panose="020F0502020204030204" pitchFamily="34" charset="0"/>
              </a:rPr>
              <a:t>C:\Users\abyrne\Documents\Excel_Files\Dam Counts\[BON steelhead 1938 - 2022 totals and LGR counts.xlsx]LGR decade chart</a:t>
            </a:r>
            <a:r>
              <a:rPr lang="en-US" dirty="0"/>
              <a:t> </a:t>
            </a:r>
          </a:p>
          <a:p>
            <a:r>
              <a:rPr lang="en-US" dirty="0"/>
              <a:t>Wild estimates begin with Run Year 1986-87 (wild avg for SY 1987-1989 == 23,634)</a:t>
            </a:r>
          </a:p>
          <a:p>
            <a:r>
              <a:rPr lang="en-US" dirty="0"/>
              <a:t>Decade 2020 Avg is return for SY2020+SY2021+SY2022 and SY2023 using Fall2022 prelim return estimate plus estimated spring 2023 passage.</a:t>
            </a:r>
          </a:p>
        </p:txBody>
      </p:sp>
      <p:sp>
        <p:nvSpPr>
          <p:cNvPr id="4" name="Slide Number Placeholder 3"/>
          <p:cNvSpPr>
            <a:spLocks noGrp="1"/>
          </p:cNvSpPr>
          <p:nvPr>
            <p:ph type="sldNum" sz="quarter" idx="5"/>
          </p:nvPr>
        </p:nvSpPr>
        <p:spPr/>
        <p:txBody>
          <a:bodyPr/>
          <a:lstStyle/>
          <a:p>
            <a:fld id="{C90A482E-761C-47F2-AE50-5E22570B6132}" type="slidenum">
              <a:rPr lang="en-US" smtClean="0"/>
              <a:t>16</a:t>
            </a:fld>
            <a:endParaRPr lang="en-US" dirty="0"/>
          </a:p>
        </p:txBody>
      </p:sp>
    </p:spTree>
    <p:extLst>
      <p:ext uri="{BB962C8B-B14F-4D97-AF65-F5344CB8AC3E}">
        <p14:creationId xmlns:p14="http://schemas.microsoft.com/office/powerpoint/2010/main" val="103634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Fish counting began at LGR on 3/19/1975.</a:t>
            </a:r>
          </a:p>
        </p:txBody>
      </p:sp>
      <p:sp>
        <p:nvSpPr>
          <p:cNvPr id="4" name="Slide Number Placeholder 3"/>
          <p:cNvSpPr>
            <a:spLocks noGrp="1"/>
          </p:cNvSpPr>
          <p:nvPr>
            <p:ph type="sldNum" sz="quarter" idx="5"/>
          </p:nvPr>
        </p:nvSpPr>
        <p:spPr/>
        <p:txBody>
          <a:bodyPr/>
          <a:lstStyle/>
          <a:p>
            <a:fld id="{C90A482E-761C-47F2-AE50-5E22570B6132}" type="slidenum">
              <a:rPr lang="en-US" smtClean="0"/>
              <a:t>17</a:t>
            </a:fld>
            <a:endParaRPr lang="en-US" dirty="0"/>
          </a:p>
        </p:txBody>
      </p:sp>
    </p:spTree>
    <p:extLst>
      <p:ext uri="{BB962C8B-B14F-4D97-AF65-F5344CB8AC3E}">
        <p14:creationId xmlns:p14="http://schemas.microsoft.com/office/powerpoint/2010/main" val="1858199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Lewiston is 746 km from mouth of Columbia River.  Hells Canyon Dam is 173 km upst of Lewiston.  Lower Granite Dam is 695 km from mouth of Columbia River </a:t>
            </a:r>
          </a:p>
        </p:txBody>
      </p:sp>
      <p:sp>
        <p:nvSpPr>
          <p:cNvPr id="4" name="Slide Number Placeholder 3"/>
          <p:cNvSpPr>
            <a:spLocks noGrp="1"/>
          </p:cNvSpPr>
          <p:nvPr>
            <p:ph type="sldNum" sz="quarter" idx="5"/>
          </p:nvPr>
        </p:nvSpPr>
        <p:spPr/>
        <p:txBody>
          <a:bodyPr/>
          <a:lstStyle/>
          <a:p>
            <a:fld id="{C90A482E-761C-47F2-AE50-5E22570B6132}" type="slidenum">
              <a:rPr lang="en-US" smtClean="0"/>
              <a:t>2</a:t>
            </a:fld>
            <a:endParaRPr lang="en-US" dirty="0"/>
          </a:p>
        </p:txBody>
      </p:sp>
    </p:spTree>
    <p:extLst>
      <p:ext uri="{BB962C8B-B14F-4D97-AF65-F5344CB8AC3E}">
        <p14:creationId xmlns:p14="http://schemas.microsoft.com/office/powerpoint/2010/main" val="2546189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Dams completed in: Dworshak 1973, Hells Canyon 1967, Oxbow 1961, Brownlee 1959</a:t>
            </a:r>
          </a:p>
        </p:txBody>
      </p:sp>
      <p:sp>
        <p:nvSpPr>
          <p:cNvPr id="4" name="Slide Number Placeholder 3"/>
          <p:cNvSpPr>
            <a:spLocks noGrp="1"/>
          </p:cNvSpPr>
          <p:nvPr>
            <p:ph type="sldNum" sz="quarter" idx="5"/>
          </p:nvPr>
        </p:nvSpPr>
        <p:spPr/>
        <p:txBody>
          <a:bodyPr/>
          <a:lstStyle/>
          <a:p>
            <a:fld id="{C90A482E-761C-47F2-AE50-5E22570B6132}" type="slidenum">
              <a:rPr lang="en-US" smtClean="0"/>
              <a:t>3</a:t>
            </a:fld>
            <a:endParaRPr lang="en-US" dirty="0"/>
          </a:p>
        </p:txBody>
      </p:sp>
    </p:spTree>
    <p:extLst>
      <p:ext uri="{BB962C8B-B14F-4D97-AF65-F5344CB8AC3E}">
        <p14:creationId xmlns:p14="http://schemas.microsoft.com/office/powerpoint/2010/main" val="396372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Oroville Dam (Feather River, CA) =  770’;  Hoover Dam = 726’ </a:t>
            </a:r>
          </a:p>
        </p:txBody>
      </p:sp>
      <p:sp>
        <p:nvSpPr>
          <p:cNvPr id="4" name="Slide Number Placeholder 3"/>
          <p:cNvSpPr>
            <a:spLocks noGrp="1"/>
          </p:cNvSpPr>
          <p:nvPr>
            <p:ph type="sldNum" sz="quarter" idx="5"/>
          </p:nvPr>
        </p:nvSpPr>
        <p:spPr/>
        <p:txBody>
          <a:bodyPr/>
          <a:lstStyle/>
          <a:p>
            <a:fld id="{C90A482E-761C-47F2-AE50-5E22570B6132}" type="slidenum">
              <a:rPr lang="en-US" smtClean="0"/>
              <a:t>4</a:t>
            </a:fld>
            <a:endParaRPr lang="en-US" dirty="0"/>
          </a:p>
        </p:txBody>
      </p:sp>
    </p:spTree>
    <p:extLst>
      <p:ext uri="{BB962C8B-B14F-4D97-AF65-F5344CB8AC3E}">
        <p14:creationId xmlns:p14="http://schemas.microsoft.com/office/powerpoint/2010/main" val="394405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of 3 Idaho Power dams in Hells Canyon (others upstream are Oxbow and Brownlee)</a:t>
            </a:r>
          </a:p>
        </p:txBody>
      </p:sp>
      <p:sp>
        <p:nvSpPr>
          <p:cNvPr id="4" name="Slide Number Placeholder 3"/>
          <p:cNvSpPr>
            <a:spLocks noGrp="1"/>
          </p:cNvSpPr>
          <p:nvPr>
            <p:ph type="sldNum" sz="quarter" idx="5"/>
          </p:nvPr>
        </p:nvSpPr>
        <p:spPr/>
        <p:txBody>
          <a:bodyPr/>
          <a:lstStyle/>
          <a:p>
            <a:fld id="{C90A482E-761C-47F2-AE50-5E22570B6132}" type="slidenum">
              <a:rPr lang="en-US" smtClean="0"/>
              <a:t>5</a:t>
            </a:fld>
            <a:endParaRPr lang="en-US" dirty="0"/>
          </a:p>
        </p:txBody>
      </p:sp>
    </p:spTree>
    <p:extLst>
      <p:ext uri="{BB962C8B-B14F-4D97-AF65-F5344CB8AC3E}">
        <p14:creationId xmlns:p14="http://schemas.microsoft.com/office/powerpoint/2010/main" val="11343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and chart for this slide from: </a:t>
            </a:r>
            <a:r>
              <a:rPr lang="en-US" sz="1800" b="0" i="0" u="none" strike="noStrike" dirty="0">
                <a:solidFill>
                  <a:srgbClr val="000000"/>
                </a:solidFill>
                <a:effectLst/>
                <a:latin typeface="Calibri" panose="020F0502020204030204" pitchFamily="34" charset="0"/>
              </a:rPr>
              <a:t>C:\Users\abyrne\Documents\Excel_Files\Dam Counts\[BON steelhead 1938 - 2022 totals and LGR counts.xlsx]BON Chart</a:t>
            </a:r>
            <a:r>
              <a:rPr lang="en-US" dirty="0"/>
              <a:t> </a:t>
            </a:r>
          </a:p>
          <a:p>
            <a:endParaRPr lang="en-US" dirty="0"/>
          </a:p>
          <a:p>
            <a:r>
              <a:rPr lang="en-US" dirty="0"/>
              <a:t>Summer steelhead passing BON in Year x == Spawn Year x+1 (or Run Year x to x+1).  BON is 234 km from the ocean.</a:t>
            </a:r>
          </a:p>
        </p:txBody>
      </p:sp>
      <p:sp>
        <p:nvSpPr>
          <p:cNvPr id="4" name="Slide Number Placeholder 3"/>
          <p:cNvSpPr>
            <a:spLocks noGrp="1"/>
          </p:cNvSpPr>
          <p:nvPr>
            <p:ph type="sldNum" sz="quarter" idx="5"/>
          </p:nvPr>
        </p:nvSpPr>
        <p:spPr/>
        <p:txBody>
          <a:bodyPr/>
          <a:lstStyle/>
          <a:p>
            <a:fld id="{C90A482E-761C-47F2-AE50-5E22570B6132}" type="slidenum">
              <a:rPr lang="en-US" smtClean="0"/>
              <a:t>6</a:t>
            </a:fld>
            <a:endParaRPr lang="en-US" dirty="0"/>
          </a:p>
        </p:txBody>
      </p:sp>
    </p:spTree>
    <p:extLst>
      <p:ext uri="{BB962C8B-B14F-4D97-AF65-F5344CB8AC3E}">
        <p14:creationId xmlns:p14="http://schemas.microsoft.com/office/powerpoint/2010/main" val="2547272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LGR = 695 km from mouth of Columbia River </a:t>
            </a:r>
          </a:p>
        </p:txBody>
      </p:sp>
      <p:sp>
        <p:nvSpPr>
          <p:cNvPr id="4" name="Slide Number Placeholder 3"/>
          <p:cNvSpPr>
            <a:spLocks noGrp="1"/>
          </p:cNvSpPr>
          <p:nvPr>
            <p:ph type="sldNum" sz="quarter" idx="5"/>
          </p:nvPr>
        </p:nvSpPr>
        <p:spPr/>
        <p:txBody>
          <a:bodyPr/>
          <a:lstStyle/>
          <a:p>
            <a:fld id="{C90A482E-761C-47F2-AE50-5E22570B6132}" type="slidenum">
              <a:rPr lang="en-US" smtClean="0"/>
              <a:t>7</a:t>
            </a:fld>
            <a:endParaRPr lang="en-US" dirty="0"/>
          </a:p>
        </p:txBody>
      </p:sp>
    </p:spTree>
    <p:extLst>
      <p:ext uri="{BB962C8B-B14F-4D97-AF65-F5344CB8AC3E}">
        <p14:creationId xmlns:p14="http://schemas.microsoft.com/office/powerpoint/2010/main" val="3859619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Hatchery includes unclipped and clipped hatchery origin fish</a:t>
            </a:r>
          </a:p>
          <a:p>
            <a:r>
              <a:rPr lang="en-US" dirty="0"/>
              <a:t>Data and chart from: </a:t>
            </a:r>
            <a:r>
              <a:rPr lang="en-US" sz="1800" b="0" i="0" u="none" strike="noStrike" dirty="0">
                <a:solidFill>
                  <a:srgbClr val="000000"/>
                </a:solidFill>
                <a:effectLst/>
                <a:latin typeface="Calibri" panose="020F0502020204030204" pitchFamily="34" charset="0"/>
              </a:rPr>
              <a:t>C:\Users\abyrne\Documents\Excel_Files\Dam Counts\[BON steelhead 1938 - 2022 totals and LGR counts.xlsx]Charts for Andro meeting</a:t>
            </a:r>
            <a:r>
              <a:rPr lang="en-US" dirty="0"/>
              <a:t> </a:t>
            </a:r>
          </a:p>
        </p:txBody>
      </p:sp>
      <p:sp>
        <p:nvSpPr>
          <p:cNvPr id="4" name="Slide Number Placeholder 3"/>
          <p:cNvSpPr>
            <a:spLocks noGrp="1"/>
          </p:cNvSpPr>
          <p:nvPr>
            <p:ph type="sldNum" sz="quarter" idx="5"/>
          </p:nvPr>
        </p:nvSpPr>
        <p:spPr/>
        <p:txBody>
          <a:bodyPr/>
          <a:lstStyle/>
          <a:p>
            <a:fld id="{C90A482E-761C-47F2-AE50-5E22570B6132}" type="slidenum">
              <a:rPr lang="en-US" smtClean="0"/>
              <a:t>9</a:t>
            </a:fld>
            <a:endParaRPr lang="en-US" dirty="0"/>
          </a:p>
        </p:txBody>
      </p:sp>
    </p:spTree>
    <p:extLst>
      <p:ext uri="{BB962C8B-B14F-4D97-AF65-F5344CB8AC3E}">
        <p14:creationId xmlns:p14="http://schemas.microsoft.com/office/powerpoint/2010/main" val="137074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and chart from: </a:t>
            </a:r>
            <a:r>
              <a:rPr lang="en-US" sz="1800" b="0" i="0" u="none" strike="noStrike" dirty="0">
                <a:solidFill>
                  <a:srgbClr val="000000"/>
                </a:solidFill>
                <a:effectLst/>
                <a:latin typeface="Calibri" panose="020F0502020204030204" pitchFamily="34" charset="0"/>
              </a:rPr>
              <a:t>C:\Users\abyrne\Documents\LGR estimates\[Clipped hatchery abundance at LGR_2-10-23.xlsx]Sheet1</a:t>
            </a:r>
            <a:r>
              <a:rPr lang="en-US" dirty="0"/>
              <a:t> </a:t>
            </a:r>
          </a:p>
          <a:p>
            <a:endParaRPr lang="en-US" dirty="0"/>
          </a:p>
          <a:p>
            <a:r>
              <a:rPr lang="en-US" dirty="0"/>
              <a:t>Run year 2015-16:  2015 is the year of passage at BON, 2016 is the Spawn Year.  Fish pass LGR  7/1/2015 to 6/30/2016</a:t>
            </a:r>
          </a:p>
        </p:txBody>
      </p:sp>
      <p:sp>
        <p:nvSpPr>
          <p:cNvPr id="4" name="Slide Number Placeholder 3"/>
          <p:cNvSpPr>
            <a:spLocks noGrp="1"/>
          </p:cNvSpPr>
          <p:nvPr>
            <p:ph type="sldNum" sz="quarter" idx="5"/>
          </p:nvPr>
        </p:nvSpPr>
        <p:spPr/>
        <p:txBody>
          <a:bodyPr/>
          <a:lstStyle/>
          <a:p>
            <a:fld id="{C90A482E-761C-47F2-AE50-5E22570B6132}" type="slidenum">
              <a:rPr lang="en-US" smtClean="0"/>
              <a:t>10</a:t>
            </a:fld>
            <a:endParaRPr lang="en-US" dirty="0"/>
          </a:p>
        </p:txBody>
      </p:sp>
    </p:spTree>
    <p:extLst>
      <p:ext uri="{BB962C8B-B14F-4D97-AF65-F5344CB8AC3E}">
        <p14:creationId xmlns:p14="http://schemas.microsoft.com/office/powerpoint/2010/main" val="3523713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E5B6-E802-97FB-92EF-E6F87F7FB2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07427E-0606-2558-A914-654B3504DF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BFF9AB-0F4E-AD11-3057-4019B9DC80AB}"/>
              </a:ext>
            </a:extLst>
          </p:cNvPr>
          <p:cNvSpPr>
            <a:spLocks noGrp="1"/>
          </p:cNvSpPr>
          <p:nvPr>
            <p:ph type="dt" sz="half" idx="10"/>
          </p:nvPr>
        </p:nvSpPr>
        <p:spPr/>
        <p:txBody>
          <a:bodyPr/>
          <a:lstStyle/>
          <a:p>
            <a:fld id="{EEE3DDF7-9333-402F-8D26-D6BFBCE6B029}" type="datetime1">
              <a:rPr lang="en-US" smtClean="0"/>
              <a:t>3/20/2023</a:t>
            </a:fld>
            <a:endParaRPr lang="en-US" dirty="0"/>
          </a:p>
        </p:txBody>
      </p:sp>
      <p:sp>
        <p:nvSpPr>
          <p:cNvPr id="5" name="Footer Placeholder 4">
            <a:extLst>
              <a:ext uri="{FF2B5EF4-FFF2-40B4-BE49-F238E27FC236}">
                <a16:creationId xmlns:a16="http://schemas.microsoft.com/office/drawing/2014/main" id="{E1DA7C81-CFA1-50E2-F24B-EB392A7BA2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DD1BAC-6642-2700-C527-FE8D593E31FE}"/>
              </a:ext>
            </a:extLst>
          </p:cNvPr>
          <p:cNvSpPr>
            <a:spLocks noGrp="1"/>
          </p:cNvSpPr>
          <p:nvPr>
            <p:ph type="sldNum" sz="quarter" idx="12"/>
          </p:nvPr>
        </p:nvSpPr>
        <p:spPr/>
        <p:txBody>
          <a:bodyPr/>
          <a:lstStyle/>
          <a:p>
            <a:fld id="{AD711FF4-17F0-4272-A3E6-3576720FA222}" type="slidenum">
              <a:rPr lang="en-US" smtClean="0"/>
              <a:t>‹#›</a:t>
            </a:fld>
            <a:endParaRPr lang="en-US" dirty="0"/>
          </a:p>
        </p:txBody>
      </p:sp>
    </p:spTree>
    <p:extLst>
      <p:ext uri="{BB962C8B-B14F-4D97-AF65-F5344CB8AC3E}">
        <p14:creationId xmlns:p14="http://schemas.microsoft.com/office/powerpoint/2010/main" val="3763843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2EBCE-566C-5CAD-CBAA-68040BA989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0369B8-12EF-374D-95A1-8ECFF7D660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3669D-AD31-FA06-89FF-0F72DE93C844}"/>
              </a:ext>
            </a:extLst>
          </p:cNvPr>
          <p:cNvSpPr>
            <a:spLocks noGrp="1"/>
          </p:cNvSpPr>
          <p:nvPr>
            <p:ph type="dt" sz="half" idx="10"/>
          </p:nvPr>
        </p:nvSpPr>
        <p:spPr/>
        <p:txBody>
          <a:bodyPr/>
          <a:lstStyle/>
          <a:p>
            <a:fld id="{CF8DC592-6C14-4746-993C-333A095131ED}" type="datetime1">
              <a:rPr lang="en-US" smtClean="0"/>
              <a:t>3/20/2023</a:t>
            </a:fld>
            <a:endParaRPr lang="en-US" dirty="0"/>
          </a:p>
        </p:txBody>
      </p:sp>
      <p:sp>
        <p:nvSpPr>
          <p:cNvPr id="5" name="Footer Placeholder 4">
            <a:extLst>
              <a:ext uri="{FF2B5EF4-FFF2-40B4-BE49-F238E27FC236}">
                <a16:creationId xmlns:a16="http://schemas.microsoft.com/office/drawing/2014/main" id="{C2C301C7-B7F7-3A6E-A674-FEB81D1F6C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834BAF-0EFB-BA77-F246-BD4437224A80}"/>
              </a:ext>
            </a:extLst>
          </p:cNvPr>
          <p:cNvSpPr>
            <a:spLocks noGrp="1"/>
          </p:cNvSpPr>
          <p:nvPr>
            <p:ph type="sldNum" sz="quarter" idx="12"/>
          </p:nvPr>
        </p:nvSpPr>
        <p:spPr/>
        <p:txBody>
          <a:bodyPr/>
          <a:lstStyle/>
          <a:p>
            <a:fld id="{AD711FF4-17F0-4272-A3E6-3576720FA222}" type="slidenum">
              <a:rPr lang="en-US" smtClean="0"/>
              <a:t>‹#›</a:t>
            </a:fld>
            <a:endParaRPr lang="en-US" dirty="0"/>
          </a:p>
        </p:txBody>
      </p:sp>
    </p:spTree>
    <p:extLst>
      <p:ext uri="{BB962C8B-B14F-4D97-AF65-F5344CB8AC3E}">
        <p14:creationId xmlns:p14="http://schemas.microsoft.com/office/powerpoint/2010/main" val="348055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703D52-CA1B-AB76-F722-D641EB4472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C77735-B9A5-1503-C30B-1761242F1F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237CCE-EDBE-7F6B-835F-F1C77E1FD251}"/>
              </a:ext>
            </a:extLst>
          </p:cNvPr>
          <p:cNvSpPr>
            <a:spLocks noGrp="1"/>
          </p:cNvSpPr>
          <p:nvPr>
            <p:ph type="dt" sz="half" idx="10"/>
          </p:nvPr>
        </p:nvSpPr>
        <p:spPr/>
        <p:txBody>
          <a:bodyPr/>
          <a:lstStyle/>
          <a:p>
            <a:fld id="{60990511-9132-45E9-8E4B-8D4FE4786C7B}" type="datetime1">
              <a:rPr lang="en-US" smtClean="0"/>
              <a:t>3/20/2023</a:t>
            </a:fld>
            <a:endParaRPr lang="en-US" dirty="0"/>
          </a:p>
        </p:txBody>
      </p:sp>
      <p:sp>
        <p:nvSpPr>
          <p:cNvPr id="5" name="Footer Placeholder 4">
            <a:extLst>
              <a:ext uri="{FF2B5EF4-FFF2-40B4-BE49-F238E27FC236}">
                <a16:creationId xmlns:a16="http://schemas.microsoft.com/office/drawing/2014/main" id="{BB7CD540-7F7F-BA92-31BC-FBCAA490DD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E90D67-ECF0-A4A2-9D0F-46CD00C3496D}"/>
              </a:ext>
            </a:extLst>
          </p:cNvPr>
          <p:cNvSpPr>
            <a:spLocks noGrp="1"/>
          </p:cNvSpPr>
          <p:nvPr>
            <p:ph type="sldNum" sz="quarter" idx="12"/>
          </p:nvPr>
        </p:nvSpPr>
        <p:spPr/>
        <p:txBody>
          <a:bodyPr/>
          <a:lstStyle/>
          <a:p>
            <a:fld id="{AD711FF4-17F0-4272-A3E6-3576720FA222}" type="slidenum">
              <a:rPr lang="en-US" smtClean="0"/>
              <a:t>‹#›</a:t>
            </a:fld>
            <a:endParaRPr lang="en-US" dirty="0"/>
          </a:p>
        </p:txBody>
      </p:sp>
    </p:spTree>
    <p:extLst>
      <p:ext uri="{BB962C8B-B14F-4D97-AF65-F5344CB8AC3E}">
        <p14:creationId xmlns:p14="http://schemas.microsoft.com/office/powerpoint/2010/main" val="360056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2CFD3-F9DA-0EC5-E926-472590D012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E0A136-2D62-9C69-656A-91F2CC26D3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6315CD-CE66-7DB2-3B3F-3B7D390486E1}"/>
              </a:ext>
            </a:extLst>
          </p:cNvPr>
          <p:cNvSpPr>
            <a:spLocks noGrp="1"/>
          </p:cNvSpPr>
          <p:nvPr>
            <p:ph type="dt" sz="half" idx="10"/>
          </p:nvPr>
        </p:nvSpPr>
        <p:spPr/>
        <p:txBody>
          <a:bodyPr/>
          <a:lstStyle/>
          <a:p>
            <a:fld id="{2273A9D8-E4EE-4043-9FD7-FDAB71475DFA}" type="datetime1">
              <a:rPr lang="en-US" smtClean="0"/>
              <a:t>3/20/2023</a:t>
            </a:fld>
            <a:endParaRPr lang="en-US" dirty="0"/>
          </a:p>
        </p:txBody>
      </p:sp>
      <p:sp>
        <p:nvSpPr>
          <p:cNvPr id="5" name="Footer Placeholder 4">
            <a:extLst>
              <a:ext uri="{FF2B5EF4-FFF2-40B4-BE49-F238E27FC236}">
                <a16:creationId xmlns:a16="http://schemas.microsoft.com/office/drawing/2014/main" id="{6F5463E1-84B4-0B55-D26E-F8366E01C4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B2862C-7E7A-5CB4-1264-D4AEBA85D0A6}"/>
              </a:ext>
            </a:extLst>
          </p:cNvPr>
          <p:cNvSpPr>
            <a:spLocks noGrp="1"/>
          </p:cNvSpPr>
          <p:nvPr>
            <p:ph type="sldNum" sz="quarter" idx="12"/>
          </p:nvPr>
        </p:nvSpPr>
        <p:spPr/>
        <p:txBody>
          <a:bodyPr/>
          <a:lstStyle/>
          <a:p>
            <a:fld id="{AD711FF4-17F0-4272-A3E6-3576720FA222}" type="slidenum">
              <a:rPr lang="en-US" smtClean="0"/>
              <a:t>‹#›</a:t>
            </a:fld>
            <a:endParaRPr lang="en-US" dirty="0"/>
          </a:p>
        </p:txBody>
      </p:sp>
    </p:spTree>
    <p:extLst>
      <p:ext uri="{BB962C8B-B14F-4D97-AF65-F5344CB8AC3E}">
        <p14:creationId xmlns:p14="http://schemas.microsoft.com/office/powerpoint/2010/main" val="236739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3FE71-3F0E-619E-9335-70A72D0D28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D8E3CF-2699-0143-7844-EA29E48CE0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8D33DA-3DA5-1EB6-DCB4-69EF046BB95D}"/>
              </a:ext>
            </a:extLst>
          </p:cNvPr>
          <p:cNvSpPr>
            <a:spLocks noGrp="1"/>
          </p:cNvSpPr>
          <p:nvPr>
            <p:ph type="dt" sz="half" idx="10"/>
          </p:nvPr>
        </p:nvSpPr>
        <p:spPr/>
        <p:txBody>
          <a:bodyPr/>
          <a:lstStyle/>
          <a:p>
            <a:fld id="{ABCEDCE0-4E48-44DB-86FE-8D8C8D890785}" type="datetime1">
              <a:rPr lang="en-US" smtClean="0"/>
              <a:t>3/20/2023</a:t>
            </a:fld>
            <a:endParaRPr lang="en-US" dirty="0"/>
          </a:p>
        </p:txBody>
      </p:sp>
      <p:sp>
        <p:nvSpPr>
          <p:cNvPr id="5" name="Footer Placeholder 4">
            <a:extLst>
              <a:ext uri="{FF2B5EF4-FFF2-40B4-BE49-F238E27FC236}">
                <a16:creationId xmlns:a16="http://schemas.microsoft.com/office/drawing/2014/main" id="{0DA23F11-A032-8B68-C016-AAF404A32B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96171A-6131-D5FF-4246-B38340AC66BE}"/>
              </a:ext>
            </a:extLst>
          </p:cNvPr>
          <p:cNvSpPr>
            <a:spLocks noGrp="1"/>
          </p:cNvSpPr>
          <p:nvPr>
            <p:ph type="sldNum" sz="quarter" idx="12"/>
          </p:nvPr>
        </p:nvSpPr>
        <p:spPr/>
        <p:txBody>
          <a:bodyPr/>
          <a:lstStyle/>
          <a:p>
            <a:fld id="{AD711FF4-17F0-4272-A3E6-3576720FA222}" type="slidenum">
              <a:rPr lang="en-US" smtClean="0"/>
              <a:t>‹#›</a:t>
            </a:fld>
            <a:endParaRPr lang="en-US" dirty="0"/>
          </a:p>
        </p:txBody>
      </p:sp>
    </p:spTree>
    <p:extLst>
      <p:ext uri="{BB962C8B-B14F-4D97-AF65-F5344CB8AC3E}">
        <p14:creationId xmlns:p14="http://schemas.microsoft.com/office/powerpoint/2010/main" val="164518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4CD1-2981-5610-B7F8-D2EAB1E371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B301E8-F449-9000-6868-DB8D6FC80F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CEC07D-F3B2-D80A-3CA9-AB682992DF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B548DD-2FB3-DDB2-3BB6-D3D5601172BF}"/>
              </a:ext>
            </a:extLst>
          </p:cNvPr>
          <p:cNvSpPr>
            <a:spLocks noGrp="1"/>
          </p:cNvSpPr>
          <p:nvPr>
            <p:ph type="dt" sz="half" idx="10"/>
          </p:nvPr>
        </p:nvSpPr>
        <p:spPr/>
        <p:txBody>
          <a:bodyPr/>
          <a:lstStyle/>
          <a:p>
            <a:fld id="{E6906A5F-871E-454C-82F0-C7C354A9D9AB}" type="datetime1">
              <a:rPr lang="en-US" smtClean="0"/>
              <a:t>3/20/2023</a:t>
            </a:fld>
            <a:endParaRPr lang="en-US" dirty="0"/>
          </a:p>
        </p:txBody>
      </p:sp>
      <p:sp>
        <p:nvSpPr>
          <p:cNvPr id="6" name="Footer Placeholder 5">
            <a:extLst>
              <a:ext uri="{FF2B5EF4-FFF2-40B4-BE49-F238E27FC236}">
                <a16:creationId xmlns:a16="http://schemas.microsoft.com/office/drawing/2014/main" id="{EBE4FF89-E304-C27F-1E4D-CCBEC8E80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5878CA-9EBA-FCF8-2CB0-B7F0FDE5E380}"/>
              </a:ext>
            </a:extLst>
          </p:cNvPr>
          <p:cNvSpPr>
            <a:spLocks noGrp="1"/>
          </p:cNvSpPr>
          <p:nvPr>
            <p:ph type="sldNum" sz="quarter" idx="12"/>
          </p:nvPr>
        </p:nvSpPr>
        <p:spPr/>
        <p:txBody>
          <a:bodyPr/>
          <a:lstStyle/>
          <a:p>
            <a:fld id="{AD711FF4-17F0-4272-A3E6-3576720FA222}" type="slidenum">
              <a:rPr lang="en-US" smtClean="0"/>
              <a:t>‹#›</a:t>
            </a:fld>
            <a:endParaRPr lang="en-US" dirty="0"/>
          </a:p>
        </p:txBody>
      </p:sp>
    </p:spTree>
    <p:extLst>
      <p:ext uri="{BB962C8B-B14F-4D97-AF65-F5344CB8AC3E}">
        <p14:creationId xmlns:p14="http://schemas.microsoft.com/office/powerpoint/2010/main" val="123602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56BBC-5B69-740D-4353-4C9EA3D3B5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F7FF8A-7B5F-230E-46B0-AFE44B89EF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41D883-E58E-897D-89CC-07FE6BCE61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D517A4-6AA5-F73C-31FB-2171791098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6C9066-FF15-48BA-F63A-D31E91369C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738DD2-FCE5-B158-BD4C-AD23A627910C}"/>
              </a:ext>
            </a:extLst>
          </p:cNvPr>
          <p:cNvSpPr>
            <a:spLocks noGrp="1"/>
          </p:cNvSpPr>
          <p:nvPr>
            <p:ph type="dt" sz="half" idx="10"/>
          </p:nvPr>
        </p:nvSpPr>
        <p:spPr/>
        <p:txBody>
          <a:bodyPr/>
          <a:lstStyle/>
          <a:p>
            <a:fld id="{CDB17135-CBC9-4E8B-BB99-6746383A51FF}" type="datetime1">
              <a:rPr lang="en-US" smtClean="0"/>
              <a:t>3/20/2023</a:t>
            </a:fld>
            <a:endParaRPr lang="en-US" dirty="0"/>
          </a:p>
        </p:txBody>
      </p:sp>
      <p:sp>
        <p:nvSpPr>
          <p:cNvPr id="8" name="Footer Placeholder 7">
            <a:extLst>
              <a:ext uri="{FF2B5EF4-FFF2-40B4-BE49-F238E27FC236}">
                <a16:creationId xmlns:a16="http://schemas.microsoft.com/office/drawing/2014/main" id="{F0E39EDE-14EE-54E7-E46F-3D030248E5A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794DCA-0660-5980-3ADF-3A7BD1E59407}"/>
              </a:ext>
            </a:extLst>
          </p:cNvPr>
          <p:cNvSpPr>
            <a:spLocks noGrp="1"/>
          </p:cNvSpPr>
          <p:nvPr>
            <p:ph type="sldNum" sz="quarter" idx="12"/>
          </p:nvPr>
        </p:nvSpPr>
        <p:spPr/>
        <p:txBody>
          <a:bodyPr/>
          <a:lstStyle/>
          <a:p>
            <a:fld id="{AD711FF4-17F0-4272-A3E6-3576720FA222}" type="slidenum">
              <a:rPr lang="en-US" smtClean="0"/>
              <a:t>‹#›</a:t>
            </a:fld>
            <a:endParaRPr lang="en-US" dirty="0"/>
          </a:p>
        </p:txBody>
      </p:sp>
    </p:spTree>
    <p:extLst>
      <p:ext uri="{BB962C8B-B14F-4D97-AF65-F5344CB8AC3E}">
        <p14:creationId xmlns:p14="http://schemas.microsoft.com/office/powerpoint/2010/main" val="3247205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9A889-8943-D8FA-FA9E-9E262D7EC9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47B60F-A946-8579-999F-F6C14A22C582}"/>
              </a:ext>
            </a:extLst>
          </p:cNvPr>
          <p:cNvSpPr>
            <a:spLocks noGrp="1"/>
          </p:cNvSpPr>
          <p:nvPr>
            <p:ph type="dt" sz="half" idx="10"/>
          </p:nvPr>
        </p:nvSpPr>
        <p:spPr/>
        <p:txBody>
          <a:bodyPr/>
          <a:lstStyle/>
          <a:p>
            <a:fld id="{0C8F7807-5E68-4CB6-B29C-4BCC5F680D1A}" type="datetime1">
              <a:rPr lang="en-US" smtClean="0"/>
              <a:t>3/20/2023</a:t>
            </a:fld>
            <a:endParaRPr lang="en-US" dirty="0"/>
          </a:p>
        </p:txBody>
      </p:sp>
      <p:sp>
        <p:nvSpPr>
          <p:cNvPr id="4" name="Footer Placeholder 3">
            <a:extLst>
              <a:ext uri="{FF2B5EF4-FFF2-40B4-BE49-F238E27FC236}">
                <a16:creationId xmlns:a16="http://schemas.microsoft.com/office/drawing/2014/main" id="{53AD1FA5-0516-7F75-D4D0-44F1FA7A35F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586CF26-EC8E-B405-01C3-1704ED511344}"/>
              </a:ext>
            </a:extLst>
          </p:cNvPr>
          <p:cNvSpPr>
            <a:spLocks noGrp="1"/>
          </p:cNvSpPr>
          <p:nvPr>
            <p:ph type="sldNum" sz="quarter" idx="12"/>
          </p:nvPr>
        </p:nvSpPr>
        <p:spPr/>
        <p:txBody>
          <a:bodyPr/>
          <a:lstStyle/>
          <a:p>
            <a:fld id="{AD711FF4-17F0-4272-A3E6-3576720FA222}" type="slidenum">
              <a:rPr lang="en-US" smtClean="0"/>
              <a:t>‹#›</a:t>
            </a:fld>
            <a:endParaRPr lang="en-US" dirty="0"/>
          </a:p>
        </p:txBody>
      </p:sp>
    </p:spTree>
    <p:extLst>
      <p:ext uri="{BB962C8B-B14F-4D97-AF65-F5344CB8AC3E}">
        <p14:creationId xmlns:p14="http://schemas.microsoft.com/office/powerpoint/2010/main" val="426682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6D421E-6E19-1E51-75F0-695F04F8FC1C}"/>
              </a:ext>
            </a:extLst>
          </p:cNvPr>
          <p:cNvSpPr>
            <a:spLocks noGrp="1"/>
          </p:cNvSpPr>
          <p:nvPr>
            <p:ph type="dt" sz="half" idx="10"/>
          </p:nvPr>
        </p:nvSpPr>
        <p:spPr/>
        <p:txBody>
          <a:bodyPr/>
          <a:lstStyle/>
          <a:p>
            <a:fld id="{5BF1C79D-8C5B-43C6-8614-1F5516C4BDE0}" type="datetime1">
              <a:rPr lang="en-US" smtClean="0"/>
              <a:t>3/20/2023</a:t>
            </a:fld>
            <a:endParaRPr lang="en-US" dirty="0"/>
          </a:p>
        </p:txBody>
      </p:sp>
      <p:sp>
        <p:nvSpPr>
          <p:cNvPr id="3" name="Footer Placeholder 2">
            <a:extLst>
              <a:ext uri="{FF2B5EF4-FFF2-40B4-BE49-F238E27FC236}">
                <a16:creationId xmlns:a16="http://schemas.microsoft.com/office/drawing/2014/main" id="{F001CAA5-C8E9-C004-972C-5EEF9803545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0968FE-F399-59D5-A389-14494858807A}"/>
              </a:ext>
            </a:extLst>
          </p:cNvPr>
          <p:cNvSpPr>
            <a:spLocks noGrp="1"/>
          </p:cNvSpPr>
          <p:nvPr>
            <p:ph type="sldNum" sz="quarter" idx="12"/>
          </p:nvPr>
        </p:nvSpPr>
        <p:spPr/>
        <p:txBody>
          <a:bodyPr/>
          <a:lstStyle/>
          <a:p>
            <a:fld id="{AD711FF4-17F0-4272-A3E6-3576720FA222}" type="slidenum">
              <a:rPr lang="en-US" smtClean="0"/>
              <a:t>‹#›</a:t>
            </a:fld>
            <a:endParaRPr lang="en-US" dirty="0"/>
          </a:p>
        </p:txBody>
      </p:sp>
    </p:spTree>
    <p:extLst>
      <p:ext uri="{BB962C8B-B14F-4D97-AF65-F5344CB8AC3E}">
        <p14:creationId xmlns:p14="http://schemas.microsoft.com/office/powerpoint/2010/main" val="3031083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CFCBE-2923-AE1D-DA64-ECAE50B165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F807B5-A66A-5896-BBE3-2B0BD3A933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74CC09-E077-22AD-6144-E83CFBF4B6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DCBE1-579C-A9F6-C3F2-5724A018BE6F}"/>
              </a:ext>
            </a:extLst>
          </p:cNvPr>
          <p:cNvSpPr>
            <a:spLocks noGrp="1"/>
          </p:cNvSpPr>
          <p:nvPr>
            <p:ph type="dt" sz="half" idx="10"/>
          </p:nvPr>
        </p:nvSpPr>
        <p:spPr/>
        <p:txBody>
          <a:bodyPr/>
          <a:lstStyle/>
          <a:p>
            <a:fld id="{A2F02453-69A5-423A-8DE2-77889080C947}" type="datetime1">
              <a:rPr lang="en-US" smtClean="0"/>
              <a:t>3/20/2023</a:t>
            </a:fld>
            <a:endParaRPr lang="en-US" dirty="0"/>
          </a:p>
        </p:txBody>
      </p:sp>
      <p:sp>
        <p:nvSpPr>
          <p:cNvPr id="6" name="Footer Placeholder 5">
            <a:extLst>
              <a:ext uri="{FF2B5EF4-FFF2-40B4-BE49-F238E27FC236}">
                <a16:creationId xmlns:a16="http://schemas.microsoft.com/office/drawing/2014/main" id="{59C1DF4B-C483-C6C5-680E-795AA1298E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6CE1E0-2AF8-FDFA-E158-8C80C75380AA}"/>
              </a:ext>
            </a:extLst>
          </p:cNvPr>
          <p:cNvSpPr>
            <a:spLocks noGrp="1"/>
          </p:cNvSpPr>
          <p:nvPr>
            <p:ph type="sldNum" sz="quarter" idx="12"/>
          </p:nvPr>
        </p:nvSpPr>
        <p:spPr/>
        <p:txBody>
          <a:bodyPr/>
          <a:lstStyle/>
          <a:p>
            <a:fld id="{AD711FF4-17F0-4272-A3E6-3576720FA222}" type="slidenum">
              <a:rPr lang="en-US" smtClean="0"/>
              <a:t>‹#›</a:t>
            </a:fld>
            <a:endParaRPr lang="en-US" dirty="0"/>
          </a:p>
        </p:txBody>
      </p:sp>
    </p:spTree>
    <p:extLst>
      <p:ext uri="{BB962C8B-B14F-4D97-AF65-F5344CB8AC3E}">
        <p14:creationId xmlns:p14="http://schemas.microsoft.com/office/powerpoint/2010/main" val="3281921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CDFC-247C-5D27-4EC2-AF5710CCB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FF7E11-974D-8CB9-677E-29EA28E8A8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1DBFD87-70EA-7797-3255-F9872009A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5BCB00-2043-05B0-28B0-D1C1E2F991A1}"/>
              </a:ext>
            </a:extLst>
          </p:cNvPr>
          <p:cNvSpPr>
            <a:spLocks noGrp="1"/>
          </p:cNvSpPr>
          <p:nvPr>
            <p:ph type="dt" sz="half" idx="10"/>
          </p:nvPr>
        </p:nvSpPr>
        <p:spPr/>
        <p:txBody>
          <a:bodyPr/>
          <a:lstStyle/>
          <a:p>
            <a:fld id="{460C798F-981A-4DEF-84FD-317A36C2671F}" type="datetime1">
              <a:rPr lang="en-US" smtClean="0"/>
              <a:t>3/20/2023</a:t>
            </a:fld>
            <a:endParaRPr lang="en-US" dirty="0"/>
          </a:p>
        </p:txBody>
      </p:sp>
      <p:sp>
        <p:nvSpPr>
          <p:cNvPr id="6" name="Footer Placeholder 5">
            <a:extLst>
              <a:ext uri="{FF2B5EF4-FFF2-40B4-BE49-F238E27FC236}">
                <a16:creationId xmlns:a16="http://schemas.microsoft.com/office/drawing/2014/main" id="{9FB5774E-A898-A868-1186-FDDCD14FA8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C4BD53-6C87-A91B-29E6-267CB895D5CF}"/>
              </a:ext>
            </a:extLst>
          </p:cNvPr>
          <p:cNvSpPr>
            <a:spLocks noGrp="1"/>
          </p:cNvSpPr>
          <p:nvPr>
            <p:ph type="sldNum" sz="quarter" idx="12"/>
          </p:nvPr>
        </p:nvSpPr>
        <p:spPr/>
        <p:txBody>
          <a:bodyPr/>
          <a:lstStyle/>
          <a:p>
            <a:fld id="{AD711FF4-17F0-4272-A3E6-3576720FA222}" type="slidenum">
              <a:rPr lang="en-US" smtClean="0"/>
              <a:t>‹#›</a:t>
            </a:fld>
            <a:endParaRPr lang="en-US" dirty="0"/>
          </a:p>
        </p:txBody>
      </p:sp>
    </p:spTree>
    <p:extLst>
      <p:ext uri="{BB962C8B-B14F-4D97-AF65-F5344CB8AC3E}">
        <p14:creationId xmlns:p14="http://schemas.microsoft.com/office/powerpoint/2010/main" val="525195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47E16-E316-D3DC-D019-D4E1A142D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B38C71-95FB-B583-ACD1-05351415CA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E0DDA9-880E-4901-0866-0E96EC64B9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9BA4B-7C69-4B9C-8793-D5826D72239A}" type="datetime1">
              <a:rPr lang="en-US" smtClean="0"/>
              <a:t>3/20/2023</a:t>
            </a:fld>
            <a:endParaRPr lang="en-US" dirty="0"/>
          </a:p>
        </p:txBody>
      </p:sp>
      <p:sp>
        <p:nvSpPr>
          <p:cNvPr id="5" name="Footer Placeholder 4">
            <a:extLst>
              <a:ext uri="{FF2B5EF4-FFF2-40B4-BE49-F238E27FC236}">
                <a16:creationId xmlns:a16="http://schemas.microsoft.com/office/drawing/2014/main" id="{8DDB8787-948F-E900-A129-6FF1E45223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C6DAECF-6504-63C3-F258-487C716095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711FF4-17F0-4272-A3E6-3576720FA222}" type="slidenum">
              <a:rPr lang="en-US" smtClean="0"/>
              <a:t>‹#›</a:t>
            </a:fld>
            <a:endParaRPr lang="en-US" dirty="0"/>
          </a:p>
        </p:txBody>
      </p:sp>
    </p:spTree>
    <p:extLst>
      <p:ext uri="{BB962C8B-B14F-4D97-AF65-F5344CB8AC3E}">
        <p14:creationId xmlns:p14="http://schemas.microsoft.com/office/powerpoint/2010/main" val="296637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jp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2.png"/><Relationship Id="rId4" Type="http://schemas.openxmlformats.org/officeDocument/2006/relationships/customXml" Target="../ink/ink1.xml"/><Relationship Id="rId9" Type="http://schemas.openxmlformats.org/officeDocument/2006/relationships/customXml" Target="../ink/ink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365F1E-1907-E0CE-C681-A8468DD33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371858"/>
            <a:ext cx="7531405" cy="5338788"/>
          </a:xfrm>
          <a:prstGeom prst="rect">
            <a:avLst/>
          </a:prstGeom>
        </p:spPr>
      </p:pic>
      <p:sp>
        <p:nvSpPr>
          <p:cNvPr id="4" name="TextBox 3">
            <a:extLst>
              <a:ext uri="{FF2B5EF4-FFF2-40B4-BE49-F238E27FC236}">
                <a16:creationId xmlns:a16="http://schemas.microsoft.com/office/drawing/2014/main" id="{CA1D8886-D17B-2F3D-A3D1-18DAB546E3E5}"/>
              </a:ext>
            </a:extLst>
          </p:cNvPr>
          <p:cNvSpPr txBox="1"/>
          <p:nvPr/>
        </p:nvSpPr>
        <p:spPr>
          <a:xfrm>
            <a:off x="467360" y="182880"/>
            <a:ext cx="11450320" cy="1077218"/>
          </a:xfrm>
          <a:prstGeom prst="rect">
            <a:avLst/>
          </a:prstGeom>
          <a:noFill/>
        </p:spPr>
        <p:txBody>
          <a:bodyPr wrap="square" rtlCol="0">
            <a:spAutoFit/>
          </a:bodyPr>
          <a:lstStyle/>
          <a:p>
            <a:pPr algn="ctr"/>
            <a:r>
              <a:rPr lang="en-US" sz="3200" b="1" dirty="0"/>
              <a:t>Steelhead Status in Idaho</a:t>
            </a:r>
          </a:p>
          <a:p>
            <a:pPr algn="ctr"/>
            <a:r>
              <a:rPr lang="en-US" sz="3200" b="1" dirty="0"/>
              <a:t>Idaho Department of Fish and Game - 2023 Update</a:t>
            </a:r>
          </a:p>
        </p:txBody>
      </p:sp>
      <p:sp>
        <p:nvSpPr>
          <p:cNvPr id="2" name="Slide Number Placeholder 1">
            <a:extLst>
              <a:ext uri="{FF2B5EF4-FFF2-40B4-BE49-F238E27FC236}">
                <a16:creationId xmlns:a16="http://schemas.microsoft.com/office/drawing/2014/main" id="{0D54669B-B743-C756-77FD-F01508EE1047}"/>
              </a:ext>
            </a:extLst>
          </p:cNvPr>
          <p:cNvSpPr>
            <a:spLocks noGrp="1"/>
          </p:cNvSpPr>
          <p:nvPr>
            <p:ph type="sldNum" sz="quarter" idx="12"/>
          </p:nvPr>
        </p:nvSpPr>
        <p:spPr/>
        <p:txBody>
          <a:bodyPr/>
          <a:lstStyle/>
          <a:p>
            <a:fld id="{AD711FF4-17F0-4272-A3E6-3576720FA222}" type="slidenum">
              <a:rPr lang="en-US" smtClean="0"/>
              <a:t>1</a:t>
            </a:fld>
            <a:endParaRPr lang="en-US" dirty="0"/>
          </a:p>
        </p:txBody>
      </p:sp>
      <p:sp>
        <p:nvSpPr>
          <p:cNvPr id="5" name="TextBox 4">
            <a:extLst>
              <a:ext uri="{FF2B5EF4-FFF2-40B4-BE49-F238E27FC236}">
                <a16:creationId xmlns:a16="http://schemas.microsoft.com/office/drawing/2014/main" id="{49B1D839-ADA2-98A3-5CBB-32758895B915}"/>
              </a:ext>
            </a:extLst>
          </p:cNvPr>
          <p:cNvSpPr txBox="1"/>
          <p:nvPr/>
        </p:nvSpPr>
        <p:spPr>
          <a:xfrm>
            <a:off x="10058400" y="4343400"/>
            <a:ext cx="1859280" cy="1200329"/>
          </a:xfrm>
          <a:prstGeom prst="rect">
            <a:avLst/>
          </a:prstGeom>
          <a:noFill/>
        </p:spPr>
        <p:txBody>
          <a:bodyPr wrap="square" rtlCol="0">
            <a:spAutoFit/>
          </a:bodyPr>
          <a:lstStyle/>
          <a:p>
            <a:r>
              <a:rPr lang="en-US" dirty="0"/>
              <a:t>Presented by:</a:t>
            </a:r>
          </a:p>
          <a:p>
            <a:endParaRPr lang="en-US" dirty="0"/>
          </a:p>
          <a:p>
            <a:r>
              <a:rPr lang="en-US" dirty="0"/>
              <a:t>Alan Byrne</a:t>
            </a:r>
          </a:p>
          <a:p>
            <a:r>
              <a:rPr lang="en-US" dirty="0"/>
              <a:t>Boise, Idaho</a:t>
            </a:r>
          </a:p>
        </p:txBody>
      </p:sp>
    </p:spTree>
    <p:extLst>
      <p:ext uri="{BB962C8B-B14F-4D97-AF65-F5344CB8AC3E}">
        <p14:creationId xmlns:p14="http://schemas.microsoft.com/office/powerpoint/2010/main" val="2406741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76445C-E845-D1F0-2CF5-C72D6AF7C280}"/>
              </a:ext>
            </a:extLst>
          </p:cNvPr>
          <p:cNvSpPr txBox="1"/>
          <p:nvPr/>
        </p:nvSpPr>
        <p:spPr>
          <a:xfrm>
            <a:off x="182880" y="59770"/>
            <a:ext cx="11938000" cy="584775"/>
          </a:xfrm>
          <a:prstGeom prst="rect">
            <a:avLst/>
          </a:prstGeom>
          <a:noFill/>
        </p:spPr>
        <p:txBody>
          <a:bodyPr wrap="square" rtlCol="0">
            <a:spAutoFit/>
          </a:bodyPr>
          <a:lstStyle/>
          <a:p>
            <a:pPr algn="ctr"/>
            <a:r>
              <a:rPr lang="en-US" sz="3200" b="1" dirty="0"/>
              <a:t>Abundance of AD-clip Idaho Hatchery Stocks at Lower Granite Dam</a:t>
            </a:r>
          </a:p>
        </p:txBody>
      </p:sp>
      <p:graphicFrame>
        <p:nvGraphicFramePr>
          <p:cNvPr id="5" name="Chart 4">
            <a:extLst>
              <a:ext uri="{FF2B5EF4-FFF2-40B4-BE49-F238E27FC236}">
                <a16:creationId xmlns:a16="http://schemas.microsoft.com/office/drawing/2014/main" id="{89D86EF5-9D1D-B40C-B611-9B3944131ABA}"/>
              </a:ext>
            </a:extLst>
          </p:cNvPr>
          <p:cNvGraphicFramePr>
            <a:graphicFrameLocks/>
          </p:cNvGraphicFramePr>
          <p:nvPr>
            <p:extLst>
              <p:ext uri="{D42A27DB-BD31-4B8C-83A1-F6EECF244321}">
                <p14:modId xmlns:p14="http://schemas.microsoft.com/office/powerpoint/2010/main" val="1008216818"/>
              </p:ext>
            </p:extLst>
          </p:nvPr>
        </p:nvGraphicFramePr>
        <p:xfrm>
          <a:off x="973183" y="1147465"/>
          <a:ext cx="10515600" cy="562864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5ED7706-1100-C13D-DD51-5087EADCA4B6}"/>
              </a:ext>
            </a:extLst>
          </p:cNvPr>
          <p:cNvSpPr txBox="1"/>
          <p:nvPr/>
        </p:nvSpPr>
        <p:spPr>
          <a:xfrm>
            <a:off x="1077686" y="685800"/>
            <a:ext cx="10069285" cy="461665"/>
          </a:xfrm>
          <a:prstGeom prst="rect">
            <a:avLst/>
          </a:prstGeom>
          <a:noFill/>
        </p:spPr>
        <p:txBody>
          <a:bodyPr wrap="square" rtlCol="0">
            <a:spAutoFit/>
          </a:bodyPr>
          <a:lstStyle/>
          <a:p>
            <a:pPr algn="ctr"/>
            <a:r>
              <a:rPr lang="en-US" sz="2400" b="1" dirty="0"/>
              <a:t>by Run Year (July 1 to June 30)</a:t>
            </a:r>
          </a:p>
        </p:txBody>
      </p:sp>
      <p:sp>
        <p:nvSpPr>
          <p:cNvPr id="4" name="Slide Number Placeholder 3">
            <a:extLst>
              <a:ext uri="{FF2B5EF4-FFF2-40B4-BE49-F238E27FC236}">
                <a16:creationId xmlns:a16="http://schemas.microsoft.com/office/drawing/2014/main" id="{6A4011CB-B602-52DB-3CEB-47BFCEA1321D}"/>
              </a:ext>
            </a:extLst>
          </p:cNvPr>
          <p:cNvSpPr>
            <a:spLocks noGrp="1"/>
          </p:cNvSpPr>
          <p:nvPr>
            <p:ph type="sldNum" sz="quarter" idx="12"/>
          </p:nvPr>
        </p:nvSpPr>
        <p:spPr/>
        <p:txBody>
          <a:bodyPr/>
          <a:lstStyle/>
          <a:p>
            <a:fld id="{AD711FF4-17F0-4272-A3E6-3576720FA222}" type="slidenum">
              <a:rPr lang="en-US" smtClean="0"/>
              <a:t>10</a:t>
            </a:fld>
            <a:endParaRPr lang="en-US" dirty="0"/>
          </a:p>
        </p:txBody>
      </p:sp>
    </p:spTree>
    <p:extLst>
      <p:ext uri="{BB962C8B-B14F-4D97-AF65-F5344CB8AC3E}">
        <p14:creationId xmlns:p14="http://schemas.microsoft.com/office/powerpoint/2010/main" val="2975723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A582D3-9929-CDE3-823D-F346928DF785}"/>
              </a:ext>
            </a:extLst>
          </p:cNvPr>
          <p:cNvSpPr txBox="1"/>
          <p:nvPr/>
        </p:nvSpPr>
        <p:spPr>
          <a:xfrm>
            <a:off x="239486" y="161110"/>
            <a:ext cx="11713028" cy="584775"/>
          </a:xfrm>
          <a:prstGeom prst="rect">
            <a:avLst/>
          </a:prstGeom>
          <a:noFill/>
        </p:spPr>
        <p:txBody>
          <a:bodyPr wrap="square" rtlCol="0">
            <a:spAutoFit/>
          </a:bodyPr>
          <a:lstStyle/>
          <a:p>
            <a:pPr algn="ctr"/>
            <a:r>
              <a:rPr lang="en-US" sz="3200" b="1" dirty="0"/>
              <a:t>Statewide Effort (days fished) for Steelhead by Run Year and Season</a:t>
            </a:r>
          </a:p>
        </p:txBody>
      </p:sp>
      <p:graphicFrame>
        <p:nvGraphicFramePr>
          <p:cNvPr id="4" name="Chart 3">
            <a:extLst>
              <a:ext uri="{FF2B5EF4-FFF2-40B4-BE49-F238E27FC236}">
                <a16:creationId xmlns:a16="http://schemas.microsoft.com/office/drawing/2014/main" id="{6309A7A5-E243-425E-B543-C163E571B813}"/>
              </a:ext>
            </a:extLst>
          </p:cNvPr>
          <p:cNvGraphicFramePr>
            <a:graphicFrameLocks/>
          </p:cNvGraphicFramePr>
          <p:nvPr>
            <p:extLst>
              <p:ext uri="{D42A27DB-BD31-4B8C-83A1-F6EECF244321}">
                <p14:modId xmlns:p14="http://schemas.microsoft.com/office/powerpoint/2010/main" val="1796502807"/>
              </p:ext>
            </p:extLst>
          </p:nvPr>
        </p:nvGraphicFramePr>
        <p:xfrm>
          <a:off x="723900" y="870857"/>
          <a:ext cx="10744199" cy="582603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EAEAAFE9-80E3-202F-8042-35CEB4ACDCA2}"/>
              </a:ext>
            </a:extLst>
          </p:cNvPr>
          <p:cNvSpPr>
            <a:spLocks noGrp="1"/>
          </p:cNvSpPr>
          <p:nvPr>
            <p:ph type="sldNum" sz="quarter" idx="12"/>
          </p:nvPr>
        </p:nvSpPr>
        <p:spPr/>
        <p:txBody>
          <a:bodyPr/>
          <a:lstStyle/>
          <a:p>
            <a:fld id="{AD711FF4-17F0-4272-A3E6-3576720FA222}" type="slidenum">
              <a:rPr lang="en-US" smtClean="0"/>
              <a:t>11</a:t>
            </a:fld>
            <a:endParaRPr lang="en-US" dirty="0"/>
          </a:p>
        </p:txBody>
      </p:sp>
    </p:spTree>
    <p:extLst>
      <p:ext uri="{BB962C8B-B14F-4D97-AF65-F5344CB8AC3E}">
        <p14:creationId xmlns:p14="http://schemas.microsoft.com/office/powerpoint/2010/main" val="1426543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E4B19-0E07-3DA3-24F4-57D38CE97C4A}"/>
              </a:ext>
            </a:extLst>
          </p:cNvPr>
          <p:cNvSpPr txBox="1"/>
          <p:nvPr/>
        </p:nvSpPr>
        <p:spPr>
          <a:xfrm>
            <a:off x="193040" y="91440"/>
            <a:ext cx="11998960" cy="584775"/>
          </a:xfrm>
          <a:prstGeom prst="rect">
            <a:avLst/>
          </a:prstGeom>
          <a:noFill/>
        </p:spPr>
        <p:txBody>
          <a:bodyPr wrap="square" rtlCol="0">
            <a:spAutoFit/>
          </a:bodyPr>
          <a:lstStyle/>
          <a:p>
            <a:pPr algn="ctr"/>
            <a:r>
              <a:rPr lang="en-US" sz="3200" b="1" dirty="0"/>
              <a:t>Statewide Harvest of AD-Clip Steelhead by Season and Run Year</a:t>
            </a:r>
          </a:p>
        </p:txBody>
      </p:sp>
      <p:graphicFrame>
        <p:nvGraphicFramePr>
          <p:cNvPr id="5" name="Chart 4">
            <a:extLst>
              <a:ext uri="{FF2B5EF4-FFF2-40B4-BE49-F238E27FC236}">
                <a16:creationId xmlns:a16="http://schemas.microsoft.com/office/drawing/2014/main" id="{6384A220-BD27-4A19-A8C4-A62D9CE1C09F}"/>
              </a:ext>
            </a:extLst>
          </p:cNvPr>
          <p:cNvGraphicFramePr>
            <a:graphicFrameLocks/>
          </p:cNvGraphicFramePr>
          <p:nvPr>
            <p:extLst>
              <p:ext uri="{D42A27DB-BD31-4B8C-83A1-F6EECF244321}">
                <p14:modId xmlns:p14="http://schemas.microsoft.com/office/powerpoint/2010/main" val="1023386294"/>
              </p:ext>
            </p:extLst>
          </p:nvPr>
        </p:nvGraphicFramePr>
        <p:xfrm>
          <a:off x="620486" y="1066800"/>
          <a:ext cx="11114314" cy="560614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4DB4CA6-6E19-8E62-1F6D-6FF80BC7C94B}"/>
              </a:ext>
            </a:extLst>
          </p:cNvPr>
          <p:cNvSpPr txBox="1"/>
          <p:nvPr/>
        </p:nvSpPr>
        <p:spPr>
          <a:xfrm>
            <a:off x="193039" y="676215"/>
            <a:ext cx="11998959" cy="400110"/>
          </a:xfrm>
          <a:prstGeom prst="rect">
            <a:avLst/>
          </a:prstGeom>
          <a:noFill/>
        </p:spPr>
        <p:txBody>
          <a:bodyPr wrap="square" rtlCol="0">
            <a:spAutoFit/>
          </a:bodyPr>
          <a:lstStyle/>
          <a:p>
            <a:pPr algn="ctr"/>
            <a:r>
              <a:rPr lang="en-US" sz="2000" b="1" dirty="0"/>
              <a:t>Only AD-clipped fish may be kept since the 1987 Fall Season</a:t>
            </a:r>
          </a:p>
        </p:txBody>
      </p:sp>
      <p:sp>
        <p:nvSpPr>
          <p:cNvPr id="4" name="Slide Number Placeholder 3">
            <a:extLst>
              <a:ext uri="{FF2B5EF4-FFF2-40B4-BE49-F238E27FC236}">
                <a16:creationId xmlns:a16="http://schemas.microsoft.com/office/drawing/2014/main" id="{FE28E929-A0AC-5C48-B65C-1E8873A00F44}"/>
              </a:ext>
            </a:extLst>
          </p:cNvPr>
          <p:cNvSpPr>
            <a:spLocks noGrp="1"/>
          </p:cNvSpPr>
          <p:nvPr>
            <p:ph type="sldNum" sz="quarter" idx="12"/>
          </p:nvPr>
        </p:nvSpPr>
        <p:spPr/>
        <p:txBody>
          <a:bodyPr/>
          <a:lstStyle/>
          <a:p>
            <a:fld id="{AD711FF4-17F0-4272-A3E6-3576720FA222}" type="slidenum">
              <a:rPr lang="en-US" smtClean="0"/>
              <a:t>12</a:t>
            </a:fld>
            <a:endParaRPr lang="en-US" dirty="0"/>
          </a:p>
        </p:txBody>
      </p:sp>
    </p:spTree>
    <p:extLst>
      <p:ext uri="{BB962C8B-B14F-4D97-AF65-F5344CB8AC3E}">
        <p14:creationId xmlns:p14="http://schemas.microsoft.com/office/powerpoint/2010/main" val="1137160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31B027-05A2-94A8-96E7-6D11556907AA}"/>
              </a:ext>
            </a:extLst>
          </p:cNvPr>
          <p:cNvSpPr txBox="1"/>
          <p:nvPr/>
        </p:nvSpPr>
        <p:spPr>
          <a:xfrm>
            <a:off x="193040" y="182880"/>
            <a:ext cx="11998960" cy="584775"/>
          </a:xfrm>
          <a:prstGeom prst="rect">
            <a:avLst/>
          </a:prstGeom>
          <a:noFill/>
        </p:spPr>
        <p:txBody>
          <a:bodyPr wrap="square" rtlCol="0">
            <a:spAutoFit/>
          </a:bodyPr>
          <a:lstStyle/>
          <a:p>
            <a:pPr algn="ctr"/>
            <a:r>
              <a:rPr lang="en-US" sz="3200" b="1" dirty="0"/>
              <a:t>Sport Harvest of AD-Clip Steelhead by Drainage and Run Year</a:t>
            </a:r>
          </a:p>
        </p:txBody>
      </p:sp>
      <p:graphicFrame>
        <p:nvGraphicFramePr>
          <p:cNvPr id="4" name="Chart 3">
            <a:extLst>
              <a:ext uri="{FF2B5EF4-FFF2-40B4-BE49-F238E27FC236}">
                <a16:creationId xmlns:a16="http://schemas.microsoft.com/office/drawing/2014/main" id="{DB26FA00-034E-96DC-9B07-E936D7DA29C2}"/>
              </a:ext>
            </a:extLst>
          </p:cNvPr>
          <p:cNvGraphicFramePr>
            <a:graphicFrameLocks/>
          </p:cNvGraphicFramePr>
          <p:nvPr>
            <p:extLst>
              <p:ext uri="{D42A27DB-BD31-4B8C-83A1-F6EECF244321}">
                <p14:modId xmlns:p14="http://schemas.microsoft.com/office/powerpoint/2010/main" val="2891928183"/>
              </p:ext>
            </p:extLst>
          </p:nvPr>
        </p:nvGraphicFramePr>
        <p:xfrm>
          <a:off x="1137920" y="859971"/>
          <a:ext cx="10099039" cy="5754189"/>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774B642C-D9F0-9279-8013-1D13C7C1A308}"/>
              </a:ext>
            </a:extLst>
          </p:cNvPr>
          <p:cNvSpPr>
            <a:spLocks noGrp="1"/>
          </p:cNvSpPr>
          <p:nvPr>
            <p:ph type="sldNum" sz="quarter" idx="12"/>
          </p:nvPr>
        </p:nvSpPr>
        <p:spPr/>
        <p:txBody>
          <a:bodyPr/>
          <a:lstStyle/>
          <a:p>
            <a:fld id="{AD711FF4-17F0-4272-A3E6-3576720FA222}" type="slidenum">
              <a:rPr lang="en-US" smtClean="0"/>
              <a:t>13</a:t>
            </a:fld>
            <a:endParaRPr lang="en-US" dirty="0"/>
          </a:p>
        </p:txBody>
      </p:sp>
    </p:spTree>
    <p:extLst>
      <p:ext uri="{BB962C8B-B14F-4D97-AF65-F5344CB8AC3E}">
        <p14:creationId xmlns:p14="http://schemas.microsoft.com/office/powerpoint/2010/main" val="2522674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F67D1AF-F217-1A87-E88B-19B8676195D5}"/>
              </a:ext>
            </a:extLst>
          </p:cNvPr>
          <p:cNvGraphicFramePr>
            <a:graphicFrameLocks/>
          </p:cNvGraphicFramePr>
          <p:nvPr>
            <p:extLst>
              <p:ext uri="{D42A27DB-BD31-4B8C-83A1-F6EECF244321}">
                <p14:modId xmlns:p14="http://schemas.microsoft.com/office/powerpoint/2010/main" val="288148180"/>
              </p:ext>
            </p:extLst>
          </p:nvPr>
        </p:nvGraphicFramePr>
        <p:xfrm>
          <a:off x="1402080" y="879415"/>
          <a:ext cx="9387839" cy="587248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854F160-4835-23FE-4A5C-6080D0A055F5}"/>
              </a:ext>
            </a:extLst>
          </p:cNvPr>
          <p:cNvSpPr txBox="1"/>
          <p:nvPr/>
        </p:nvSpPr>
        <p:spPr>
          <a:xfrm>
            <a:off x="0" y="91440"/>
            <a:ext cx="11998960" cy="1077218"/>
          </a:xfrm>
          <a:prstGeom prst="rect">
            <a:avLst/>
          </a:prstGeom>
          <a:noFill/>
        </p:spPr>
        <p:txBody>
          <a:bodyPr wrap="square" rtlCol="0">
            <a:spAutoFit/>
          </a:bodyPr>
          <a:lstStyle/>
          <a:p>
            <a:pPr algn="ctr"/>
            <a:r>
              <a:rPr lang="en-US" sz="3200" b="1" dirty="0"/>
              <a:t>Wild Steelhead Estimates at Lower Granite Dam by Run Year</a:t>
            </a:r>
          </a:p>
          <a:p>
            <a:pPr algn="ctr"/>
            <a:r>
              <a:rPr lang="en-US" sz="3200" b="1" dirty="0"/>
              <a:t>and River Drainage</a:t>
            </a:r>
          </a:p>
        </p:txBody>
      </p:sp>
      <p:sp>
        <p:nvSpPr>
          <p:cNvPr id="4" name="Slide Number Placeholder 3">
            <a:extLst>
              <a:ext uri="{FF2B5EF4-FFF2-40B4-BE49-F238E27FC236}">
                <a16:creationId xmlns:a16="http://schemas.microsoft.com/office/drawing/2014/main" id="{D65B1C91-81BB-3D2D-2250-F64A239E2295}"/>
              </a:ext>
            </a:extLst>
          </p:cNvPr>
          <p:cNvSpPr>
            <a:spLocks noGrp="1"/>
          </p:cNvSpPr>
          <p:nvPr>
            <p:ph type="sldNum" sz="quarter" idx="12"/>
          </p:nvPr>
        </p:nvSpPr>
        <p:spPr/>
        <p:txBody>
          <a:bodyPr/>
          <a:lstStyle/>
          <a:p>
            <a:fld id="{AD711FF4-17F0-4272-A3E6-3576720FA222}" type="slidenum">
              <a:rPr lang="en-US" smtClean="0"/>
              <a:t>14</a:t>
            </a:fld>
            <a:endParaRPr lang="en-US" dirty="0"/>
          </a:p>
        </p:txBody>
      </p:sp>
    </p:spTree>
    <p:extLst>
      <p:ext uri="{BB962C8B-B14F-4D97-AF65-F5344CB8AC3E}">
        <p14:creationId xmlns:p14="http://schemas.microsoft.com/office/powerpoint/2010/main" val="2196611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F0F063-3821-48BB-B42C-15091164581D}"/>
              </a:ext>
            </a:extLst>
          </p:cNvPr>
          <p:cNvSpPr txBox="1"/>
          <p:nvPr/>
        </p:nvSpPr>
        <p:spPr>
          <a:xfrm>
            <a:off x="555171" y="91440"/>
            <a:ext cx="11179629" cy="1077218"/>
          </a:xfrm>
          <a:prstGeom prst="rect">
            <a:avLst/>
          </a:prstGeom>
          <a:noFill/>
        </p:spPr>
        <p:txBody>
          <a:bodyPr wrap="square">
            <a:spAutoFit/>
          </a:bodyPr>
          <a:lstStyle/>
          <a:p>
            <a:pPr algn="ctr"/>
            <a:r>
              <a:rPr lang="en-US" sz="3200" b="1" dirty="0"/>
              <a:t>Clearwater River Drainage Wild Steelhead GSI Group Estimates at Lower Granite Dam by Run Year </a:t>
            </a:r>
          </a:p>
        </p:txBody>
      </p:sp>
      <p:graphicFrame>
        <p:nvGraphicFramePr>
          <p:cNvPr id="3" name="Chart 2">
            <a:extLst>
              <a:ext uri="{FF2B5EF4-FFF2-40B4-BE49-F238E27FC236}">
                <a16:creationId xmlns:a16="http://schemas.microsoft.com/office/drawing/2014/main" id="{30FD9F47-CA70-48E5-8AE4-F266E648AB39}"/>
              </a:ext>
            </a:extLst>
          </p:cNvPr>
          <p:cNvGraphicFramePr>
            <a:graphicFrameLocks/>
          </p:cNvGraphicFramePr>
          <p:nvPr>
            <p:extLst>
              <p:ext uri="{D42A27DB-BD31-4B8C-83A1-F6EECF244321}">
                <p14:modId xmlns:p14="http://schemas.microsoft.com/office/powerpoint/2010/main" val="2145024380"/>
              </p:ext>
            </p:extLst>
          </p:nvPr>
        </p:nvGraphicFramePr>
        <p:xfrm>
          <a:off x="838199" y="1168659"/>
          <a:ext cx="10896601" cy="559790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F0B6B720-0EA6-25EF-B759-6E05AB6332EB}"/>
              </a:ext>
            </a:extLst>
          </p:cNvPr>
          <p:cNvSpPr>
            <a:spLocks noGrp="1"/>
          </p:cNvSpPr>
          <p:nvPr>
            <p:ph type="sldNum" sz="quarter" idx="12"/>
          </p:nvPr>
        </p:nvSpPr>
        <p:spPr/>
        <p:txBody>
          <a:bodyPr/>
          <a:lstStyle/>
          <a:p>
            <a:fld id="{AD711FF4-17F0-4272-A3E6-3576720FA222}" type="slidenum">
              <a:rPr lang="en-US" smtClean="0"/>
              <a:t>15</a:t>
            </a:fld>
            <a:endParaRPr lang="en-US" dirty="0"/>
          </a:p>
        </p:txBody>
      </p:sp>
    </p:spTree>
    <p:extLst>
      <p:ext uri="{BB962C8B-B14F-4D97-AF65-F5344CB8AC3E}">
        <p14:creationId xmlns:p14="http://schemas.microsoft.com/office/powerpoint/2010/main" val="2190326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8DED65-6C52-69E8-9E57-509C8F9A511A}"/>
              </a:ext>
            </a:extLst>
          </p:cNvPr>
          <p:cNvSpPr txBox="1"/>
          <p:nvPr/>
        </p:nvSpPr>
        <p:spPr>
          <a:xfrm>
            <a:off x="174171" y="228600"/>
            <a:ext cx="11669486" cy="584775"/>
          </a:xfrm>
          <a:prstGeom prst="rect">
            <a:avLst/>
          </a:prstGeom>
          <a:noFill/>
        </p:spPr>
        <p:txBody>
          <a:bodyPr wrap="square" rtlCol="0">
            <a:spAutoFit/>
          </a:bodyPr>
          <a:lstStyle/>
          <a:p>
            <a:pPr algn="ctr"/>
            <a:r>
              <a:rPr lang="en-US" sz="3200" b="1" dirty="0"/>
              <a:t>Average Decadal Spawn Year Return at Lower Granite Dam</a:t>
            </a:r>
          </a:p>
        </p:txBody>
      </p:sp>
      <p:graphicFrame>
        <p:nvGraphicFramePr>
          <p:cNvPr id="2" name="Chart 1">
            <a:extLst>
              <a:ext uri="{FF2B5EF4-FFF2-40B4-BE49-F238E27FC236}">
                <a16:creationId xmlns:a16="http://schemas.microsoft.com/office/drawing/2014/main" id="{5D075AF2-4F2B-CF83-E685-97855B3DA9DD}"/>
              </a:ext>
            </a:extLst>
          </p:cNvPr>
          <p:cNvGraphicFramePr>
            <a:graphicFrameLocks/>
          </p:cNvGraphicFramePr>
          <p:nvPr>
            <p:extLst>
              <p:ext uri="{D42A27DB-BD31-4B8C-83A1-F6EECF244321}">
                <p14:modId xmlns:p14="http://schemas.microsoft.com/office/powerpoint/2010/main" val="1809156962"/>
              </p:ext>
            </p:extLst>
          </p:nvPr>
        </p:nvGraphicFramePr>
        <p:xfrm>
          <a:off x="718458" y="914400"/>
          <a:ext cx="10929256" cy="571499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7B1CBC44-B0C7-D240-0894-DD380F25F911}"/>
              </a:ext>
            </a:extLst>
          </p:cNvPr>
          <p:cNvSpPr>
            <a:spLocks noGrp="1"/>
          </p:cNvSpPr>
          <p:nvPr>
            <p:ph type="sldNum" sz="quarter" idx="12"/>
          </p:nvPr>
        </p:nvSpPr>
        <p:spPr/>
        <p:txBody>
          <a:bodyPr/>
          <a:lstStyle/>
          <a:p>
            <a:fld id="{AD711FF4-17F0-4272-A3E6-3576720FA222}" type="slidenum">
              <a:rPr lang="en-US" smtClean="0"/>
              <a:t>16</a:t>
            </a:fld>
            <a:endParaRPr lang="en-US" dirty="0"/>
          </a:p>
        </p:txBody>
      </p:sp>
    </p:spTree>
    <p:extLst>
      <p:ext uri="{BB962C8B-B14F-4D97-AF65-F5344CB8AC3E}">
        <p14:creationId xmlns:p14="http://schemas.microsoft.com/office/powerpoint/2010/main" val="3881130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B55610-887D-5542-FB39-6BCC1E2C4614}"/>
              </a:ext>
            </a:extLst>
          </p:cNvPr>
          <p:cNvSpPr txBox="1"/>
          <p:nvPr/>
        </p:nvSpPr>
        <p:spPr>
          <a:xfrm>
            <a:off x="457200" y="272143"/>
            <a:ext cx="11397344" cy="7540526"/>
          </a:xfrm>
          <a:prstGeom prst="rect">
            <a:avLst/>
          </a:prstGeom>
          <a:noFill/>
        </p:spPr>
        <p:txBody>
          <a:bodyPr wrap="square" rtlCol="0">
            <a:spAutoFit/>
          </a:bodyPr>
          <a:lstStyle/>
          <a:p>
            <a:pPr indent="-457200" algn="just">
              <a:spcAft>
                <a:spcPts val="1800"/>
              </a:spcAft>
            </a:pPr>
            <a:r>
              <a:rPr lang="en-US" sz="2600" b="1" dirty="0"/>
              <a:t>Both wild and hatchery steelhead have been in decline since Spawn Year (SY) 2010 in the Columbia and Snake basins</a:t>
            </a:r>
          </a:p>
          <a:p>
            <a:pPr indent="-457200" algn="just">
              <a:spcAft>
                <a:spcPts val="1800"/>
              </a:spcAft>
            </a:pPr>
            <a:r>
              <a:rPr lang="en-US" sz="2600" b="1" dirty="0"/>
              <a:t>The average return at Lower Granite Dam since SY2020 has been less than the 1990’s when steelhead were listed as “ Threatened” under ESA</a:t>
            </a:r>
          </a:p>
          <a:p>
            <a:pPr algn="just">
              <a:spcAft>
                <a:spcPts val="1800"/>
              </a:spcAft>
            </a:pPr>
            <a:r>
              <a:rPr lang="en-US" sz="2600" b="1" dirty="0"/>
              <a:t>Fishing effort and harvest in Idaho  has decreased in recent years</a:t>
            </a:r>
          </a:p>
          <a:p>
            <a:pPr algn="just">
              <a:spcAft>
                <a:spcPts val="1800"/>
              </a:spcAft>
            </a:pPr>
            <a:r>
              <a:rPr lang="en-US" sz="2600" b="1" dirty="0"/>
              <a:t>The total and unclipped steelhead return at Bonneville Dam in 2023 (SY2024), if the forecast is accurate, will be the lowest total return since the dam was constructed in 1938 and the unclipped return will be the lowest since clip/unclip counting began in 1995.</a:t>
            </a:r>
          </a:p>
          <a:p>
            <a:pPr algn="just">
              <a:spcAft>
                <a:spcPts val="1800"/>
              </a:spcAft>
            </a:pPr>
            <a:r>
              <a:rPr lang="en-US" sz="2600" b="1" dirty="0"/>
              <a:t>The SY2024 return at Lower Granite Dam, if the forecast is accurate, will be the 5</a:t>
            </a:r>
            <a:r>
              <a:rPr lang="en-US" sz="2600" b="1" baseline="30000" dirty="0"/>
              <a:t>th</a:t>
            </a:r>
            <a:r>
              <a:rPr lang="en-US" sz="2600" b="1" dirty="0"/>
              <a:t> lowest total return since SY1976 (first complete SY count). The SY2024 wild return, if the forecast is accurate, would rank 30</a:t>
            </a:r>
            <a:r>
              <a:rPr lang="en-US" sz="2600" b="1" baseline="30000" dirty="0"/>
              <a:t>th</a:t>
            </a:r>
            <a:r>
              <a:rPr lang="en-US" sz="2600" b="1" dirty="0"/>
              <a:t> of the 39 years with wild return estimates</a:t>
            </a:r>
            <a:r>
              <a:rPr lang="en-US" sz="2400" b="1" dirty="0"/>
              <a:t>.  Both the total and wild SY2024 forecasts are less than the 2020 decadal averages.</a:t>
            </a:r>
          </a:p>
          <a:p>
            <a:pPr>
              <a:spcAft>
                <a:spcPts val="600"/>
              </a:spcAft>
            </a:pPr>
            <a:endParaRPr lang="en-US" sz="2400" b="1" dirty="0"/>
          </a:p>
          <a:p>
            <a:endParaRPr lang="en-US" dirty="0"/>
          </a:p>
        </p:txBody>
      </p:sp>
      <p:sp>
        <p:nvSpPr>
          <p:cNvPr id="2" name="Slide Number Placeholder 1">
            <a:extLst>
              <a:ext uri="{FF2B5EF4-FFF2-40B4-BE49-F238E27FC236}">
                <a16:creationId xmlns:a16="http://schemas.microsoft.com/office/drawing/2014/main" id="{23311880-F087-AE92-BC78-B6C342790DD3}"/>
              </a:ext>
            </a:extLst>
          </p:cNvPr>
          <p:cNvSpPr>
            <a:spLocks noGrp="1"/>
          </p:cNvSpPr>
          <p:nvPr>
            <p:ph type="sldNum" sz="quarter" idx="12"/>
          </p:nvPr>
        </p:nvSpPr>
        <p:spPr/>
        <p:txBody>
          <a:bodyPr/>
          <a:lstStyle/>
          <a:p>
            <a:fld id="{AD711FF4-17F0-4272-A3E6-3576720FA222}" type="slidenum">
              <a:rPr lang="en-US" smtClean="0"/>
              <a:t>17</a:t>
            </a:fld>
            <a:endParaRPr lang="en-US" dirty="0"/>
          </a:p>
        </p:txBody>
      </p:sp>
    </p:spTree>
    <p:extLst>
      <p:ext uri="{BB962C8B-B14F-4D97-AF65-F5344CB8AC3E}">
        <p14:creationId xmlns:p14="http://schemas.microsoft.com/office/powerpoint/2010/main" val="304844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082255-E075-6DE2-39BB-46A249C52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670" y="914400"/>
            <a:ext cx="7694837" cy="5943600"/>
          </a:xfrm>
          <a:prstGeom prst="rect">
            <a:avLst/>
          </a:prstGeom>
        </p:spPr>
      </p:pic>
      <p:sp>
        <p:nvSpPr>
          <p:cNvPr id="4" name="TextBox 3">
            <a:extLst>
              <a:ext uri="{FF2B5EF4-FFF2-40B4-BE49-F238E27FC236}">
                <a16:creationId xmlns:a16="http://schemas.microsoft.com/office/drawing/2014/main" id="{A633229C-91A2-FD6D-21F8-A8DC78F57824}"/>
              </a:ext>
            </a:extLst>
          </p:cNvPr>
          <p:cNvSpPr txBox="1"/>
          <p:nvPr/>
        </p:nvSpPr>
        <p:spPr>
          <a:xfrm>
            <a:off x="233680" y="325120"/>
            <a:ext cx="11836400" cy="584775"/>
          </a:xfrm>
          <a:prstGeom prst="rect">
            <a:avLst/>
          </a:prstGeom>
          <a:noFill/>
        </p:spPr>
        <p:txBody>
          <a:bodyPr wrap="square" rtlCol="0">
            <a:spAutoFit/>
          </a:bodyPr>
          <a:lstStyle/>
          <a:p>
            <a:pPr algn="ctr"/>
            <a:r>
              <a:rPr lang="en-US" sz="3200" b="1" dirty="0"/>
              <a:t>Columbia and Snake River Basins with Mainstem Dams</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939B5A09-2DCE-5743-5F17-D5F9EB7D5BBB}"/>
                  </a:ext>
                </a:extLst>
              </p14:cNvPr>
              <p14:cNvContentPartPr/>
              <p14:nvPr/>
            </p14:nvContentPartPr>
            <p14:xfrm>
              <a:off x="7040800" y="3809880"/>
              <a:ext cx="996120" cy="167760"/>
            </p14:xfrm>
          </p:contentPart>
        </mc:Choice>
        <mc:Fallback xmlns="">
          <p:pic>
            <p:nvPicPr>
              <p:cNvPr id="5" name="Ink 4">
                <a:extLst>
                  <a:ext uri="{FF2B5EF4-FFF2-40B4-BE49-F238E27FC236}">
                    <a16:creationId xmlns:a16="http://schemas.microsoft.com/office/drawing/2014/main" id="{939B5A09-2DCE-5743-5F17-D5F9EB7D5BBB}"/>
                  </a:ext>
                </a:extLst>
              </p:cNvPr>
              <p:cNvPicPr/>
              <p:nvPr/>
            </p:nvPicPr>
            <p:blipFill>
              <a:blip r:embed="rId5"/>
              <a:stretch>
                <a:fillRect/>
              </a:stretch>
            </p:blipFill>
            <p:spPr>
              <a:xfrm>
                <a:off x="7029640" y="3798720"/>
                <a:ext cx="10180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A5791765-50AD-1ECC-F6BA-5001C968967D}"/>
                  </a:ext>
                </a:extLst>
              </p14:cNvPr>
              <p14:cNvContentPartPr/>
              <p14:nvPr/>
            </p14:nvContentPartPr>
            <p14:xfrm>
              <a:off x="10962640" y="1615320"/>
              <a:ext cx="360" cy="360"/>
            </p14:xfrm>
          </p:contentPart>
        </mc:Choice>
        <mc:Fallback xmlns="">
          <p:pic>
            <p:nvPicPr>
              <p:cNvPr id="6" name="Ink 5">
                <a:extLst>
                  <a:ext uri="{FF2B5EF4-FFF2-40B4-BE49-F238E27FC236}">
                    <a16:creationId xmlns:a16="http://schemas.microsoft.com/office/drawing/2014/main" id="{A5791765-50AD-1ECC-F6BA-5001C968967D}"/>
                  </a:ext>
                </a:extLst>
              </p:cNvPr>
              <p:cNvPicPr/>
              <p:nvPr/>
            </p:nvPicPr>
            <p:blipFill>
              <a:blip r:embed="rId7"/>
              <a:stretch>
                <a:fillRect/>
              </a:stretch>
            </p:blipFill>
            <p:spPr>
              <a:xfrm>
                <a:off x="10953640" y="16063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12A17D2-3B1E-1D96-4F6C-D1A0ECED88D3}"/>
                  </a:ext>
                </a:extLst>
              </p14:cNvPr>
              <p14:cNvContentPartPr/>
              <p14:nvPr/>
            </p14:nvContentPartPr>
            <p14:xfrm>
              <a:off x="7813000" y="3942000"/>
              <a:ext cx="360" cy="360"/>
            </p14:xfrm>
          </p:contentPart>
        </mc:Choice>
        <mc:Fallback xmlns="">
          <p:pic>
            <p:nvPicPr>
              <p:cNvPr id="7" name="Ink 6">
                <a:extLst>
                  <a:ext uri="{FF2B5EF4-FFF2-40B4-BE49-F238E27FC236}">
                    <a16:creationId xmlns:a16="http://schemas.microsoft.com/office/drawing/2014/main" id="{E12A17D2-3B1E-1D96-4F6C-D1A0ECED88D3}"/>
                  </a:ext>
                </a:extLst>
              </p:cNvPr>
              <p:cNvPicPr/>
              <p:nvPr/>
            </p:nvPicPr>
            <p:blipFill>
              <a:blip r:embed="rId7"/>
              <a:stretch>
                <a:fillRect/>
              </a:stretch>
            </p:blipFill>
            <p:spPr>
              <a:xfrm>
                <a:off x="7801840" y="3930840"/>
                <a:ext cx="22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155EC9F7-FAF2-B99A-F3D1-407FDBA4499A}"/>
                  </a:ext>
                </a:extLst>
              </p14:cNvPr>
              <p14:cNvContentPartPr/>
              <p14:nvPr/>
            </p14:nvContentPartPr>
            <p14:xfrm>
              <a:off x="10942480" y="3271680"/>
              <a:ext cx="360" cy="360"/>
            </p14:xfrm>
          </p:contentPart>
        </mc:Choice>
        <mc:Fallback xmlns="">
          <p:pic>
            <p:nvPicPr>
              <p:cNvPr id="8" name="Ink 7">
                <a:extLst>
                  <a:ext uri="{FF2B5EF4-FFF2-40B4-BE49-F238E27FC236}">
                    <a16:creationId xmlns:a16="http://schemas.microsoft.com/office/drawing/2014/main" id="{155EC9F7-FAF2-B99A-F3D1-407FDBA4499A}"/>
                  </a:ext>
                </a:extLst>
              </p:cNvPr>
              <p:cNvPicPr/>
              <p:nvPr/>
            </p:nvPicPr>
            <p:blipFill>
              <a:blip r:embed="rId7"/>
              <a:stretch>
                <a:fillRect/>
              </a:stretch>
            </p:blipFill>
            <p:spPr>
              <a:xfrm>
                <a:off x="10933480" y="3262680"/>
                <a:ext cx="18000" cy="18000"/>
              </a:xfrm>
              <a:prstGeom prst="rect">
                <a:avLst/>
              </a:prstGeom>
            </p:spPr>
          </p:pic>
        </mc:Fallback>
      </mc:AlternateContent>
      <p:sp>
        <p:nvSpPr>
          <p:cNvPr id="2" name="Slide Number Placeholder 1">
            <a:extLst>
              <a:ext uri="{FF2B5EF4-FFF2-40B4-BE49-F238E27FC236}">
                <a16:creationId xmlns:a16="http://schemas.microsoft.com/office/drawing/2014/main" id="{5FB610A1-B655-779C-6C5A-AE085463ED50}"/>
              </a:ext>
            </a:extLst>
          </p:cNvPr>
          <p:cNvSpPr>
            <a:spLocks noGrp="1"/>
          </p:cNvSpPr>
          <p:nvPr>
            <p:ph type="sldNum" sz="quarter" idx="12"/>
          </p:nvPr>
        </p:nvSpPr>
        <p:spPr/>
        <p:txBody>
          <a:bodyPr/>
          <a:lstStyle/>
          <a:p>
            <a:fld id="{AD711FF4-17F0-4272-A3E6-3576720FA222}" type="slidenum">
              <a:rPr lang="en-US" smtClean="0"/>
              <a:t>2</a:t>
            </a:fld>
            <a:endParaRPr lang="en-US" dirty="0"/>
          </a:p>
        </p:txBody>
      </p:sp>
    </p:spTree>
    <p:extLst>
      <p:ext uri="{BB962C8B-B14F-4D97-AF65-F5344CB8AC3E}">
        <p14:creationId xmlns:p14="http://schemas.microsoft.com/office/powerpoint/2010/main" val="3462365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164BC8-6F90-FCF9-C0BB-B4ABEB1E6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54480"/>
            <a:ext cx="4572000" cy="4572000"/>
          </a:xfrm>
          <a:prstGeom prst="rect">
            <a:avLst/>
          </a:prstGeom>
        </p:spPr>
      </p:pic>
      <p:pic>
        <p:nvPicPr>
          <p:cNvPr id="5" name="Picture 4">
            <a:extLst>
              <a:ext uri="{FF2B5EF4-FFF2-40B4-BE49-F238E27FC236}">
                <a16:creationId xmlns:a16="http://schemas.microsoft.com/office/drawing/2014/main" id="{A43F498E-D25A-03E0-9E10-935D3AA03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554480"/>
            <a:ext cx="4572000" cy="4480561"/>
          </a:xfrm>
          <a:prstGeom prst="rect">
            <a:avLst/>
          </a:prstGeom>
        </p:spPr>
      </p:pic>
      <p:sp>
        <p:nvSpPr>
          <p:cNvPr id="6" name="TextBox 5">
            <a:extLst>
              <a:ext uri="{FF2B5EF4-FFF2-40B4-BE49-F238E27FC236}">
                <a16:creationId xmlns:a16="http://schemas.microsoft.com/office/drawing/2014/main" id="{6C5B3985-23C7-492B-7778-5969B45BBB04}"/>
              </a:ext>
            </a:extLst>
          </p:cNvPr>
          <p:cNvSpPr txBox="1"/>
          <p:nvPr/>
        </p:nvSpPr>
        <p:spPr>
          <a:xfrm>
            <a:off x="742950" y="809625"/>
            <a:ext cx="4667250" cy="584775"/>
          </a:xfrm>
          <a:prstGeom prst="rect">
            <a:avLst/>
          </a:prstGeom>
          <a:noFill/>
        </p:spPr>
        <p:txBody>
          <a:bodyPr wrap="square" rtlCol="0">
            <a:spAutoFit/>
          </a:bodyPr>
          <a:lstStyle/>
          <a:p>
            <a:pPr algn="ctr"/>
            <a:r>
              <a:rPr lang="en-US" sz="3200" b="1" dirty="0"/>
              <a:t>Clearwater River Basin</a:t>
            </a:r>
          </a:p>
        </p:txBody>
      </p:sp>
      <p:sp>
        <p:nvSpPr>
          <p:cNvPr id="7" name="TextBox 6">
            <a:extLst>
              <a:ext uri="{FF2B5EF4-FFF2-40B4-BE49-F238E27FC236}">
                <a16:creationId xmlns:a16="http://schemas.microsoft.com/office/drawing/2014/main" id="{3CC8A008-EA9B-356F-CF28-67B8B8AFDB10}"/>
              </a:ext>
            </a:extLst>
          </p:cNvPr>
          <p:cNvSpPr txBox="1"/>
          <p:nvPr/>
        </p:nvSpPr>
        <p:spPr>
          <a:xfrm>
            <a:off x="6095999" y="822959"/>
            <a:ext cx="5457825" cy="584775"/>
          </a:xfrm>
          <a:prstGeom prst="rect">
            <a:avLst/>
          </a:prstGeom>
          <a:noFill/>
        </p:spPr>
        <p:txBody>
          <a:bodyPr wrap="square" rtlCol="0">
            <a:spAutoFit/>
          </a:bodyPr>
          <a:lstStyle/>
          <a:p>
            <a:pPr algn="ctr"/>
            <a:r>
              <a:rPr lang="en-US" sz="3200" b="1" dirty="0"/>
              <a:t>Salmon and Snake River Basins</a:t>
            </a:r>
          </a:p>
        </p:txBody>
      </p:sp>
      <p:sp>
        <p:nvSpPr>
          <p:cNvPr id="8" name="Star: 5 Points 7">
            <a:extLst>
              <a:ext uri="{FF2B5EF4-FFF2-40B4-BE49-F238E27FC236}">
                <a16:creationId xmlns:a16="http://schemas.microsoft.com/office/drawing/2014/main" id="{0182BE12-D6D1-CFE0-82ED-8CF860B5B895}"/>
              </a:ext>
            </a:extLst>
          </p:cNvPr>
          <p:cNvSpPr/>
          <p:nvPr/>
        </p:nvSpPr>
        <p:spPr>
          <a:xfrm>
            <a:off x="7201535" y="3251200"/>
            <a:ext cx="182880" cy="177800"/>
          </a:xfrm>
          <a:prstGeom prst="star5">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5 Points 8">
            <a:extLst>
              <a:ext uri="{FF2B5EF4-FFF2-40B4-BE49-F238E27FC236}">
                <a16:creationId xmlns:a16="http://schemas.microsoft.com/office/drawing/2014/main" id="{C9955DBB-B971-4E2C-6F33-69AA32082F45}"/>
              </a:ext>
            </a:extLst>
          </p:cNvPr>
          <p:cNvSpPr/>
          <p:nvPr/>
        </p:nvSpPr>
        <p:spPr>
          <a:xfrm>
            <a:off x="7018655" y="6410325"/>
            <a:ext cx="182880" cy="177800"/>
          </a:xfrm>
          <a:prstGeom prst="star5">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079AA255-53D2-952F-A1A8-0A7462A38D5E}"/>
              </a:ext>
            </a:extLst>
          </p:cNvPr>
          <p:cNvSpPr txBox="1"/>
          <p:nvPr/>
        </p:nvSpPr>
        <p:spPr>
          <a:xfrm>
            <a:off x="7201535" y="6327648"/>
            <a:ext cx="3685540" cy="369332"/>
          </a:xfrm>
          <a:prstGeom prst="rect">
            <a:avLst/>
          </a:prstGeom>
          <a:noFill/>
        </p:spPr>
        <p:txBody>
          <a:bodyPr wrap="square" rtlCol="0">
            <a:spAutoFit/>
          </a:bodyPr>
          <a:lstStyle/>
          <a:p>
            <a:r>
              <a:rPr lang="en-US" dirty="0"/>
              <a:t>Hells Canyon Dam (no fish passage)</a:t>
            </a:r>
          </a:p>
        </p:txBody>
      </p:sp>
      <p:sp>
        <p:nvSpPr>
          <p:cNvPr id="11" name="Star: 5 Points 10">
            <a:extLst>
              <a:ext uri="{FF2B5EF4-FFF2-40B4-BE49-F238E27FC236}">
                <a16:creationId xmlns:a16="http://schemas.microsoft.com/office/drawing/2014/main" id="{34A57BC6-7018-00D5-5698-3BE0A399EA53}"/>
              </a:ext>
            </a:extLst>
          </p:cNvPr>
          <p:cNvSpPr/>
          <p:nvPr/>
        </p:nvSpPr>
        <p:spPr>
          <a:xfrm>
            <a:off x="2391410" y="3073400"/>
            <a:ext cx="182880" cy="177800"/>
          </a:xfrm>
          <a:prstGeom prst="star5">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r: 5 Points 11">
            <a:extLst>
              <a:ext uri="{FF2B5EF4-FFF2-40B4-BE49-F238E27FC236}">
                <a16:creationId xmlns:a16="http://schemas.microsoft.com/office/drawing/2014/main" id="{3F118EB5-EA2E-3500-9447-34B60AB07AC9}"/>
              </a:ext>
            </a:extLst>
          </p:cNvPr>
          <p:cNvSpPr/>
          <p:nvPr/>
        </p:nvSpPr>
        <p:spPr>
          <a:xfrm>
            <a:off x="939800" y="6409944"/>
            <a:ext cx="182880" cy="177800"/>
          </a:xfrm>
          <a:prstGeom prst="star5">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1157DDC-2CE4-294E-0A7C-94BF95F9D0CB}"/>
              </a:ext>
            </a:extLst>
          </p:cNvPr>
          <p:cNvSpPr txBox="1"/>
          <p:nvPr/>
        </p:nvSpPr>
        <p:spPr>
          <a:xfrm>
            <a:off x="1122680" y="6327648"/>
            <a:ext cx="4287520" cy="369332"/>
          </a:xfrm>
          <a:prstGeom prst="rect">
            <a:avLst/>
          </a:prstGeom>
          <a:noFill/>
        </p:spPr>
        <p:txBody>
          <a:bodyPr wrap="square" rtlCol="0">
            <a:spAutoFit/>
          </a:bodyPr>
          <a:lstStyle/>
          <a:p>
            <a:r>
              <a:rPr lang="en-US" dirty="0"/>
              <a:t>Dworshak Dam (no fish passage)</a:t>
            </a:r>
          </a:p>
        </p:txBody>
      </p:sp>
      <p:sp>
        <p:nvSpPr>
          <p:cNvPr id="2" name="Slide Number Placeholder 1">
            <a:extLst>
              <a:ext uri="{FF2B5EF4-FFF2-40B4-BE49-F238E27FC236}">
                <a16:creationId xmlns:a16="http://schemas.microsoft.com/office/drawing/2014/main" id="{3833C07E-284A-43B8-5743-7D165A74A49C}"/>
              </a:ext>
            </a:extLst>
          </p:cNvPr>
          <p:cNvSpPr>
            <a:spLocks noGrp="1"/>
          </p:cNvSpPr>
          <p:nvPr>
            <p:ph type="sldNum" sz="quarter" idx="12"/>
          </p:nvPr>
        </p:nvSpPr>
        <p:spPr/>
        <p:txBody>
          <a:bodyPr/>
          <a:lstStyle/>
          <a:p>
            <a:fld id="{AD711FF4-17F0-4272-A3E6-3576720FA222}" type="slidenum">
              <a:rPr lang="en-US" smtClean="0"/>
              <a:t>3</a:t>
            </a:fld>
            <a:endParaRPr lang="en-US" dirty="0"/>
          </a:p>
        </p:txBody>
      </p:sp>
    </p:spTree>
    <p:extLst>
      <p:ext uri="{BB962C8B-B14F-4D97-AF65-F5344CB8AC3E}">
        <p14:creationId xmlns:p14="http://schemas.microsoft.com/office/powerpoint/2010/main" val="367927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95DDF-C0AE-7E7C-1DFD-3E5C45360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46" y="1188720"/>
            <a:ext cx="11220307" cy="5486400"/>
          </a:xfrm>
          <a:prstGeom prst="rect">
            <a:avLst/>
          </a:prstGeom>
        </p:spPr>
      </p:pic>
      <p:sp>
        <p:nvSpPr>
          <p:cNvPr id="4" name="TextBox 3">
            <a:extLst>
              <a:ext uri="{FF2B5EF4-FFF2-40B4-BE49-F238E27FC236}">
                <a16:creationId xmlns:a16="http://schemas.microsoft.com/office/drawing/2014/main" id="{CC27664D-04BC-EA5C-E5B7-91FE3DFC0E22}"/>
              </a:ext>
            </a:extLst>
          </p:cNvPr>
          <p:cNvSpPr txBox="1"/>
          <p:nvPr/>
        </p:nvSpPr>
        <p:spPr>
          <a:xfrm>
            <a:off x="91440" y="182880"/>
            <a:ext cx="11897360" cy="954107"/>
          </a:xfrm>
          <a:prstGeom prst="rect">
            <a:avLst/>
          </a:prstGeom>
          <a:noFill/>
        </p:spPr>
        <p:txBody>
          <a:bodyPr wrap="square" rtlCol="0">
            <a:spAutoFit/>
          </a:bodyPr>
          <a:lstStyle/>
          <a:p>
            <a:r>
              <a:rPr lang="en-US" sz="2800" b="1" i="1" dirty="0"/>
              <a:t>Dworshak Dam is the third tallest dam (717 feet) in the U.S. and the tallest straight-axis concrete dam in the Western Hemisphere. Completed 1973.</a:t>
            </a:r>
            <a:endParaRPr lang="en-US" b="1" i="1" dirty="0"/>
          </a:p>
        </p:txBody>
      </p:sp>
      <p:sp>
        <p:nvSpPr>
          <p:cNvPr id="2" name="Slide Number Placeholder 1">
            <a:extLst>
              <a:ext uri="{FF2B5EF4-FFF2-40B4-BE49-F238E27FC236}">
                <a16:creationId xmlns:a16="http://schemas.microsoft.com/office/drawing/2014/main" id="{586E566A-62AA-9197-9005-01758289AB72}"/>
              </a:ext>
            </a:extLst>
          </p:cNvPr>
          <p:cNvSpPr>
            <a:spLocks noGrp="1"/>
          </p:cNvSpPr>
          <p:nvPr>
            <p:ph type="sldNum" sz="quarter" idx="12"/>
          </p:nvPr>
        </p:nvSpPr>
        <p:spPr/>
        <p:txBody>
          <a:bodyPr/>
          <a:lstStyle/>
          <a:p>
            <a:fld id="{AD711FF4-17F0-4272-A3E6-3576720FA222}" type="slidenum">
              <a:rPr lang="en-US" smtClean="0"/>
              <a:t>4</a:t>
            </a:fld>
            <a:endParaRPr lang="en-US" dirty="0"/>
          </a:p>
        </p:txBody>
      </p:sp>
    </p:spTree>
    <p:extLst>
      <p:ext uri="{BB962C8B-B14F-4D97-AF65-F5344CB8AC3E}">
        <p14:creationId xmlns:p14="http://schemas.microsoft.com/office/powerpoint/2010/main" val="1302783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758562-1C9B-2FAF-8269-871BEF8494C2}"/>
              </a:ext>
            </a:extLst>
          </p:cNvPr>
          <p:cNvSpPr txBox="1"/>
          <p:nvPr/>
        </p:nvSpPr>
        <p:spPr>
          <a:xfrm>
            <a:off x="714375" y="182880"/>
            <a:ext cx="10744200" cy="584775"/>
          </a:xfrm>
          <a:prstGeom prst="rect">
            <a:avLst/>
          </a:prstGeom>
          <a:noFill/>
        </p:spPr>
        <p:txBody>
          <a:bodyPr wrap="square" rtlCol="0">
            <a:spAutoFit/>
          </a:bodyPr>
          <a:lstStyle/>
          <a:p>
            <a:pPr algn="ctr"/>
            <a:r>
              <a:rPr lang="en-US" sz="3200" b="1" dirty="0"/>
              <a:t>Hells Canyon Dam  -  Height 330 feet.  Completed 1967.</a:t>
            </a:r>
          </a:p>
        </p:txBody>
      </p:sp>
      <p:pic>
        <p:nvPicPr>
          <p:cNvPr id="6" name="Picture 5">
            <a:extLst>
              <a:ext uri="{FF2B5EF4-FFF2-40B4-BE49-F238E27FC236}">
                <a16:creationId xmlns:a16="http://schemas.microsoft.com/office/drawing/2014/main" id="{19112CCB-A115-0E07-0A70-C8BDB23BE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830" y="822960"/>
            <a:ext cx="8560340" cy="5852160"/>
          </a:xfrm>
          <a:prstGeom prst="rect">
            <a:avLst/>
          </a:prstGeom>
        </p:spPr>
      </p:pic>
      <p:sp>
        <p:nvSpPr>
          <p:cNvPr id="2" name="Slide Number Placeholder 1">
            <a:extLst>
              <a:ext uri="{FF2B5EF4-FFF2-40B4-BE49-F238E27FC236}">
                <a16:creationId xmlns:a16="http://schemas.microsoft.com/office/drawing/2014/main" id="{77CA79C6-6165-24A9-7664-57BBBDCA4449}"/>
              </a:ext>
            </a:extLst>
          </p:cNvPr>
          <p:cNvSpPr>
            <a:spLocks noGrp="1"/>
          </p:cNvSpPr>
          <p:nvPr>
            <p:ph type="sldNum" sz="quarter" idx="12"/>
          </p:nvPr>
        </p:nvSpPr>
        <p:spPr/>
        <p:txBody>
          <a:bodyPr/>
          <a:lstStyle/>
          <a:p>
            <a:fld id="{AD711FF4-17F0-4272-A3E6-3576720FA222}" type="slidenum">
              <a:rPr lang="en-US" smtClean="0"/>
              <a:t>5</a:t>
            </a:fld>
            <a:endParaRPr lang="en-US" dirty="0"/>
          </a:p>
        </p:txBody>
      </p:sp>
    </p:spTree>
    <p:extLst>
      <p:ext uri="{BB962C8B-B14F-4D97-AF65-F5344CB8AC3E}">
        <p14:creationId xmlns:p14="http://schemas.microsoft.com/office/powerpoint/2010/main" val="1518704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9A57F38-C0C3-01C6-0DDA-AF39D8FC0CF8}"/>
              </a:ext>
            </a:extLst>
          </p:cNvPr>
          <p:cNvGraphicFramePr>
            <a:graphicFrameLocks/>
          </p:cNvGraphicFramePr>
          <p:nvPr>
            <p:extLst>
              <p:ext uri="{D42A27DB-BD31-4B8C-83A1-F6EECF244321}">
                <p14:modId xmlns:p14="http://schemas.microsoft.com/office/powerpoint/2010/main" val="1125583341"/>
              </p:ext>
            </p:extLst>
          </p:nvPr>
        </p:nvGraphicFramePr>
        <p:xfrm>
          <a:off x="1028700" y="1164771"/>
          <a:ext cx="10610850" cy="559525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7668E2B-36C0-0C71-D251-16B9598D25B5}"/>
              </a:ext>
            </a:extLst>
          </p:cNvPr>
          <p:cNvSpPr txBox="1"/>
          <p:nvPr/>
        </p:nvSpPr>
        <p:spPr>
          <a:xfrm>
            <a:off x="2362200" y="1419225"/>
            <a:ext cx="4838700" cy="1431161"/>
          </a:xfrm>
          <a:prstGeom prst="rect">
            <a:avLst/>
          </a:prstGeom>
          <a:solidFill>
            <a:schemeClr val="bg1"/>
          </a:solidFill>
        </p:spPr>
        <p:txBody>
          <a:bodyPr wrap="square" rtlCol="0">
            <a:spAutoFit/>
          </a:bodyPr>
          <a:lstStyle/>
          <a:p>
            <a:pPr>
              <a:spcAft>
                <a:spcPts val="600"/>
              </a:spcAft>
            </a:pPr>
            <a:r>
              <a:rPr lang="en-US" b="1" u="sng" dirty="0"/>
              <a:t>2023 BON return</a:t>
            </a:r>
          </a:p>
          <a:p>
            <a:pPr>
              <a:spcAft>
                <a:spcPts val="600"/>
              </a:spcAft>
            </a:pPr>
            <a:r>
              <a:rPr lang="en-US" dirty="0"/>
              <a:t>Total:    116,969 Rank 62 of 85 years (begin 1938)</a:t>
            </a:r>
          </a:p>
          <a:p>
            <a:pPr>
              <a:spcAft>
                <a:spcPts val="600"/>
              </a:spcAft>
            </a:pPr>
            <a:r>
              <a:rPr lang="en-US" dirty="0"/>
              <a:t>Clip:       82,033  Rank 24 of 29 years (begin 1994)</a:t>
            </a:r>
          </a:p>
          <a:p>
            <a:pPr>
              <a:spcAft>
                <a:spcPts val="600"/>
              </a:spcAft>
            </a:pPr>
            <a:r>
              <a:rPr lang="en-US" dirty="0"/>
              <a:t>Unclip:  34,936  Rank 20 of 29 years (begin 1994)</a:t>
            </a:r>
          </a:p>
        </p:txBody>
      </p:sp>
      <p:sp>
        <p:nvSpPr>
          <p:cNvPr id="4" name="TextBox 3">
            <a:extLst>
              <a:ext uri="{FF2B5EF4-FFF2-40B4-BE49-F238E27FC236}">
                <a16:creationId xmlns:a16="http://schemas.microsoft.com/office/drawing/2014/main" id="{E6B8DB1B-4818-3122-DA19-32C10C6FD78E}"/>
              </a:ext>
            </a:extLst>
          </p:cNvPr>
          <p:cNvSpPr txBox="1"/>
          <p:nvPr/>
        </p:nvSpPr>
        <p:spPr>
          <a:xfrm>
            <a:off x="381000" y="182880"/>
            <a:ext cx="11496675" cy="892552"/>
          </a:xfrm>
          <a:prstGeom prst="rect">
            <a:avLst/>
          </a:prstGeom>
          <a:noFill/>
        </p:spPr>
        <p:txBody>
          <a:bodyPr wrap="square" rtlCol="0">
            <a:spAutoFit/>
          </a:bodyPr>
          <a:lstStyle/>
          <a:p>
            <a:pPr algn="ctr"/>
            <a:r>
              <a:rPr lang="en-US" sz="3200" b="1" dirty="0"/>
              <a:t>Steelhead Return at Bonneville Dam, July 1 to October 31</a:t>
            </a:r>
          </a:p>
          <a:p>
            <a:pPr algn="ctr"/>
            <a:r>
              <a:rPr lang="en-US" sz="2000" b="1" dirty="0"/>
              <a:t>nearly all Snake Basin Steelhead pass during this time frame</a:t>
            </a:r>
          </a:p>
        </p:txBody>
      </p:sp>
      <p:sp>
        <p:nvSpPr>
          <p:cNvPr id="5" name="Slide Number Placeholder 4">
            <a:extLst>
              <a:ext uri="{FF2B5EF4-FFF2-40B4-BE49-F238E27FC236}">
                <a16:creationId xmlns:a16="http://schemas.microsoft.com/office/drawing/2014/main" id="{CC7244B1-4840-7A44-7A37-F4FED96335DB}"/>
              </a:ext>
            </a:extLst>
          </p:cNvPr>
          <p:cNvSpPr>
            <a:spLocks noGrp="1"/>
          </p:cNvSpPr>
          <p:nvPr>
            <p:ph type="sldNum" sz="quarter" idx="12"/>
          </p:nvPr>
        </p:nvSpPr>
        <p:spPr/>
        <p:txBody>
          <a:bodyPr/>
          <a:lstStyle/>
          <a:p>
            <a:fld id="{AD711FF4-17F0-4272-A3E6-3576720FA222}" type="slidenum">
              <a:rPr lang="en-US" smtClean="0"/>
              <a:t>6</a:t>
            </a:fld>
            <a:endParaRPr lang="en-US" dirty="0"/>
          </a:p>
        </p:txBody>
      </p:sp>
    </p:spTree>
    <p:extLst>
      <p:ext uri="{BB962C8B-B14F-4D97-AF65-F5344CB8AC3E}">
        <p14:creationId xmlns:p14="http://schemas.microsoft.com/office/powerpoint/2010/main" val="243759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73659D-416C-2CE6-4DA1-30C52C3C3A0A}"/>
              </a:ext>
            </a:extLst>
          </p:cNvPr>
          <p:cNvSpPr txBox="1"/>
          <p:nvPr/>
        </p:nvSpPr>
        <p:spPr>
          <a:xfrm>
            <a:off x="0" y="91440"/>
            <a:ext cx="11856720" cy="584775"/>
          </a:xfrm>
          <a:prstGeom prst="rect">
            <a:avLst/>
          </a:prstGeom>
          <a:noFill/>
        </p:spPr>
        <p:txBody>
          <a:bodyPr wrap="square" rtlCol="0">
            <a:spAutoFit/>
          </a:bodyPr>
          <a:lstStyle/>
          <a:p>
            <a:pPr algn="ctr"/>
            <a:r>
              <a:rPr lang="en-US" sz="3200" b="1" u="sng" dirty="0"/>
              <a:t>IDFG Adult Steelhead Sampling at Lower Granite Dam</a:t>
            </a:r>
          </a:p>
        </p:txBody>
      </p:sp>
      <p:sp>
        <p:nvSpPr>
          <p:cNvPr id="4" name="TextBox 3">
            <a:extLst>
              <a:ext uri="{FF2B5EF4-FFF2-40B4-BE49-F238E27FC236}">
                <a16:creationId xmlns:a16="http://schemas.microsoft.com/office/drawing/2014/main" id="{D35B0A2B-59B9-C48C-667F-37892A909F83}"/>
              </a:ext>
            </a:extLst>
          </p:cNvPr>
          <p:cNvSpPr txBox="1"/>
          <p:nvPr/>
        </p:nvSpPr>
        <p:spPr>
          <a:xfrm>
            <a:off x="426720" y="731520"/>
            <a:ext cx="11358880" cy="8148384"/>
          </a:xfrm>
          <a:prstGeom prst="rect">
            <a:avLst/>
          </a:prstGeom>
          <a:noFill/>
        </p:spPr>
        <p:txBody>
          <a:bodyPr wrap="square" rtlCol="0">
            <a:spAutoFit/>
          </a:bodyPr>
          <a:lstStyle/>
          <a:p>
            <a:pPr>
              <a:spcAft>
                <a:spcPts val="600"/>
              </a:spcAft>
            </a:pPr>
            <a:r>
              <a:rPr lang="en-US" sz="2000" b="1" dirty="0"/>
              <a:t>Snake basin steelhead that pass Bonneville Dam in year X can pass Lower Granite Dam in year X and X+1</a:t>
            </a:r>
          </a:p>
          <a:p>
            <a:pPr>
              <a:spcAft>
                <a:spcPts val="600"/>
              </a:spcAft>
            </a:pPr>
            <a:r>
              <a:rPr lang="en-US" sz="2000" b="1" dirty="0"/>
              <a:t>Began in 2008 (prior to 2008 there was sampling by NMFS)</a:t>
            </a:r>
          </a:p>
          <a:p>
            <a:pPr>
              <a:spcAft>
                <a:spcPts val="600"/>
              </a:spcAft>
            </a:pPr>
            <a:r>
              <a:rPr lang="en-US" sz="2000" b="1" dirty="0"/>
              <a:t>Fish are randomly and systematically sampled throughout the run when adult ladder is open</a:t>
            </a:r>
          </a:p>
          <a:p>
            <a:r>
              <a:rPr lang="en-US" sz="2000" b="1" dirty="0"/>
              <a:t>   --The adult ladder is de-watered in January and February for maintenance, hence no fish passage</a:t>
            </a:r>
          </a:p>
          <a:p>
            <a:endParaRPr lang="en-US" sz="2000" b="1" dirty="0"/>
          </a:p>
          <a:p>
            <a:pPr>
              <a:spcAft>
                <a:spcPts val="600"/>
              </a:spcAft>
            </a:pPr>
            <a:r>
              <a:rPr lang="en-US" sz="2000" b="1" i="1" u="sng" dirty="0"/>
              <a:t>All sampled fish are</a:t>
            </a:r>
            <a:r>
              <a:rPr lang="en-US" sz="2000" b="1" i="1" dirty="0"/>
              <a:t>:</a:t>
            </a:r>
          </a:p>
          <a:p>
            <a:pPr>
              <a:spcAft>
                <a:spcPts val="600"/>
              </a:spcAft>
            </a:pPr>
            <a:r>
              <a:rPr lang="en-US" sz="2000" b="1" dirty="0"/>
              <a:t>Identified to species and the date the fish was sampled is recorded</a:t>
            </a:r>
          </a:p>
          <a:p>
            <a:pPr>
              <a:spcAft>
                <a:spcPts val="600"/>
              </a:spcAft>
            </a:pPr>
            <a:r>
              <a:rPr lang="en-US" sz="2000" b="1" dirty="0"/>
              <a:t>Scanned for PIT tag and CWT</a:t>
            </a:r>
          </a:p>
          <a:p>
            <a:pPr>
              <a:spcAft>
                <a:spcPts val="600"/>
              </a:spcAft>
            </a:pPr>
            <a:r>
              <a:rPr lang="en-US" sz="2000" b="1" dirty="0"/>
              <a:t>The presence/absence of the adipose (AD) fin, other fin marks and condition, and injuries are recorded</a:t>
            </a:r>
          </a:p>
          <a:p>
            <a:pPr>
              <a:spcAft>
                <a:spcPts val="600"/>
              </a:spcAft>
            </a:pPr>
            <a:r>
              <a:rPr lang="en-US" sz="2000" b="1" dirty="0"/>
              <a:t>Fork length is measured</a:t>
            </a:r>
          </a:p>
          <a:p>
            <a:pPr>
              <a:spcAft>
                <a:spcPts val="900"/>
              </a:spcAft>
            </a:pPr>
            <a:r>
              <a:rPr lang="en-US" sz="2000" b="1" dirty="0"/>
              <a:t>In-season run size estimates are based on visual data</a:t>
            </a:r>
          </a:p>
          <a:p>
            <a:pPr>
              <a:spcAft>
                <a:spcPts val="600"/>
              </a:spcAft>
            </a:pPr>
            <a:r>
              <a:rPr lang="en-US" sz="2000" b="1" i="1" u="sng" dirty="0"/>
              <a:t>A sub-sample of the fish since 2008 are:</a:t>
            </a:r>
          </a:p>
          <a:p>
            <a:pPr>
              <a:spcAft>
                <a:spcPts val="600"/>
              </a:spcAft>
            </a:pPr>
            <a:r>
              <a:rPr lang="en-US" sz="2000" b="1" dirty="0"/>
              <a:t> A tissue sample is obtained for genetic analysis (PBT and GSI)</a:t>
            </a:r>
          </a:p>
          <a:p>
            <a:pPr>
              <a:spcAft>
                <a:spcPts val="600"/>
              </a:spcAft>
            </a:pPr>
            <a:r>
              <a:rPr lang="en-US" sz="2000" b="1" dirty="0"/>
              <a:t> PIT tagged (if not a recapture)</a:t>
            </a:r>
          </a:p>
          <a:p>
            <a:pPr>
              <a:spcAft>
                <a:spcPts val="600"/>
              </a:spcAft>
            </a:pPr>
            <a:r>
              <a:rPr lang="en-US" sz="2000" b="1" dirty="0"/>
              <a:t> Scales are collected from AD-unclipped fish to age wild fish.</a:t>
            </a:r>
          </a:p>
          <a:p>
            <a:pPr>
              <a:spcAft>
                <a:spcPts val="600"/>
              </a:spcAft>
            </a:pPr>
            <a:r>
              <a:rPr lang="en-US" sz="2000" b="1" dirty="0"/>
              <a:t> Final post-season run size estimates incorporate genetic data</a:t>
            </a:r>
          </a:p>
          <a:p>
            <a:pPr>
              <a:spcAft>
                <a:spcPts val="600"/>
              </a:spcAft>
            </a:pPr>
            <a:endParaRPr lang="en-US" sz="2000" b="1" dirty="0"/>
          </a:p>
          <a:p>
            <a:pPr>
              <a:spcAft>
                <a:spcPts val="600"/>
              </a:spcAft>
            </a:pPr>
            <a:r>
              <a:rPr lang="en-US" sz="2000" b="1" dirty="0"/>
              <a:t> </a:t>
            </a:r>
          </a:p>
          <a:p>
            <a:pPr>
              <a:spcAft>
                <a:spcPts val="600"/>
              </a:spcAft>
            </a:pPr>
            <a:endParaRPr lang="en-US" sz="2000" b="1" dirty="0"/>
          </a:p>
          <a:p>
            <a:endParaRPr lang="en-US" dirty="0"/>
          </a:p>
          <a:p>
            <a:endParaRPr lang="en-US" dirty="0"/>
          </a:p>
        </p:txBody>
      </p:sp>
      <p:sp>
        <p:nvSpPr>
          <p:cNvPr id="2" name="Slide Number Placeholder 1">
            <a:extLst>
              <a:ext uri="{FF2B5EF4-FFF2-40B4-BE49-F238E27FC236}">
                <a16:creationId xmlns:a16="http://schemas.microsoft.com/office/drawing/2014/main" id="{60C0E7CD-F4F7-6FF6-7233-960F1748D36C}"/>
              </a:ext>
            </a:extLst>
          </p:cNvPr>
          <p:cNvSpPr>
            <a:spLocks noGrp="1"/>
          </p:cNvSpPr>
          <p:nvPr>
            <p:ph type="sldNum" sz="quarter" idx="12"/>
          </p:nvPr>
        </p:nvSpPr>
        <p:spPr/>
        <p:txBody>
          <a:bodyPr/>
          <a:lstStyle/>
          <a:p>
            <a:fld id="{AD711FF4-17F0-4272-A3E6-3576720FA222}" type="slidenum">
              <a:rPr lang="en-US" smtClean="0"/>
              <a:t>7</a:t>
            </a:fld>
            <a:endParaRPr lang="en-US" dirty="0"/>
          </a:p>
        </p:txBody>
      </p:sp>
    </p:spTree>
    <p:extLst>
      <p:ext uri="{BB962C8B-B14F-4D97-AF65-F5344CB8AC3E}">
        <p14:creationId xmlns:p14="http://schemas.microsoft.com/office/powerpoint/2010/main" val="3746127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D1C546-6F0A-9996-EE09-1919A1C937A5}"/>
              </a:ext>
            </a:extLst>
          </p:cNvPr>
          <p:cNvSpPr txBox="1"/>
          <p:nvPr/>
        </p:nvSpPr>
        <p:spPr>
          <a:xfrm>
            <a:off x="487680" y="1097280"/>
            <a:ext cx="11399520" cy="5478423"/>
          </a:xfrm>
          <a:prstGeom prst="rect">
            <a:avLst/>
          </a:prstGeom>
          <a:noFill/>
        </p:spPr>
        <p:txBody>
          <a:bodyPr wrap="square" rtlCol="0">
            <a:spAutoFit/>
          </a:bodyPr>
          <a:lstStyle/>
          <a:p>
            <a:pPr>
              <a:spcAft>
                <a:spcPts val="1200"/>
              </a:spcAft>
            </a:pPr>
            <a:r>
              <a:rPr lang="en-US" sz="2000" b="1" u="sng" dirty="0"/>
              <a:t>All Idaho hatchery broodstock have been genotyped since BY2008 (all Snake basin stocks since BY2009)</a:t>
            </a:r>
          </a:p>
          <a:p>
            <a:pPr>
              <a:spcAft>
                <a:spcPts val="1200"/>
              </a:spcAft>
            </a:pPr>
            <a:r>
              <a:rPr lang="en-US" sz="2000" b="1" dirty="0"/>
              <a:t>   able to identify all hatchery offspring using non-lethal sampling and PBT techniques</a:t>
            </a:r>
          </a:p>
          <a:p>
            <a:pPr>
              <a:spcAft>
                <a:spcPts val="1200"/>
              </a:spcAft>
            </a:pPr>
            <a:r>
              <a:rPr lang="en-US" sz="2000" b="1" dirty="0"/>
              <a:t>      using PBT we can assign fish to the hatchery stock, brood year, and release site (in recent years)</a:t>
            </a:r>
          </a:p>
          <a:p>
            <a:pPr>
              <a:spcAft>
                <a:spcPts val="1200"/>
              </a:spcAft>
            </a:pPr>
            <a:r>
              <a:rPr lang="en-US" sz="2000" b="1" dirty="0"/>
              <a:t>        fish that do not assign to a PBT release group can be assigned to a GSI group</a:t>
            </a:r>
          </a:p>
          <a:p>
            <a:pPr>
              <a:spcAft>
                <a:spcPts val="1200"/>
              </a:spcAft>
            </a:pPr>
            <a:r>
              <a:rPr lang="en-US" sz="2000" b="1" dirty="0"/>
              <a:t>          AD-unclip fish with no external marks, CWT, or hatchery origin PIT-tag are assumed to be wild fish</a:t>
            </a:r>
          </a:p>
          <a:p>
            <a:endParaRPr lang="en-US" sz="2000" b="1" dirty="0"/>
          </a:p>
          <a:p>
            <a:pPr>
              <a:spcAft>
                <a:spcPts val="1200"/>
              </a:spcAft>
            </a:pPr>
            <a:r>
              <a:rPr lang="en-US" sz="2000" b="1" u="sng" dirty="0"/>
              <a:t>10 Snake River Basin GSI groups used for Wild fish assignments</a:t>
            </a:r>
          </a:p>
          <a:p>
            <a:pPr>
              <a:spcAft>
                <a:spcPts val="1200"/>
              </a:spcAft>
            </a:pPr>
            <a:r>
              <a:rPr lang="en-US" sz="2000" b="1" dirty="0"/>
              <a:t>     2 Oregon GSI groups (Grand Ronde and Imnaha)</a:t>
            </a:r>
          </a:p>
          <a:p>
            <a:pPr>
              <a:spcAft>
                <a:spcPts val="1200"/>
              </a:spcAft>
            </a:pPr>
            <a:r>
              <a:rPr lang="en-US" sz="2000" b="1" dirty="0">
                <a:solidFill>
                  <a:schemeClr val="accent2"/>
                </a:solidFill>
              </a:rPr>
              <a:t>     </a:t>
            </a:r>
            <a:r>
              <a:rPr lang="en-US" sz="2000" b="1" dirty="0"/>
              <a:t>1 Snake River drainage GSI group</a:t>
            </a:r>
          </a:p>
          <a:p>
            <a:pPr>
              <a:spcAft>
                <a:spcPts val="1200"/>
              </a:spcAft>
            </a:pPr>
            <a:r>
              <a:rPr lang="en-US" sz="2000" b="1" dirty="0"/>
              <a:t>     3 Clearwater River drainage GSI groups </a:t>
            </a:r>
          </a:p>
          <a:p>
            <a:pPr>
              <a:spcAft>
                <a:spcPts val="1200"/>
              </a:spcAft>
            </a:pPr>
            <a:r>
              <a:rPr lang="en-US" sz="2000" b="1" dirty="0"/>
              <a:t>     4 Salmon River drainage GSI groups</a:t>
            </a:r>
          </a:p>
          <a:p>
            <a:pPr>
              <a:spcAft>
                <a:spcPts val="1200"/>
              </a:spcAft>
            </a:pPr>
            <a:r>
              <a:rPr lang="en-US" sz="2000" b="1" dirty="0"/>
              <a:t>          </a:t>
            </a:r>
          </a:p>
        </p:txBody>
      </p:sp>
      <p:sp>
        <p:nvSpPr>
          <p:cNvPr id="4" name="TextBox 3">
            <a:extLst>
              <a:ext uri="{FF2B5EF4-FFF2-40B4-BE49-F238E27FC236}">
                <a16:creationId xmlns:a16="http://schemas.microsoft.com/office/drawing/2014/main" id="{EA406F4B-9209-2BAD-41CF-9532E19E613F}"/>
              </a:ext>
            </a:extLst>
          </p:cNvPr>
          <p:cNvSpPr txBox="1"/>
          <p:nvPr/>
        </p:nvSpPr>
        <p:spPr>
          <a:xfrm>
            <a:off x="71120" y="264160"/>
            <a:ext cx="12049760" cy="584775"/>
          </a:xfrm>
          <a:prstGeom prst="rect">
            <a:avLst/>
          </a:prstGeom>
          <a:noFill/>
        </p:spPr>
        <p:txBody>
          <a:bodyPr wrap="square" rtlCol="0">
            <a:spAutoFit/>
          </a:bodyPr>
          <a:lstStyle/>
          <a:p>
            <a:pPr algn="ctr"/>
            <a:r>
              <a:rPr lang="en-US" sz="3000" b="1" dirty="0"/>
              <a:t>Genetic Sampling Allows </a:t>
            </a:r>
            <a:r>
              <a:rPr lang="en-US" sz="3200" b="1" dirty="0"/>
              <a:t>Fish</a:t>
            </a:r>
            <a:r>
              <a:rPr lang="en-US" sz="3000" b="1" dirty="0"/>
              <a:t> to be Assigned to Hatchery and Wild Stocks</a:t>
            </a:r>
          </a:p>
        </p:txBody>
      </p:sp>
      <p:sp>
        <p:nvSpPr>
          <p:cNvPr id="3" name="Slide Number Placeholder 2">
            <a:extLst>
              <a:ext uri="{FF2B5EF4-FFF2-40B4-BE49-F238E27FC236}">
                <a16:creationId xmlns:a16="http://schemas.microsoft.com/office/drawing/2014/main" id="{EABAB909-0A25-660B-1FC7-5F7599491012}"/>
              </a:ext>
            </a:extLst>
          </p:cNvPr>
          <p:cNvSpPr>
            <a:spLocks noGrp="1"/>
          </p:cNvSpPr>
          <p:nvPr>
            <p:ph type="sldNum" sz="quarter" idx="12"/>
          </p:nvPr>
        </p:nvSpPr>
        <p:spPr/>
        <p:txBody>
          <a:bodyPr/>
          <a:lstStyle/>
          <a:p>
            <a:fld id="{AD711FF4-17F0-4272-A3E6-3576720FA222}" type="slidenum">
              <a:rPr lang="en-US" smtClean="0"/>
              <a:t>8</a:t>
            </a:fld>
            <a:endParaRPr lang="en-US" dirty="0"/>
          </a:p>
        </p:txBody>
      </p:sp>
    </p:spTree>
    <p:extLst>
      <p:ext uri="{BB962C8B-B14F-4D97-AF65-F5344CB8AC3E}">
        <p14:creationId xmlns:p14="http://schemas.microsoft.com/office/powerpoint/2010/main" val="1357670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E854D4-1F14-BBEC-CEA5-3FD06280E87B}"/>
              </a:ext>
            </a:extLst>
          </p:cNvPr>
          <p:cNvSpPr txBox="1"/>
          <p:nvPr/>
        </p:nvSpPr>
        <p:spPr>
          <a:xfrm>
            <a:off x="674914" y="91440"/>
            <a:ext cx="11299372" cy="923330"/>
          </a:xfrm>
          <a:prstGeom prst="rect">
            <a:avLst/>
          </a:prstGeom>
          <a:noFill/>
        </p:spPr>
        <p:txBody>
          <a:bodyPr wrap="square" rtlCol="0">
            <a:spAutoFit/>
          </a:bodyPr>
          <a:lstStyle/>
          <a:p>
            <a:pPr algn="ctr"/>
            <a:r>
              <a:rPr lang="en-US" sz="3200" b="1" dirty="0"/>
              <a:t>Steelhead Return to Lower Granite Dam by Run Year</a:t>
            </a:r>
          </a:p>
          <a:p>
            <a:pPr algn="ctr"/>
            <a:r>
              <a:rPr lang="en-US" sz="2200" b="1" dirty="0"/>
              <a:t>July 1 to June 30</a:t>
            </a:r>
          </a:p>
        </p:txBody>
      </p:sp>
      <p:graphicFrame>
        <p:nvGraphicFramePr>
          <p:cNvPr id="2" name="Chart 1">
            <a:extLst>
              <a:ext uri="{FF2B5EF4-FFF2-40B4-BE49-F238E27FC236}">
                <a16:creationId xmlns:a16="http://schemas.microsoft.com/office/drawing/2014/main" id="{00000000-0008-0000-0300-000005000000}"/>
              </a:ext>
            </a:extLst>
          </p:cNvPr>
          <p:cNvGraphicFramePr>
            <a:graphicFrameLocks/>
          </p:cNvGraphicFramePr>
          <p:nvPr>
            <p:extLst>
              <p:ext uri="{D42A27DB-BD31-4B8C-83A1-F6EECF244321}">
                <p14:modId xmlns:p14="http://schemas.microsoft.com/office/powerpoint/2010/main" val="123866971"/>
              </p:ext>
            </p:extLst>
          </p:nvPr>
        </p:nvGraphicFramePr>
        <p:xfrm>
          <a:off x="533400" y="983992"/>
          <a:ext cx="11299372" cy="578256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FD696ABA-C02D-EC04-DC7C-FFAD60680F3C}"/>
              </a:ext>
            </a:extLst>
          </p:cNvPr>
          <p:cNvSpPr>
            <a:spLocks noGrp="1"/>
          </p:cNvSpPr>
          <p:nvPr>
            <p:ph type="sldNum" sz="quarter" idx="12"/>
          </p:nvPr>
        </p:nvSpPr>
        <p:spPr/>
        <p:txBody>
          <a:bodyPr/>
          <a:lstStyle/>
          <a:p>
            <a:fld id="{AD711FF4-17F0-4272-A3E6-3576720FA222}" type="slidenum">
              <a:rPr lang="en-US" smtClean="0"/>
              <a:t>9</a:t>
            </a:fld>
            <a:endParaRPr lang="en-US" dirty="0"/>
          </a:p>
        </p:txBody>
      </p:sp>
    </p:spTree>
    <p:extLst>
      <p:ext uri="{BB962C8B-B14F-4D97-AF65-F5344CB8AC3E}">
        <p14:creationId xmlns:p14="http://schemas.microsoft.com/office/powerpoint/2010/main" val="2471207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1043</TotalTime>
  <Words>1446</Words>
  <Application>Microsoft Office PowerPoint</Application>
  <PresentationFormat>Widescreen</PresentationFormat>
  <Paragraphs>138</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Byrne,Alan</dc:creator>
  <cp:lastModifiedBy>Byrne,Alan</cp:lastModifiedBy>
  <cp:revision>57</cp:revision>
  <cp:lastPrinted>2023-03-10T22:45:51Z</cp:lastPrinted>
  <dcterms:created xsi:type="dcterms:W3CDTF">2023-02-06T22:40:44Z</dcterms:created>
  <dcterms:modified xsi:type="dcterms:W3CDTF">2023-03-20T15:36:35Z</dcterms:modified>
</cp:coreProperties>
</file>