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2" r:id="rId3"/>
    <p:sldId id="263" r:id="rId4"/>
    <p:sldId id="268" r:id="rId5"/>
    <p:sldId id="276" r:id="rId6"/>
    <p:sldId id="277" r:id="rId7"/>
    <p:sldId id="257" r:id="rId8"/>
    <p:sldId id="281" r:id="rId9"/>
    <p:sldId id="279" r:id="rId10"/>
    <p:sldId id="264" r:id="rId11"/>
    <p:sldId id="265" r:id="rId12"/>
    <p:sldId id="282" r:id="rId13"/>
    <p:sldId id="274" r:id="rId14"/>
    <p:sldId id="280" r:id="rId15"/>
    <p:sldId id="283" r:id="rId16"/>
    <p:sldId id="28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EBE0"/>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6" autoAdjust="0"/>
    <p:restoredTop sz="69310" autoAdjust="0"/>
  </p:normalViewPr>
  <p:slideViewPr>
    <p:cSldViewPr snapToGrid="0">
      <p:cViewPr varScale="1">
        <p:scale>
          <a:sx n="81" d="100"/>
          <a:sy n="81" d="100"/>
        </p:scale>
        <p:origin x="1128" y="9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weou\home\TattamIa\My%20Documents\Ian\StS%20Adult%20Escapement\John%20Day%20Adult%20Steelhead%20Overshoot\Adult%20StS%20Migration%20Proposal\=RY%202022%20Acoustic%20Telemetry%20Data\Deschutes%20Accoun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weou\home\TattamIa\My%20Documents\Ian\StS%20Adult%20Escapement\John%20Day%20Adult%20Steelhead%20Overshoot\Adult%20StS%20Migration%20Proposal\=RY%202022%20Acoustic%20Telemetry%20Data\Deschutes%20Accountin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75-4D38-A0ED-BA8C32A5777D}"/>
              </c:ext>
            </c:extLst>
          </c:dPt>
          <c:dPt>
            <c:idx val="1"/>
            <c:bubble3D val="0"/>
            <c:spPr>
              <a:pattFill prst="wdUpDiag">
                <a:fgClr>
                  <a:schemeClr val="accent1"/>
                </a:fgClr>
                <a:bgClr>
                  <a:schemeClr val="bg1"/>
                </a:bgClr>
              </a:pattFill>
              <a:ln w="19050">
                <a:solidFill>
                  <a:schemeClr val="lt1"/>
                </a:solidFill>
              </a:ln>
              <a:effectLst/>
            </c:spPr>
            <c:extLst>
              <c:ext xmlns:c16="http://schemas.microsoft.com/office/drawing/2014/chart" uri="{C3380CC4-5D6E-409C-BE32-E72D297353CC}">
                <c16:uniqueId val="{00000003-3A75-4D38-A0ED-BA8C32A5777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75-4D38-A0ED-BA8C32A5777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75-4D38-A0ED-BA8C32A5777D}"/>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3A75-4D38-A0ED-BA8C32A5777D}"/>
              </c:ext>
            </c:extLst>
          </c:dPt>
          <c:cat>
            <c:strRef>
              <c:f>Sheet1!$M$2:$Q$2</c:f>
              <c:strCache>
                <c:ptCount val="5"/>
                <c:pt idx="0">
                  <c:v>The Dalles Dam - Into Deschutes</c:v>
                </c:pt>
                <c:pt idx="1">
                  <c:v>Detected at Deschutes Plume, but no Deschutes River Entry</c:v>
                </c:pt>
                <c:pt idx="2">
                  <c:v>No detections after crossing The Dalles Dam</c:v>
                </c:pt>
                <c:pt idx="3">
                  <c:v>Fallback from The Dalles Pool with no Deschutes detections</c:v>
                </c:pt>
                <c:pt idx="4">
                  <c:v>The Dalles Dam - to John Day Dam with no Deschutes detections</c:v>
                </c:pt>
              </c:strCache>
            </c:strRef>
          </c:cat>
          <c:val>
            <c:numRef>
              <c:f>Sheet1!$M$3:$Q$3</c:f>
              <c:numCache>
                <c:formatCode>General</c:formatCode>
                <c:ptCount val="5"/>
                <c:pt idx="0" formatCode="0.000">
                  <c:v>0.2109375</c:v>
                </c:pt>
                <c:pt idx="1">
                  <c:v>6.25E-2</c:v>
                </c:pt>
                <c:pt idx="2" formatCode="0.000">
                  <c:v>3.125E-2</c:v>
                </c:pt>
                <c:pt idx="3" formatCode="0.00">
                  <c:v>1.5625E-2</c:v>
                </c:pt>
                <c:pt idx="4" formatCode="0.000">
                  <c:v>0.6796875</c:v>
                </c:pt>
              </c:numCache>
            </c:numRef>
          </c:val>
          <c:extLst>
            <c:ext xmlns:c16="http://schemas.microsoft.com/office/drawing/2014/chart" uri="{C3380CC4-5D6E-409C-BE32-E72D297353CC}">
              <c16:uniqueId val="{0000000A-3A75-4D38-A0ED-BA8C32A5777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6940949624456"/>
          <c:y val="7.9642971134775017E-2"/>
          <c:w val="0.86343291368393094"/>
          <c:h val="0.76842492455217859"/>
        </c:manualLayout>
      </c:layout>
      <c:scatterChart>
        <c:scatterStyle val="lineMarker"/>
        <c:varyColors val="0"/>
        <c:ser>
          <c:idx val="1"/>
          <c:order val="1"/>
          <c:tx>
            <c:v>Proportion of Tagged Steelhead Present that were Temporary Strays</c:v>
          </c:tx>
          <c:spPr>
            <a:ln w="19050" cap="rnd">
              <a:noFill/>
              <a:round/>
            </a:ln>
            <a:effectLst/>
          </c:spPr>
          <c:marker>
            <c:symbol val="circle"/>
            <c:size val="8"/>
            <c:spPr>
              <a:noFill/>
              <a:ln w="38100">
                <a:solidFill>
                  <a:schemeClr val="tx1"/>
                </a:solidFill>
              </a:ln>
              <a:effectLst/>
            </c:spPr>
          </c:marker>
          <c:dPt>
            <c:idx val="4"/>
            <c:marker>
              <c:symbol val="circle"/>
              <c:size val="8"/>
              <c:spPr>
                <a:solidFill>
                  <a:schemeClr val="tx1"/>
                </a:solidFill>
                <a:ln w="38100">
                  <a:solidFill>
                    <a:schemeClr val="tx1"/>
                  </a:solidFill>
                </a:ln>
                <a:effectLst/>
              </c:spPr>
            </c:marker>
            <c:bubble3D val="0"/>
            <c:extLst>
              <c:ext xmlns:c16="http://schemas.microsoft.com/office/drawing/2014/chart" uri="{C3380CC4-5D6E-409C-BE32-E72D297353CC}">
                <c16:uniqueId val="{00000000-CE4B-49F3-9184-CC6C8C8F7753}"/>
              </c:ext>
            </c:extLst>
          </c:dPt>
          <c:dPt>
            <c:idx val="5"/>
            <c:marker>
              <c:symbol val="circle"/>
              <c:size val="8"/>
              <c:spPr>
                <a:solidFill>
                  <a:schemeClr val="tx1"/>
                </a:solidFill>
                <a:ln w="38100">
                  <a:solidFill>
                    <a:schemeClr val="tx1"/>
                  </a:solidFill>
                </a:ln>
                <a:effectLst/>
              </c:spPr>
            </c:marker>
            <c:bubble3D val="0"/>
            <c:extLst>
              <c:ext xmlns:c16="http://schemas.microsoft.com/office/drawing/2014/chart" uri="{C3380CC4-5D6E-409C-BE32-E72D297353CC}">
                <c16:uniqueId val="{00000001-CE4B-49F3-9184-CC6C8C8F7753}"/>
              </c:ext>
            </c:extLst>
          </c:dPt>
          <c:trendline>
            <c:spPr>
              <a:ln w="31750" cap="rnd">
                <a:solidFill>
                  <a:schemeClr val="tx1"/>
                </a:solidFill>
                <a:prstDash val="dash"/>
              </a:ln>
              <a:effectLst/>
            </c:spPr>
            <c:trendlineType val="log"/>
            <c:dispRSqr val="0"/>
            <c:dispEq val="0"/>
          </c:trendline>
          <c:xVal>
            <c:numRef>
              <c:f>'decay curves'!$A$2:$A$7</c:f>
              <c:numCache>
                <c:formatCode>General</c:formatCode>
                <c:ptCount val="6"/>
                <c:pt idx="0">
                  <c:v>0.1</c:v>
                </c:pt>
                <c:pt idx="1">
                  <c:v>0.5</c:v>
                </c:pt>
                <c:pt idx="2">
                  <c:v>1.25</c:v>
                </c:pt>
                <c:pt idx="3">
                  <c:v>24</c:v>
                </c:pt>
                <c:pt idx="4">
                  <c:v>43</c:v>
                </c:pt>
                <c:pt idx="5">
                  <c:v>43.01</c:v>
                </c:pt>
              </c:numCache>
            </c:numRef>
          </c:xVal>
          <c:yVal>
            <c:numRef>
              <c:f>'decay curves'!$C$2:$C$7</c:f>
              <c:numCache>
                <c:formatCode>0.00</c:formatCode>
                <c:ptCount val="6"/>
                <c:pt idx="0">
                  <c:v>0.69230769230769229</c:v>
                </c:pt>
                <c:pt idx="1">
                  <c:v>0.58823529411764708</c:v>
                </c:pt>
                <c:pt idx="2">
                  <c:v>0.5625</c:v>
                </c:pt>
                <c:pt idx="3">
                  <c:v>0</c:v>
                </c:pt>
                <c:pt idx="4">
                  <c:v>5.8394160583941604E-2</c:v>
                </c:pt>
                <c:pt idx="5">
                  <c:v>9.7000000000000003E-2</c:v>
                </c:pt>
              </c:numCache>
            </c:numRef>
          </c:yVal>
          <c:smooth val="0"/>
          <c:extLst>
            <c:ext xmlns:c16="http://schemas.microsoft.com/office/drawing/2014/chart" uri="{C3380CC4-5D6E-409C-BE32-E72D297353CC}">
              <c16:uniqueId val="{00000003-CE4B-49F3-9184-CC6C8C8F7753}"/>
            </c:ext>
          </c:extLst>
        </c:ser>
        <c:dLbls>
          <c:showLegendKey val="0"/>
          <c:showVal val="0"/>
          <c:showCatName val="0"/>
          <c:showSerName val="0"/>
          <c:showPercent val="0"/>
          <c:showBubbleSize val="0"/>
        </c:dLbls>
        <c:axId val="824715968"/>
        <c:axId val="824716296"/>
        <c:extLst>
          <c:ext xmlns:c15="http://schemas.microsoft.com/office/drawing/2012/chart" uri="{02D57815-91ED-43cb-92C2-25804820EDAC}">
            <c15:filteredScatterSeries>
              <c15:ser>
                <c:idx val="0"/>
                <c:order val="0"/>
                <c:tx>
                  <c:v>Proportion of Tagged Steelhead Run Present</c:v>
                </c:tx>
                <c:spPr>
                  <a:ln w="19050" cap="rnd">
                    <a:noFill/>
                    <a:round/>
                  </a:ln>
                  <a:effectLst/>
                </c:spPr>
                <c:marker>
                  <c:symbol val="triangle"/>
                  <c:size val="10"/>
                  <c:spPr>
                    <a:solidFill>
                      <a:srgbClr val="FF0000"/>
                    </a:solidFill>
                    <a:ln w="9525">
                      <a:solidFill>
                        <a:schemeClr val="accent1"/>
                      </a:solidFill>
                    </a:ln>
                    <a:effectLst/>
                  </c:spPr>
                </c:marker>
                <c:xVal>
                  <c:numRef>
                    <c:extLst>
                      <c:ext uri="{02D57815-91ED-43cb-92C2-25804820EDAC}">
                        <c15:formulaRef>
                          <c15:sqref>'decay curves'!$A$2:$A$6</c15:sqref>
                        </c15:formulaRef>
                      </c:ext>
                    </c:extLst>
                    <c:numCache>
                      <c:formatCode>General</c:formatCode>
                      <c:ptCount val="5"/>
                      <c:pt idx="0">
                        <c:v>0.1</c:v>
                      </c:pt>
                      <c:pt idx="1">
                        <c:v>0.5</c:v>
                      </c:pt>
                      <c:pt idx="2">
                        <c:v>1.25</c:v>
                      </c:pt>
                      <c:pt idx="3">
                        <c:v>24</c:v>
                      </c:pt>
                      <c:pt idx="4">
                        <c:v>43</c:v>
                      </c:pt>
                    </c:numCache>
                  </c:numRef>
                </c:xVal>
                <c:yVal>
                  <c:numRef>
                    <c:extLst>
                      <c:ext uri="{02D57815-91ED-43cb-92C2-25804820EDAC}">
                        <c15:formulaRef>
                          <c15:sqref>'decay curves'!$B$2:$B$6</c15:sqref>
                        </c15:formulaRef>
                      </c:ext>
                    </c:extLst>
                    <c:numCache>
                      <c:formatCode>0.00</c:formatCode>
                      <c:ptCount val="5"/>
                      <c:pt idx="0">
                        <c:v>0.2109375</c:v>
                      </c:pt>
                      <c:pt idx="1">
                        <c:v>0.140625</c:v>
                      </c:pt>
                      <c:pt idx="2">
                        <c:v>0.1328125</c:v>
                      </c:pt>
                      <c:pt idx="3">
                        <c:v>4.6875E-2</c:v>
                      </c:pt>
                    </c:numCache>
                  </c:numRef>
                </c:yVal>
                <c:smooth val="0"/>
                <c:extLst>
                  <c:ext xmlns:c16="http://schemas.microsoft.com/office/drawing/2014/chart" uri="{C3380CC4-5D6E-409C-BE32-E72D297353CC}">
                    <c16:uniqueId val="{00000004-CE4B-49F3-9184-CC6C8C8F7753}"/>
                  </c:ext>
                </c:extLst>
              </c15:ser>
            </c15:filteredScatterSeries>
          </c:ext>
        </c:extLst>
      </c:scatterChart>
      <c:valAx>
        <c:axId val="8247159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Deschutes River Mile</a:t>
                </a:r>
              </a:p>
            </c:rich>
          </c:tx>
          <c:layout>
            <c:manualLayout>
              <c:xMode val="edge"/>
              <c:yMode val="edge"/>
              <c:x val="0.42935306825193065"/>
              <c:y val="0.9237004004989137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4716296"/>
        <c:crosses val="autoZero"/>
        <c:crossBetween val="midCat"/>
      </c:valAx>
      <c:valAx>
        <c:axId val="82471629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dirty="0"/>
                  <a:t>Proportion Temporary Strays</a:t>
                </a:r>
              </a:p>
            </c:rich>
          </c:tx>
          <c:layout>
            <c:manualLayout>
              <c:xMode val="edge"/>
              <c:yMode val="edge"/>
              <c:x val="1.4867860970252805E-3"/>
              <c:y val="0.217672305754486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47159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73DED-CB8E-40A2-AB78-E7AF29745E68}"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B635E-D40D-4EE9-AC3F-C78F9C31CCA6}" type="slidenum">
              <a:rPr lang="en-US" smtClean="0"/>
              <a:t>‹#›</a:t>
            </a:fld>
            <a:endParaRPr lang="en-US"/>
          </a:p>
        </p:txBody>
      </p:sp>
    </p:spTree>
    <p:extLst>
      <p:ext uri="{BB962C8B-B14F-4D97-AF65-F5344CB8AC3E}">
        <p14:creationId xmlns:p14="http://schemas.microsoft.com/office/powerpoint/2010/main" val="410092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everyone! My name is Logan Breshears, and I am a masters student at Oregon State University working with the Oregon Department of Fish and Wildlife out of the John Day fish research office. I know the program says my talk is focused on Drano Lake usage, however, my talk today is going to be about the evaluation of the Deschutes River thermal sanctuary use, examining steelhead and steelhead anglers by using acoustic telemetry and angler creel data. For those who are unfamiliar with the Deschutes River Thermal Sanctuary, this angling sanctuary was established at the mouth of the Deschutes river in 2020 to help reduce angler pressure in areas being heavily utilized by migrating steelhead escaping the excessively warm temperatures in the </a:t>
            </a:r>
            <a:r>
              <a:rPr lang="en-US" baseline="0" dirty="0" err="1" smtClean="0"/>
              <a:t>mainstem</a:t>
            </a:r>
            <a:r>
              <a:rPr lang="en-US" baseline="0" dirty="0" smtClean="0"/>
              <a:t> Columbia River. Additional sanctuaries were established at the mouth of Eagle Creek and Herman Creek on the Oregon shore. Our goal with this talk is to begin the conversation around the evaluation of these areas, specifically the Deschutes River, so we can improve the outlook of Steelhead populations going forward, ensuring angler success for future generations, like this young man in the photo.</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a:t>
            </a:fld>
            <a:endParaRPr lang="en-US"/>
          </a:p>
        </p:txBody>
      </p:sp>
    </p:spTree>
    <p:extLst>
      <p:ext uri="{BB962C8B-B14F-4D97-AF65-F5344CB8AC3E}">
        <p14:creationId xmlns:p14="http://schemas.microsoft.com/office/powerpoint/2010/main" val="427714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Diving into the</a:t>
            </a:r>
            <a:r>
              <a:rPr lang="en-US" baseline="0" dirty="0"/>
              <a:t> initial results of the acoustic tagging study, t</a:t>
            </a:r>
            <a:r>
              <a:rPr lang="en-US" dirty="0"/>
              <a:t>his figure provides the disposition of tagged wild steelhead</a:t>
            </a:r>
            <a:r>
              <a:rPr lang="en-US" baseline="0" dirty="0"/>
              <a:t> that entered the </a:t>
            </a:r>
            <a:r>
              <a:rPr lang="en-US" baseline="0" dirty="0" err="1"/>
              <a:t>The</a:t>
            </a:r>
            <a:r>
              <a:rPr lang="en-US" baseline="0" dirty="0"/>
              <a:t> </a:t>
            </a:r>
            <a:r>
              <a:rPr lang="en-US" baseline="0" dirty="0" err="1"/>
              <a:t>Dalles</a:t>
            </a:r>
            <a:r>
              <a:rPr lang="en-US" baseline="0" dirty="0"/>
              <a:t> </a:t>
            </a:r>
            <a:r>
              <a:rPr lang="en-US" baseline="0" dirty="0" smtClean="0"/>
              <a:t>Pool in 2022. </a:t>
            </a:r>
            <a:r>
              <a:rPr lang="en-US" baseline="0" dirty="0"/>
              <a:t>The total population is subset into 4 groups, </a:t>
            </a:r>
            <a:r>
              <a:rPr lang="en-US" baseline="0" dirty="0" smtClean="0"/>
              <a:t>(green) fish that cross The </a:t>
            </a:r>
            <a:r>
              <a:rPr lang="en-US" baseline="0" dirty="0" err="1" smtClean="0"/>
              <a:t>Dalles</a:t>
            </a:r>
            <a:r>
              <a:rPr lang="en-US" baseline="0" dirty="0" smtClean="0"/>
              <a:t> and John Day dams without Deschutes detections, (blue</a:t>
            </a:r>
            <a:r>
              <a:rPr lang="en-US" baseline="0" dirty="0"/>
              <a:t>) fish that enter the Deschutes River, (orange) fish that bypass the Deschutes River and proceed to the ladder at John Day Dam, (gray) no PIT or acoustic detections upstream of The Dalles Dam, and (yellow) fish that fallback over The Dalles Dam without entering the Deschutes River (all of this group thus far last detected at Lyle Falls-Klickitat River).</a:t>
            </a:r>
          </a:p>
          <a:p>
            <a:endParaRPr lang="en-US" baseline="0" dirty="0"/>
          </a:p>
          <a:p>
            <a:r>
              <a:rPr lang="en-US" baseline="0" dirty="0"/>
              <a:t>The biggest takeaway from this figure is that nearly 75% of steelhead entering The Dalles Pool were not detected at the Deschutes acoustic receivers, and only 21% of steelhead were detected entering the </a:t>
            </a:r>
            <a:r>
              <a:rPr lang="en-US" baseline="0" dirty="0" smtClean="0"/>
              <a:t>Deschutes.</a:t>
            </a:r>
          </a:p>
          <a:p>
            <a:endParaRPr lang="en-US" baseline="0" dirty="0" smtClean="0"/>
          </a:p>
          <a:p>
            <a:r>
              <a:rPr lang="en-US" baseline="0" dirty="0" smtClean="0"/>
              <a:t>951 wild steelhead were estimated as caught in the </a:t>
            </a:r>
            <a:r>
              <a:rPr lang="en-US" baseline="0" dirty="0" err="1" smtClean="0"/>
              <a:t>deschutes</a:t>
            </a:r>
            <a:r>
              <a:rPr lang="en-US" baseline="0" dirty="0" smtClean="0"/>
              <a:t> in 2022</a:t>
            </a:r>
          </a:p>
          <a:p>
            <a:r>
              <a:rPr lang="en-US" baseline="0" dirty="0" smtClean="0"/>
              <a:t>29920 </a:t>
            </a:r>
            <a:r>
              <a:rPr lang="en-US" baseline="0" dirty="0" err="1" smtClean="0"/>
              <a:t>wildsteelhead</a:t>
            </a:r>
            <a:r>
              <a:rPr lang="en-US" baseline="0" dirty="0" smtClean="0"/>
              <a:t> crossed the </a:t>
            </a:r>
            <a:r>
              <a:rPr lang="en-US" baseline="0" dirty="0" err="1" smtClean="0"/>
              <a:t>dalles</a:t>
            </a:r>
            <a:r>
              <a:rPr lang="en-US" baseline="0" dirty="0" smtClean="0"/>
              <a:t> dam July1 – Oct 31 2022~3% of the run crossing the </a:t>
            </a:r>
            <a:r>
              <a:rPr lang="en-US" baseline="0" dirty="0" err="1" smtClean="0"/>
              <a:t>dalles</a:t>
            </a:r>
            <a:r>
              <a:rPr lang="en-US" baseline="0" dirty="0" smtClean="0"/>
              <a:t> was caught, and 15% of the fish entering the </a:t>
            </a:r>
            <a:r>
              <a:rPr lang="en-US" baseline="0" dirty="0" err="1" smtClean="0"/>
              <a:t>deschutes</a:t>
            </a:r>
            <a:r>
              <a:rPr lang="en-US" baseline="0" dirty="0" smtClean="0"/>
              <a:t> were caught.</a:t>
            </a:r>
          </a:p>
          <a:p>
            <a:endParaRPr lang="en-US" baseline="0" dirty="0" smtClean="0">
              <a:highlight>
                <a:srgbClr val="FFFF00"/>
              </a:highlight>
            </a:endParaRPr>
          </a:p>
          <a:p>
            <a:endParaRPr lang="en-US" baseline="0" dirty="0" smtClean="0">
              <a:highlight>
                <a:srgbClr val="FFFF00"/>
              </a:highlight>
            </a:endParaRPr>
          </a:p>
          <a:p>
            <a:endParaRPr lang="en-US" baseline="0" dirty="0" smtClean="0">
              <a:highlight>
                <a:srgbClr val="FFFF00"/>
              </a:highlight>
            </a:endParaRPr>
          </a:p>
          <a:p>
            <a:r>
              <a:rPr lang="en-US" baseline="0" dirty="0" smtClean="0">
                <a:solidFill>
                  <a:schemeClr val="bg1"/>
                </a:solidFill>
                <a:highlight>
                  <a:srgbClr val="FFFF00"/>
                </a:highlight>
              </a:rPr>
              <a:t>951 wild steelhead were estimated as caught in the Deschutes in 2022</a:t>
            </a:r>
          </a:p>
          <a:p>
            <a:r>
              <a:rPr lang="en-US" baseline="0" dirty="0" smtClean="0">
                <a:solidFill>
                  <a:schemeClr val="bg1"/>
                </a:solidFill>
                <a:highlight>
                  <a:srgbClr val="FFFF00"/>
                </a:highlight>
              </a:rPr>
              <a:t>29920 wild steelhead crossed the </a:t>
            </a:r>
            <a:r>
              <a:rPr lang="en-US" baseline="0" dirty="0" err="1" smtClean="0">
                <a:solidFill>
                  <a:schemeClr val="bg1"/>
                </a:solidFill>
                <a:highlight>
                  <a:srgbClr val="FFFF00"/>
                </a:highlight>
              </a:rPr>
              <a:t>dalles</a:t>
            </a:r>
            <a:r>
              <a:rPr lang="en-US" baseline="0" dirty="0" smtClean="0">
                <a:solidFill>
                  <a:schemeClr val="bg1"/>
                </a:solidFill>
                <a:highlight>
                  <a:srgbClr val="FFFF00"/>
                </a:highlight>
              </a:rPr>
              <a:t> dam July 1 – Oct 31 2022 ~ 3% of the run crossing the </a:t>
            </a:r>
            <a:r>
              <a:rPr lang="en-US" baseline="0" dirty="0" err="1" smtClean="0">
                <a:solidFill>
                  <a:schemeClr val="bg1"/>
                </a:solidFill>
                <a:highlight>
                  <a:srgbClr val="FFFF00"/>
                </a:highlight>
              </a:rPr>
              <a:t>dalles</a:t>
            </a:r>
            <a:r>
              <a:rPr lang="en-US" baseline="0" dirty="0" smtClean="0">
                <a:solidFill>
                  <a:schemeClr val="bg1"/>
                </a:solidFill>
                <a:highlight>
                  <a:srgbClr val="FFFF00"/>
                </a:highlight>
              </a:rPr>
              <a:t> was caught, and 15% of the fish entering the </a:t>
            </a:r>
            <a:r>
              <a:rPr lang="en-US" baseline="0" dirty="0" err="1" smtClean="0">
                <a:solidFill>
                  <a:schemeClr val="bg1"/>
                </a:solidFill>
                <a:highlight>
                  <a:srgbClr val="FFFF00"/>
                </a:highlight>
              </a:rPr>
              <a:t>deschutes</a:t>
            </a:r>
            <a:r>
              <a:rPr lang="en-US" baseline="0" dirty="0" smtClean="0">
                <a:solidFill>
                  <a:schemeClr val="bg1"/>
                </a:solidFill>
                <a:highlight>
                  <a:srgbClr val="FFFF00"/>
                </a:highlight>
              </a:rPr>
              <a:t> were caught</a:t>
            </a:r>
            <a:r>
              <a:rPr lang="en-US" baseline="0" dirty="0" smtClean="0">
                <a:highlight>
                  <a:srgbClr val="FFFF00"/>
                </a:highlight>
              </a:rPr>
              <a:t>.</a:t>
            </a:r>
          </a:p>
          <a:p>
            <a:endParaRPr lang="en-US" baseline="0" dirty="0" smtClean="0">
              <a:highlight>
                <a:srgbClr val="FFFF00"/>
              </a:highlight>
            </a:endParaRPr>
          </a:p>
          <a:p>
            <a:endParaRPr lang="en-US" dirty="0">
              <a:highlight>
                <a:srgbClr val="FFFF00"/>
              </a:highlight>
            </a:endParaRPr>
          </a:p>
        </p:txBody>
      </p:sp>
      <p:sp>
        <p:nvSpPr>
          <p:cNvPr id="4" name="Slide Number Placeholder 3"/>
          <p:cNvSpPr>
            <a:spLocks noGrp="1"/>
          </p:cNvSpPr>
          <p:nvPr>
            <p:ph type="sldNum" sz="quarter" idx="10"/>
          </p:nvPr>
        </p:nvSpPr>
        <p:spPr/>
        <p:txBody>
          <a:bodyPr/>
          <a:lstStyle/>
          <a:p>
            <a:fld id="{5AFB635E-D40D-4EE9-AC3F-C78F9C31CCA6}" type="slidenum">
              <a:rPr lang="en-US" smtClean="0"/>
              <a:t>10</a:t>
            </a:fld>
            <a:endParaRPr lang="en-US"/>
          </a:p>
        </p:txBody>
      </p:sp>
    </p:spTree>
    <p:extLst>
      <p:ext uri="{BB962C8B-B14F-4D97-AF65-F5344CB8AC3E}">
        <p14:creationId xmlns:p14="http://schemas.microsoft.com/office/powerpoint/2010/main" val="119504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builds on the pie chart of run disposition.  Circles show the estimated proportion of wild steelhead present at each monitoring site in the Deschutes which were ultimately classified as “temporary strays” as opposed to those crossing and remaining upstream from </a:t>
            </a:r>
            <a:r>
              <a:rPr lang="en-US" dirty="0" err="1"/>
              <a:t>Sherars</a:t>
            </a:r>
            <a:r>
              <a:rPr lang="en-US" dirty="0"/>
              <a:t> Falls which were classified as “Deschutes Spawners”.  Open circles are acoustic/PIT tagged steelhead, closed circles are steelhead PIT tagged only which were captured and tagged at the </a:t>
            </a:r>
            <a:r>
              <a:rPr lang="en-US" dirty="0" err="1"/>
              <a:t>Sherars</a:t>
            </a:r>
            <a:r>
              <a:rPr lang="en-US" dirty="0"/>
              <a:t> Falls trap.  Of the total steelhead tagged at </a:t>
            </a:r>
            <a:r>
              <a:rPr lang="en-US" dirty="0" err="1"/>
              <a:t>Sherars</a:t>
            </a:r>
            <a:r>
              <a:rPr lang="en-US" dirty="0"/>
              <a:t> in 2022: 6% of wild and 9.7% of hatchery were later detected at John Day Dam and classified as “temporary strays”.  We bring this discrete data set in here since it has 100’s of observations, as opposed to the single digit number of acoustic tagged adults that were present at the uppermost acoustic monitoring site (</a:t>
            </a:r>
            <a:r>
              <a:rPr lang="en-US" dirty="0" err="1"/>
              <a:t>Macks</a:t>
            </a:r>
            <a:r>
              <a:rPr lang="en-US" dirty="0"/>
              <a:t> Canyon, </a:t>
            </a:r>
            <a:r>
              <a:rPr lang="en-US" dirty="0" err="1"/>
              <a:t>rivermile</a:t>
            </a:r>
            <a:r>
              <a:rPr lang="en-US" dirty="0"/>
              <a:t> 24).</a:t>
            </a:r>
          </a:p>
          <a:p>
            <a:endParaRPr lang="en-US" dirty="0"/>
          </a:p>
          <a:p>
            <a:r>
              <a:rPr lang="en-US" dirty="0"/>
              <a:t>The dashed black line is an example of a negative exponential decay curve, or dispersal kernel </a:t>
            </a:r>
            <a:r>
              <a:rPr lang="en-US"/>
              <a:t>curve </a:t>
            </a:r>
            <a:r>
              <a:rPr lang="en-US" smtClean="0"/>
              <a:t>fit for </a:t>
            </a:r>
            <a:r>
              <a:rPr lang="en-US" dirty="0"/>
              <a:t>the proportion of temporary strays at each site.  This decay curve should be considered theoretical in nature still since there was minimal reduction in the proportion of temporary strays among our 3 monitoring sites near the mouth of the Deschutes (less reduction than anticipated when designing sites).  We will need further sampling in the RM 5 to 25 section to accurately parameterize a spatial decay function for temporary strays during low barging periods. </a:t>
            </a:r>
          </a:p>
          <a:p>
            <a:endParaRPr lang="en-US" dirty="0"/>
          </a:p>
          <a:p>
            <a:r>
              <a:rPr lang="en-US" dirty="0"/>
              <a:t>**I dropped the red triangles for simplicity, and did not add them into a new figure**</a:t>
            </a:r>
          </a:p>
          <a:p>
            <a:endParaRPr lang="en-US" dirty="0"/>
          </a:p>
        </p:txBody>
      </p:sp>
      <p:sp>
        <p:nvSpPr>
          <p:cNvPr id="4" name="Slide Number Placeholder 3"/>
          <p:cNvSpPr>
            <a:spLocks noGrp="1"/>
          </p:cNvSpPr>
          <p:nvPr>
            <p:ph type="sldNum" sz="quarter" idx="5"/>
          </p:nvPr>
        </p:nvSpPr>
        <p:spPr/>
        <p:txBody>
          <a:bodyPr/>
          <a:lstStyle/>
          <a:p>
            <a:fld id="{1CDFED36-EA4E-41BD-B8CF-2ACBC84FCBA3}" type="slidenum">
              <a:rPr lang="en-US" smtClean="0"/>
              <a:t>11</a:t>
            </a:fld>
            <a:endParaRPr lang="en-US"/>
          </a:p>
        </p:txBody>
      </p:sp>
    </p:spTree>
    <p:extLst>
      <p:ext uri="{BB962C8B-B14F-4D97-AF65-F5344CB8AC3E}">
        <p14:creationId xmlns:p14="http://schemas.microsoft.com/office/powerpoint/2010/main" val="254168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looks at the daily detections at the Deschutes River mouth acoustic receiver in both 2020 (top) and 2022 (bottom). For consistency and simplicity purposes, we excluded the </a:t>
            </a:r>
            <a:r>
              <a:rPr lang="en-US" baseline="0" dirty="0" err="1"/>
              <a:t>mainstem</a:t>
            </a:r>
            <a:r>
              <a:rPr lang="en-US" baseline="0" dirty="0"/>
              <a:t> plume receivers due to the difference in locations of the recovered acoustic receivers between the two years. The individual PIT tag ID’s are listed on the Y axis, and Julian day is on the X axis. It is further broken down by color, representing the final disposition of tagged fish (Deschutes </a:t>
            </a:r>
            <a:r>
              <a:rPr lang="en-US" baseline="0" dirty="0" err="1"/>
              <a:t>Spawners</a:t>
            </a:r>
            <a:r>
              <a:rPr lang="en-US" baseline="0" dirty="0"/>
              <a:t> = red, Temporary Strays = blue). For an added reference point, the two dotted lines represent the July 15</a:t>
            </a:r>
            <a:r>
              <a:rPr lang="en-US" baseline="30000" dirty="0"/>
              <a:t>th</a:t>
            </a:r>
            <a:r>
              <a:rPr lang="en-US" baseline="0" dirty="0"/>
              <a:t> and September 15</a:t>
            </a:r>
            <a:r>
              <a:rPr lang="en-US" baseline="30000" dirty="0"/>
              <a:t>th</a:t>
            </a:r>
            <a:r>
              <a:rPr lang="en-US" baseline="0" dirty="0"/>
              <a:t> angling closure dates. Important things to keep in mind here is the smaller sample size in 2022, an earlier start date in 2022, and there were numerous days in August in 2022 when we were shut down for sampling.</a:t>
            </a:r>
          </a:p>
          <a:p>
            <a:endParaRPr lang="en-US" baseline="0" dirty="0"/>
          </a:p>
          <a:p>
            <a:r>
              <a:rPr lang="en-US" dirty="0"/>
              <a:t>A </a:t>
            </a:r>
            <a:r>
              <a:rPr lang="en-US" baseline="0" dirty="0"/>
              <a:t>majority of the detections the Deschutes River mouth occurred within the established angling closure dates, however some of the later arriving fish were detected in these areas after the September 15</a:t>
            </a:r>
            <a:r>
              <a:rPr lang="en-US" baseline="30000" dirty="0"/>
              <a:t>th</a:t>
            </a:r>
            <a:r>
              <a:rPr lang="en-US" baseline="0" dirty="0"/>
              <a:t> closure date, most noticeably in 2020. A lot of these fish were temporary strays from the Snake River basin and other Mid-C steelhead populations. On the contrary, most of the presumed “Deschutes </a:t>
            </a:r>
            <a:r>
              <a:rPr lang="en-US" baseline="0" dirty="0" err="1"/>
              <a:t>spawners</a:t>
            </a:r>
            <a:r>
              <a:rPr lang="en-US" baseline="0" dirty="0"/>
              <a:t>” did not stay in the mouth area for extended periods of time, rather, they held further upstream in the Deschutes River. In 2020, we saw an overall higher proportion of tagged steelhead being detected (73/173 = 42.2%) vs 2022 (26/127 = 20.5%).</a:t>
            </a:r>
          </a:p>
          <a:p>
            <a:endParaRPr lang="en-US" baseline="0" dirty="0"/>
          </a:p>
          <a:p>
            <a:r>
              <a:rPr lang="en-US" baseline="0" dirty="0"/>
              <a:t>Another thing that can be seen in this figure is the number of fish in 2020 that were detected for multiple days - multiple weeks at a time. *Animation* Essentially parking the bus at this location. This migration strategy is almost nonexistent in 2022, however there was a one fish that displayed this pattern at the Plume location. </a:t>
            </a:r>
          </a:p>
          <a:p>
            <a:endParaRPr lang="en-US" baseline="0" dirty="0"/>
          </a:p>
          <a:p>
            <a:r>
              <a:rPr lang="en-US" baseline="0" dirty="0"/>
              <a:t>Lastly we see that in 2020 there are a number of single detections occuring in October. *Animation* Based on the timing and directionality of when these detections occurred, we inferred that these were temporary strays that spent a majority of the summer months inside the Deschutes River, being detected early in the summer as they enter the river, and again in October as they make their way out of the river. This is very different from what we saw in 2022, where there was a single fish that displayed this behavior *Animation*.</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12</a:t>
            </a:fld>
            <a:endParaRPr lang="en-US"/>
          </a:p>
        </p:txBody>
      </p:sp>
    </p:spTree>
    <p:extLst>
      <p:ext uri="{BB962C8B-B14F-4D97-AF65-F5344CB8AC3E}">
        <p14:creationId xmlns:p14="http://schemas.microsoft.com/office/powerpoint/2010/main" val="100940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previous figure primarily was focused at the mouth location,</a:t>
            </a:r>
            <a:r>
              <a:rPr lang="en-US" baseline="0" dirty="0"/>
              <a:t> this next figure looks at the improved spatial scale that we established in 2022.</a:t>
            </a:r>
            <a:endParaRPr lang="en-US" dirty="0"/>
          </a:p>
          <a:p>
            <a:endParaRPr lang="en-US" dirty="0"/>
          </a:p>
          <a:p>
            <a:r>
              <a:rPr lang="en-US" dirty="0"/>
              <a:t>This figure</a:t>
            </a:r>
            <a:r>
              <a:rPr lang="en-US" baseline="0" dirty="0"/>
              <a:t> looks at the daily detections for the 35 acoustic tagged fish that were detected on the entire Deschutes River acoustic receiver network. The individual PIT tag ID’s are listed on the Y axis, and Julian day is on the X axis. It is further broken down by color, representing the final disposition (Deschutes </a:t>
            </a:r>
            <a:r>
              <a:rPr lang="en-US" baseline="0" dirty="0" err="1"/>
              <a:t>Spawner</a:t>
            </a:r>
            <a:r>
              <a:rPr lang="en-US" baseline="0" dirty="0"/>
              <a:t> = red, Temporary Stray = blue, all detections at or upstream of the Gauge receiver located upstream of Moody rapids are outside the current Thermal angling sanctuary boundaries), and shape representing the location of each detection in regards to the thermal sanctuary (circle = Sanctuary locations, asterisk = upstream locations). The two dotted lines represent the July 15</a:t>
            </a:r>
            <a:r>
              <a:rPr lang="en-US" baseline="30000" dirty="0"/>
              <a:t>th</a:t>
            </a:r>
            <a:r>
              <a:rPr lang="en-US" baseline="0" dirty="0"/>
              <a:t> and September 15</a:t>
            </a:r>
            <a:r>
              <a:rPr lang="en-US" baseline="30000" dirty="0"/>
              <a:t>th</a:t>
            </a:r>
            <a:r>
              <a:rPr lang="en-US" baseline="0" dirty="0"/>
              <a:t> angling closure dates. </a:t>
            </a:r>
          </a:p>
          <a:p>
            <a:endParaRPr lang="en-US" baseline="0" dirty="0"/>
          </a:p>
          <a:p>
            <a:r>
              <a:rPr lang="en-US" baseline="0" dirty="0"/>
              <a:t>One thing that can be seen in this figure is that you don’t see nearly as many detections in the upstream locations as you do in the sanctuary locations. This is likely because of several reasons, 1) a lack of resolution between the Gage and </a:t>
            </a:r>
            <a:r>
              <a:rPr lang="en-US" baseline="0" dirty="0" err="1"/>
              <a:t>Macks</a:t>
            </a:r>
            <a:r>
              <a:rPr lang="en-US" baseline="0" dirty="0"/>
              <a:t> Canyon sites, as well as the detection inefficiencies at the Rattlesnake rapid location, 2) fish have many more areas to hold while in the river vs the sanctuary area, and they decided not to hold near our receivers, 4) detection efficiency is lower at in-river locations due to it being a “noisy” acoustic environment.</a:t>
            </a:r>
          </a:p>
          <a:p>
            <a:endParaRPr lang="en-US" baseline="0" dirty="0"/>
          </a:p>
          <a:p>
            <a:r>
              <a:rPr lang="en-US" baseline="0" dirty="0"/>
              <a:t>A more representative figure of their residence times, for example, *Animation* would draw a line between these upstream detections, representing the total time spent in-river between detections. This would do better to highlight the importance of the Deschutes River as a thermal refuge.</a:t>
            </a:r>
          </a:p>
        </p:txBody>
      </p:sp>
      <p:sp>
        <p:nvSpPr>
          <p:cNvPr id="4" name="Slide Number Placeholder 3"/>
          <p:cNvSpPr>
            <a:spLocks noGrp="1"/>
          </p:cNvSpPr>
          <p:nvPr>
            <p:ph type="sldNum" sz="quarter" idx="10"/>
          </p:nvPr>
        </p:nvSpPr>
        <p:spPr/>
        <p:txBody>
          <a:bodyPr/>
          <a:lstStyle/>
          <a:p>
            <a:fld id="{5AFB635E-D40D-4EE9-AC3F-C78F9C31CCA6}" type="slidenum">
              <a:rPr lang="en-US" smtClean="0"/>
              <a:t>13</a:t>
            </a:fld>
            <a:endParaRPr lang="en-US"/>
          </a:p>
        </p:txBody>
      </p:sp>
    </p:spTree>
    <p:extLst>
      <p:ext uri="{BB962C8B-B14F-4D97-AF65-F5344CB8AC3E}">
        <p14:creationId xmlns:p14="http://schemas.microsoft.com/office/powerpoint/2010/main" val="3926170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 data</a:t>
            </a:r>
            <a:r>
              <a:rPr lang="en-US" baseline="0" dirty="0" smtClean="0"/>
              <a:t>, we have provided e</a:t>
            </a:r>
            <a:r>
              <a:rPr lang="en-US" dirty="0" smtClean="0"/>
              <a:t>vidence </a:t>
            </a:r>
            <a:r>
              <a:rPr lang="en-US" dirty="0" smtClean="0"/>
              <a:t>for inter-annual variation in patterns of Temporary Straying</a:t>
            </a:r>
          </a:p>
          <a:p>
            <a:endParaRPr lang="en-US" dirty="0" smtClean="0"/>
          </a:p>
          <a:p>
            <a:r>
              <a:rPr lang="en-US" dirty="0" smtClean="0"/>
              <a:t>We also saw reduced </a:t>
            </a:r>
            <a:r>
              <a:rPr lang="en-US" dirty="0" smtClean="0"/>
              <a:t>use of </a:t>
            </a:r>
            <a:r>
              <a:rPr lang="en-US" dirty="0" smtClean="0"/>
              <a:t>the mouth/plume </a:t>
            </a:r>
            <a:r>
              <a:rPr lang="en-US" dirty="0" smtClean="0"/>
              <a:t>area in 2022 compared to 2020</a:t>
            </a:r>
          </a:p>
          <a:p>
            <a:endParaRPr lang="en-US" dirty="0" smtClean="0"/>
          </a:p>
          <a:p>
            <a:r>
              <a:rPr lang="en-US" dirty="0" smtClean="0"/>
              <a:t>Weighting of barge influence v. temperature / migration pattern effects on thermal refuge use </a:t>
            </a:r>
            <a:r>
              <a:rPr lang="en-US" dirty="0" smtClean="0"/>
              <a:t>is hard </a:t>
            </a:r>
            <a:r>
              <a:rPr lang="en-US" dirty="0" smtClean="0"/>
              <a:t>to discern from </a:t>
            </a:r>
            <a:r>
              <a:rPr lang="en-US" dirty="0" smtClean="0"/>
              <a:t>this </a:t>
            </a:r>
            <a:r>
              <a:rPr lang="en-US" dirty="0" smtClean="0"/>
              <a:t>data since we don’t know the </a:t>
            </a:r>
            <a:r>
              <a:rPr lang="en-US" dirty="0" err="1" smtClean="0"/>
              <a:t>smolt</a:t>
            </a:r>
            <a:r>
              <a:rPr lang="en-US" dirty="0" smtClean="0"/>
              <a:t> migration history of tagged adults</a:t>
            </a:r>
          </a:p>
          <a:p>
            <a:endParaRPr lang="en-US" dirty="0" smtClean="0"/>
          </a:p>
          <a:p>
            <a:r>
              <a:rPr lang="en-US" dirty="0" smtClean="0"/>
              <a:t>But, lower mouth/plume use in 2022, </a:t>
            </a:r>
            <a:r>
              <a:rPr lang="en-US" dirty="0" smtClean="0"/>
              <a:t>matches with the dramatically </a:t>
            </a:r>
            <a:r>
              <a:rPr lang="en-US" dirty="0" smtClean="0"/>
              <a:t>lower </a:t>
            </a:r>
            <a:r>
              <a:rPr lang="en-US" dirty="0" smtClean="0"/>
              <a:t>barged</a:t>
            </a:r>
            <a:r>
              <a:rPr lang="en-US" baseline="0" dirty="0" smtClean="0"/>
              <a:t> fish </a:t>
            </a:r>
            <a:r>
              <a:rPr lang="en-US" dirty="0" smtClean="0"/>
              <a:t>history</a:t>
            </a:r>
            <a:r>
              <a:rPr lang="en-US" dirty="0" smtClean="0"/>
              <a:t>,  and is consistent with prior PIT </a:t>
            </a:r>
            <a:r>
              <a:rPr lang="en-US" dirty="0" smtClean="0"/>
              <a:t>tag data </a:t>
            </a:r>
            <a:r>
              <a:rPr lang="en-US" dirty="0" smtClean="0"/>
              <a:t>about barging-straying.</a:t>
            </a:r>
          </a:p>
          <a:p>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14</a:t>
            </a:fld>
            <a:endParaRPr lang="en-US"/>
          </a:p>
        </p:txBody>
      </p:sp>
    </p:spTree>
    <p:extLst>
      <p:ext uri="{BB962C8B-B14F-4D97-AF65-F5344CB8AC3E}">
        <p14:creationId xmlns:p14="http://schemas.microsoft.com/office/powerpoint/2010/main" val="227712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Additionally,</a:t>
            </a:r>
            <a:r>
              <a:rPr lang="en-US" baseline="0" dirty="0" smtClean="0"/>
              <a:t>  we saw that t</a:t>
            </a:r>
            <a:r>
              <a:rPr lang="en-US" dirty="0" smtClean="0"/>
              <a:t>emporary </a:t>
            </a:r>
            <a:r>
              <a:rPr lang="en-US" dirty="0" smtClean="0"/>
              <a:t>strays are using the Deschutes upstream of the Thermal Angling sanctuary boundary for extensive summer-fall </a:t>
            </a:r>
            <a:r>
              <a:rPr lang="en-US" dirty="0" smtClean="0"/>
              <a:t>holding.</a:t>
            </a:r>
            <a:endParaRPr lang="en-US" dirty="0" smtClean="0"/>
          </a:p>
          <a:p>
            <a:endParaRPr lang="en-US" dirty="0" smtClean="0"/>
          </a:p>
          <a:p>
            <a:r>
              <a:rPr lang="en-US" dirty="0" smtClean="0"/>
              <a:t>At</a:t>
            </a:r>
            <a:r>
              <a:rPr lang="en-US" baseline="0" dirty="0" smtClean="0"/>
              <a:t> this point in time w</a:t>
            </a:r>
            <a:r>
              <a:rPr lang="en-US" dirty="0" smtClean="0"/>
              <a:t>e </a:t>
            </a:r>
            <a:r>
              <a:rPr lang="en-US" dirty="0" smtClean="0"/>
              <a:t>can’t yet define the shape of the “Temporary Stray decay curve” in the Deschutes to refine creel monitoring / impact accounting</a:t>
            </a:r>
          </a:p>
          <a:p>
            <a:endParaRPr lang="en-US" dirty="0" smtClean="0"/>
          </a:p>
          <a:p>
            <a:r>
              <a:rPr lang="en-US" dirty="0" smtClean="0"/>
              <a:t>However,</a:t>
            </a:r>
            <a:r>
              <a:rPr lang="en-US" baseline="0" dirty="0" smtClean="0"/>
              <a:t> the c</a:t>
            </a:r>
            <a:r>
              <a:rPr lang="en-US" dirty="0" smtClean="0"/>
              <a:t>apture </a:t>
            </a:r>
            <a:r>
              <a:rPr lang="en-US" dirty="0" smtClean="0"/>
              <a:t>and PIT tagging of adults throughout the lower Deschutes fishery, with re-detection at John Day Dam or </a:t>
            </a:r>
            <a:r>
              <a:rPr lang="en-US" dirty="0" err="1" smtClean="0"/>
              <a:t>Sherars</a:t>
            </a:r>
            <a:r>
              <a:rPr lang="en-US" dirty="0" smtClean="0"/>
              <a:t> Falls could be a more effective way to define a Temporary Stray decay curve</a:t>
            </a:r>
          </a:p>
          <a:p>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15</a:t>
            </a:fld>
            <a:endParaRPr lang="en-US"/>
          </a:p>
        </p:txBody>
      </p:sp>
    </p:spTree>
    <p:extLst>
      <p:ext uri="{BB962C8B-B14F-4D97-AF65-F5344CB8AC3E}">
        <p14:creationId xmlns:p14="http://schemas.microsoft.com/office/powerpoint/2010/main" val="416061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that note I can answer any questions you might have, or field those questions over to Ian Tattam. I would also like to thank the folks over at OWEB for funding the acoustic telemetry portion of this research, Gilliam SWCD for providing us with assistance, and everyone at ODFW involved in this research.</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16</a:t>
            </a:fld>
            <a:endParaRPr lang="en-US"/>
          </a:p>
        </p:txBody>
      </p:sp>
    </p:spTree>
    <p:extLst>
      <p:ext uri="{BB962C8B-B14F-4D97-AF65-F5344CB8AC3E}">
        <p14:creationId xmlns:p14="http://schemas.microsoft.com/office/powerpoint/2010/main" val="261086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Backup Slide ) This figure here is a histogram</a:t>
            </a:r>
            <a:r>
              <a:rPr lang="en-US" baseline="0" dirty="0"/>
              <a:t> comparing the total acoustic detections in the Thermal Angling Sanctuary (red) and the Upstream locations (blue). Julian day is on the X - axis and Detections are on the Y – axis. Think of this figure as the population scale. Obviously there were significantly more acoustic detections in the Thermal Angling Sanctuary compared to the Upstream locations, however this figure is washing out what is going on at the individual scale.</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17</a:t>
            </a:fld>
            <a:endParaRPr lang="en-US"/>
          </a:p>
        </p:txBody>
      </p:sp>
    </p:spTree>
    <p:extLst>
      <p:ext uri="{BB962C8B-B14F-4D97-AF65-F5344CB8AC3E}">
        <p14:creationId xmlns:p14="http://schemas.microsoft.com/office/powerpoint/2010/main" val="213937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familiarize folks with our study area, the Deschutes River is a major tributary to the Columbia River that originates on the eastern flank of the Oregon cascade mountains, and flows south to north. The Deschutes River hosts native stocks of Summer Steelhead, Spring &amp; Fall Chinook, and a robust population of </a:t>
            </a:r>
            <a:r>
              <a:rPr lang="en-US" baseline="0" dirty="0" err="1"/>
              <a:t>redband</a:t>
            </a:r>
            <a:r>
              <a:rPr lang="en-US" baseline="0" dirty="0"/>
              <a:t> trout. </a:t>
            </a:r>
            <a:r>
              <a:rPr lang="en-US" dirty="0"/>
              <a:t>Not only does</a:t>
            </a:r>
            <a:r>
              <a:rPr lang="en-US" baseline="0" dirty="0"/>
              <a:t> it support native populations of salmonids, it’s historically believed be an important holdover location for a large proportion of the total migrating steelhead run passing over The </a:t>
            </a:r>
            <a:r>
              <a:rPr lang="en-US" baseline="0" dirty="0" err="1"/>
              <a:t>Dalles</a:t>
            </a:r>
            <a:r>
              <a:rPr lang="en-US" baseline="0" dirty="0"/>
              <a:t> Dam. But as years have passed, and the environmental drivers and management decisions have changed, is the Deschutes River still an important holdover location for </a:t>
            </a:r>
            <a:r>
              <a:rPr lang="en-US" baseline="0" dirty="0" smtClean="0"/>
              <a:t>migrating </a:t>
            </a:r>
            <a:r>
              <a:rPr lang="en-US" baseline="0" dirty="0"/>
              <a:t>fish? </a:t>
            </a:r>
            <a:r>
              <a:rPr lang="en-US" dirty="0"/>
              <a:t> Relative to the </a:t>
            </a:r>
            <a:r>
              <a:rPr lang="en-US" dirty="0" err="1"/>
              <a:t>mainstem</a:t>
            </a:r>
            <a:r>
              <a:rPr lang="en-US" dirty="0"/>
              <a:t> Columbia River, the Deschutes remains cooler during</a:t>
            </a:r>
            <a:r>
              <a:rPr lang="en-US" baseline="0" dirty="0"/>
              <a:t> the months of August and September </a:t>
            </a:r>
            <a:r>
              <a:rPr lang="en-US" dirty="0"/>
              <a:t>when the bulk</a:t>
            </a:r>
            <a:r>
              <a:rPr lang="en-US" baseline="0" dirty="0"/>
              <a:t> of the summer </a:t>
            </a:r>
            <a:r>
              <a:rPr lang="en-US" dirty="0"/>
              <a:t>steelhead run is migrating through the Columbia River, still making</a:t>
            </a:r>
            <a:r>
              <a:rPr lang="en-US" baseline="0" dirty="0"/>
              <a:t> it</a:t>
            </a:r>
            <a:r>
              <a:rPr lang="en-US" dirty="0"/>
              <a:t> an attractive option for cold water </a:t>
            </a:r>
            <a:r>
              <a:rPr lang="en-US" dirty="0" err="1"/>
              <a:t>refugia</a:t>
            </a:r>
            <a:r>
              <a:rPr lang="en-US" dirty="0"/>
              <a:t>, drawing them up into the river.</a:t>
            </a:r>
          </a:p>
          <a:p>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2</a:t>
            </a:fld>
            <a:endParaRPr lang="en-US"/>
          </a:p>
        </p:txBody>
      </p:sp>
    </p:spTree>
    <p:extLst>
      <p:ext uri="{BB962C8B-B14F-4D97-AF65-F5344CB8AC3E}">
        <p14:creationId xmlns:p14="http://schemas.microsoft.com/office/powerpoint/2010/main" val="244592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key driver to adult straying has been the percentage of Snake River </a:t>
            </a:r>
            <a:r>
              <a:rPr lang="en-US" baseline="0" dirty="0" err="1"/>
              <a:t>smolts</a:t>
            </a:r>
            <a:r>
              <a:rPr lang="en-US" baseline="0" dirty="0"/>
              <a:t> transported downstream via barges. The percentage of hatchery origin </a:t>
            </a:r>
            <a:r>
              <a:rPr lang="en-US" baseline="0" dirty="0" err="1"/>
              <a:t>spawners</a:t>
            </a:r>
            <a:r>
              <a:rPr lang="en-US" baseline="0" dirty="0"/>
              <a:t> (</a:t>
            </a:r>
            <a:r>
              <a:rPr lang="en-US" baseline="0" dirty="0" err="1"/>
              <a:t>pHOS</a:t>
            </a:r>
            <a:r>
              <a:rPr lang="en-US" baseline="0" dirty="0"/>
              <a:t>) has been shown to be directly correlated to the percentage of barged Snake River </a:t>
            </a:r>
            <a:r>
              <a:rPr lang="en-US" baseline="0" dirty="0" err="1"/>
              <a:t>Smolts</a:t>
            </a:r>
            <a:r>
              <a:rPr lang="en-US" baseline="0" dirty="0"/>
              <a:t>. When the percentage of </a:t>
            </a:r>
            <a:r>
              <a:rPr lang="en-US" baseline="0" dirty="0" err="1"/>
              <a:t>smolts</a:t>
            </a:r>
            <a:r>
              <a:rPr lang="en-US" baseline="0" dirty="0"/>
              <a:t> transported is high, </a:t>
            </a:r>
            <a:r>
              <a:rPr lang="en-US" baseline="0" dirty="0" err="1"/>
              <a:t>pHOS</a:t>
            </a:r>
            <a:r>
              <a:rPr lang="en-US" baseline="0" dirty="0"/>
              <a:t> is high, and the inverse is true when the percentage of </a:t>
            </a:r>
            <a:r>
              <a:rPr lang="en-US" baseline="0" dirty="0" err="1"/>
              <a:t>smolts</a:t>
            </a:r>
            <a:r>
              <a:rPr lang="en-US" baseline="0" dirty="0"/>
              <a:t> transported is lower. At </a:t>
            </a:r>
            <a:r>
              <a:rPr lang="en-US" baseline="0" dirty="0" err="1"/>
              <a:t>Sherars</a:t>
            </a:r>
            <a:r>
              <a:rPr lang="en-US" baseline="0" dirty="0"/>
              <a:t> Falls on the Deschutes River, straying is 7-14 times more likely to occur when </a:t>
            </a:r>
            <a:r>
              <a:rPr lang="en-US" baseline="0" dirty="0" err="1"/>
              <a:t>smolts</a:t>
            </a:r>
            <a:r>
              <a:rPr lang="en-US" baseline="0" dirty="0"/>
              <a:t> are transported, and these stray rates are generally the same between wild and hatchery origin fish.</a:t>
            </a:r>
          </a:p>
          <a:p>
            <a:endParaRPr lang="en-US" baseline="0" dirty="0"/>
          </a:p>
          <a:p>
            <a:r>
              <a:rPr lang="en-US" baseline="0" dirty="0"/>
              <a:t>Looking at the figure presented here, the red arrows pointing at the 2020 and 2021 </a:t>
            </a:r>
            <a:r>
              <a:rPr lang="en-US" baseline="0" dirty="0" err="1"/>
              <a:t>smolt</a:t>
            </a:r>
            <a:r>
              <a:rPr lang="en-US" baseline="0" dirty="0"/>
              <a:t> migration years had the lowest percentage of transported Snake River </a:t>
            </a:r>
            <a:r>
              <a:rPr lang="en-US" baseline="0" dirty="0" err="1"/>
              <a:t>smolts</a:t>
            </a:r>
            <a:r>
              <a:rPr lang="en-US" baseline="0" dirty="0"/>
              <a:t> in the modern </a:t>
            </a:r>
            <a:r>
              <a:rPr lang="en-US" baseline="0" dirty="0" smtClean="0"/>
              <a:t>era. </a:t>
            </a:r>
            <a:r>
              <a:rPr lang="en-US" baseline="0" dirty="0"/>
              <a:t>How would this change effect the adult fish in the 2022 return year? Do stray rates reflect the historic trend, meaning fewer snake river fish in the Deschutes River, and would that in turn result in lower human angler stray rates?</a:t>
            </a:r>
          </a:p>
        </p:txBody>
      </p:sp>
      <p:sp>
        <p:nvSpPr>
          <p:cNvPr id="4" name="Slide Number Placeholder 3"/>
          <p:cNvSpPr>
            <a:spLocks noGrp="1"/>
          </p:cNvSpPr>
          <p:nvPr>
            <p:ph type="sldNum" sz="quarter" idx="10"/>
          </p:nvPr>
        </p:nvSpPr>
        <p:spPr/>
        <p:txBody>
          <a:bodyPr/>
          <a:lstStyle/>
          <a:p>
            <a:fld id="{5AFB635E-D40D-4EE9-AC3F-C78F9C31CCA6}" type="slidenum">
              <a:rPr lang="en-US" smtClean="0"/>
              <a:t>3</a:t>
            </a:fld>
            <a:endParaRPr lang="en-US"/>
          </a:p>
        </p:txBody>
      </p:sp>
    </p:spTree>
    <p:extLst>
      <p:ext uri="{BB962C8B-B14F-4D97-AF65-F5344CB8AC3E}">
        <p14:creationId xmlns:p14="http://schemas.microsoft.com/office/powerpoint/2010/main" val="78282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monitoring steelhead</a:t>
            </a:r>
            <a:r>
              <a:rPr lang="en-US" baseline="0" dirty="0"/>
              <a:t> stray rates has been through creel surveys</a:t>
            </a:r>
            <a:endParaRPr lang="en-US" dirty="0"/>
          </a:p>
          <a:p>
            <a:endParaRPr lang="en-US" dirty="0"/>
          </a:p>
          <a:p>
            <a:r>
              <a:rPr lang="en-US" dirty="0"/>
              <a:t>Historically,</a:t>
            </a:r>
            <a:r>
              <a:rPr lang="en-US" baseline="0" dirty="0"/>
              <a:t> anglers have been creel surveyed at Heritage Landing (mouth) and </a:t>
            </a:r>
            <a:r>
              <a:rPr lang="en-US" baseline="0" dirty="0" err="1"/>
              <a:t>Macks</a:t>
            </a:r>
            <a:r>
              <a:rPr lang="en-US" baseline="0" dirty="0"/>
              <a:t> Canyon (~25 RM upstream) from July 1 – November 1. This effort is believed to encompass most of the recreational steelhead effort downstream of </a:t>
            </a:r>
            <a:r>
              <a:rPr lang="en-US" baseline="0" dirty="0" err="1"/>
              <a:t>Sherars</a:t>
            </a:r>
            <a:r>
              <a:rPr lang="en-US" baseline="0" dirty="0"/>
              <a:t> Falls, all the way to the Deschutes mouth.</a:t>
            </a:r>
          </a:p>
          <a:p>
            <a:endParaRPr lang="en-US" baseline="0" dirty="0"/>
          </a:p>
          <a:p>
            <a:r>
              <a:rPr lang="en-US" baseline="0" dirty="0"/>
              <a:t>It is stratified by weekday vs weekend, and it is expanded for days when no creel surveys were conducted.</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4</a:t>
            </a:fld>
            <a:endParaRPr lang="en-US"/>
          </a:p>
        </p:txBody>
      </p:sp>
    </p:spTree>
    <p:extLst>
      <p:ext uri="{BB962C8B-B14F-4D97-AF65-F5344CB8AC3E}">
        <p14:creationId xmlns:p14="http://schemas.microsoft.com/office/powerpoint/2010/main" val="273696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what some of that creel data looks like, t</a:t>
            </a:r>
            <a:r>
              <a:rPr lang="en-US" dirty="0"/>
              <a:t>his graph shows</a:t>
            </a:r>
            <a:r>
              <a:rPr lang="en-US" baseline="0" dirty="0"/>
              <a:t> the</a:t>
            </a:r>
            <a:r>
              <a:rPr lang="en-US" dirty="0"/>
              <a:t> abundance of wild steelhead as well as the catch of wild steelhead. Abundance is the estimate of “Deschutes River fish” or fish escaping into the Deschutes River upstream of </a:t>
            </a:r>
            <a:r>
              <a:rPr lang="en-US" dirty="0" err="1"/>
              <a:t>Sherars</a:t>
            </a:r>
            <a:r>
              <a:rPr lang="en-US" dirty="0"/>
              <a:t> falls (the black line), and catch is the total number of wild fish caught as estimated by </a:t>
            </a:r>
            <a:r>
              <a:rPr lang="en-US" dirty="0" err="1"/>
              <a:t>creeling</a:t>
            </a:r>
            <a:r>
              <a:rPr lang="en-US" dirty="0"/>
              <a:t> methods downstream of </a:t>
            </a:r>
            <a:r>
              <a:rPr lang="en-US" dirty="0" err="1"/>
              <a:t>Sherars</a:t>
            </a:r>
            <a:r>
              <a:rPr lang="en-US" dirty="0"/>
              <a:t> falls (the red line). </a:t>
            </a:r>
          </a:p>
          <a:p>
            <a:endParaRPr lang="en-US" dirty="0"/>
          </a:p>
          <a:p>
            <a:r>
              <a:rPr lang="en-US" dirty="0"/>
              <a:t>This graph shows us</a:t>
            </a:r>
            <a:r>
              <a:rPr lang="en-US" baseline="0" dirty="0"/>
              <a:t> that the catch of wild steelhead is generally correlated to the estimated abundance of Deschutes wild steelhead, and in most years the estimated catch equals or exceeds the estimated abundance. </a:t>
            </a:r>
            <a:r>
              <a:rPr lang="en-US" dirty="0"/>
              <a:t>In other words a high percentage of the total fish available are being caught. It is important to note</a:t>
            </a:r>
            <a:r>
              <a:rPr lang="en-US" baseline="0" dirty="0"/>
              <a:t> however </a:t>
            </a:r>
            <a:r>
              <a:rPr lang="en-US" dirty="0"/>
              <a:t>that anglers likely aren’t catching every Deschutes spawner, but are catching a mix of Deschutes spawners and temporary</a:t>
            </a:r>
            <a:r>
              <a:rPr lang="en-US" baseline="0" dirty="0"/>
              <a:t> strays</a:t>
            </a:r>
            <a:r>
              <a:rPr lang="en-US" dirty="0"/>
              <a:t> utilizing the river for cold water refuge during the summer months.</a:t>
            </a:r>
          </a:p>
        </p:txBody>
      </p:sp>
      <p:sp>
        <p:nvSpPr>
          <p:cNvPr id="4" name="Slide Number Placeholder 3"/>
          <p:cNvSpPr>
            <a:spLocks noGrp="1"/>
          </p:cNvSpPr>
          <p:nvPr>
            <p:ph type="sldNum" sz="quarter" idx="5"/>
          </p:nvPr>
        </p:nvSpPr>
        <p:spPr/>
        <p:txBody>
          <a:bodyPr/>
          <a:lstStyle/>
          <a:p>
            <a:fld id="{5AFB635E-D40D-4EE9-AC3F-C78F9C31CCA6}" type="slidenum">
              <a:rPr lang="en-US" smtClean="0"/>
              <a:t>5</a:t>
            </a:fld>
            <a:endParaRPr lang="en-US"/>
          </a:p>
        </p:txBody>
      </p:sp>
    </p:spTree>
    <p:extLst>
      <p:ext uri="{BB962C8B-B14F-4D97-AF65-F5344CB8AC3E}">
        <p14:creationId xmlns:p14="http://schemas.microsoft.com/office/powerpoint/2010/main" val="255779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graph</a:t>
            </a:r>
            <a:r>
              <a:rPr lang="en-US" baseline="0" dirty="0"/>
              <a:t> compares the catch at the Deschutes River to the total count of wild steelhead at The </a:t>
            </a:r>
            <a:r>
              <a:rPr lang="en-US" baseline="0" dirty="0" err="1"/>
              <a:t>Dalles</a:t>
            </a:r>
            <a:r>
              <a:rPr lang="en-US" baseline="0" dirty="0"/>
              <a:t> Dam. On the X – axis we have the counts at The Dalles Dam, and on the Y – axis we have the proportion of The Dalles Dam count caught in the Deschutes River. </a:t>
            </a:r>
          </a:p>
          <a:p>
            <a:endParaRPr lang="en-US" baseline="0" dirty="0"/>
          </a:p>
          <a:p>
            <a:r>
              <a:rPr lang="en-US" dirty="0"/>
              <a:t>The first thing to point out is 1) angling in the Deschutes River has the potential to catch a sizeable portion of the wild steelhead run migrating</a:t>
            </a:r>
            <a:r>
              <a:rPr lang="en-US" baseline="0" dirty="0"/>
              <a:t> over</a:t>
            </a:r>
            <a:r>
              <a:rPr lang="en-US" dirty="0"/>
              <a:t> The Dalles Dam, and 2) as run size gets smaller a larger proportion of the run is caught—because angler effort doesn’t scale perfectly with fish abundance or catch per unit effort; that is, anglers want to participate in this fishery whenever it’s open, even if chances of success (e.g., dam counts) are smaller.</a:t>
            </a:r>
          </a:p>
          <a:p>
            <a:endParaRPr lang="en-US" dirty="0"/>
          </a:p>
          <a:p>
            <a:r>
              <a:rPr lang="en-US" dirty="0"/>
              <a:t>Two exceptions to this possible trend were in 2021 when the river was closed to fishing Sep 1, and in 2022, when the river didn’t open to fishing until Aug 15.</a:t>
            </a:r>
          </a:p>
        </p:txBody>
      </p:sp>
      <p:sp>
        <p:nvSpPr>
          <p:cNvPr id="4" name="Slide Number Placeholder 3"/>
          <p:cNvSpPr>
            <a:spLocks noGrp="1"/>
          </p:cNvSpPr>
          <p:nvPr>
            <p:ph type="sldNum" sz="quarter" idx="5"/>
          </p:nvPr>
        </p:nvSpPr>
        <p:spPr/>
        <p:txBody>
          <a:bodyPr/>
          <a:lstStyle/>
          <a:p>
            <a:fld id="{5AFB635E-D40D-4EE9-AC3F-C78F9C31CCA6}" type="slidenum">
              <a:rPr lang="en-US" smtClean="0"/>
              <a:t>6</a:t>
            </a:fld>
            <a:endParaRPr lang="en-US"/>
          </a:p>
        </p:txBody>
      </p:sp>
    </p:spTree>
    <p:extLst>
      <p:ext uri="{BB962C8B-B14F-4D97-AF65-F5344CB8AC3E}">
        <p14:creationId xmlns:p14="http://schemas.microsoft.com/office/powerpoint/2010/main" val="424410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 to our acoustic telemetry portion,</a:t>
            </a:r>
            <a:r>
              <a:rPr lang="en-US" baseline="0" dirty="0"/>
              <a:t> i</a:t>
            </a:r>
            <a:r>
              <a:rPr lang="en-US" dirty="0"/>
              <a:t>n 2020</a:t>
            </a:r>
            <a:r>
              <a:rPr lang="en-US" baseline="0" dirty="0"/>
              <a:t> we conducted an acoustic tagging study looking at John Day River adult overshoot. 3 acoustic receivers were deployed at the Deschutes River confluence area. From that study we saw that temporary strays heavily utilized this location, sticking around for several days – several weeks a time. We also documented several fallback fish, in other words fish that swam back downstream from locations upstream of John Day Dam, and spent their summer </a:t>
            </a:r>
            <a:r>
              <a:rPr lang="en-US" baseline="0" dirty="0" err="1"/>
              <a:t>thermoregulating</a:t>
            </a:r>
            <a:r>
              <a:rPr lang="en-US" baseline="0" dirty="0"/>
              <a:t> in the Deschutes River area.</a:t>
            </a:r>
          </a:p>
          <a:p>
            <a:endParaRPr lang="en-US" baseline="0" dirty="0"/>
          </a:p>
          <a:p>
            <a:r>
              <a:rPr lang="en-US" baseline="0" dirty="0"/>
              <a:t>The importance of the Deschutes River for migrating fish in 2020 lead us into expanding our acoustic receiver network for our 2022 acoustic tagging study, when a vast majority of returning adults would be from the two years of the lowest </a:t>
            </a:r>
            <a:r>
              <a:rPr lang="en-US" baseline="0" dirty="0" err="1"/>
              <a:t>smolt</a:t>
            </a:r>
            <a:r>
              <a:rPr lang="en-US" baseline="0" dirty="0"/>
              <a:t> </a:t>
            </a:r>
            <a:r>
              <a:rPr lang="en-US" baseline="0" dirty="0" err="1"/>
              <a:t>transportion</a:t>
            </a:r>
            <a:r>
              <a:rPr lang="en-US" baseline="0" dirty="0"/>
              <a:t> in the modern era. We wanted to see the spatial extent of adult fish comparing Deschutes </a:t>
            </a:r>
            <a:r>
              <a:rPr lang="en-US" baseline="0" dirty="0" err="1"/>
              <a:t>spanwers</a:t>
            </a:r>
            <a:r>
              <a:rPr lang="en-US" baseline="0" dirty="0"/>
              <a:t> to the Temporary Strays.</a:t>
            </a:r>
          </a:p>
          <a:p>
            <a:endParaRPr lang="en-US" baseline="0" dirty="0"/>
          </a:p>
          <a:p>
            <a:r>
              <a:rPr lang="en-US" baseline="0" dirty="0"/>
              <a:t>We refined the locations of our downstream receivers based on the boundaries of the Thermal Angling Sanctuary established in 2020. 3 receivers were deployed inside the Thermal Angling Sanctuary at the </a:t>
            </a:r>
            <a:r>
              <a:rPr lang="en-US" baseline="0" dirty="0" err="1"/>
              <a:t>Mainstem</a:t>
            </a:r>
            <a:r>
              <a:rPr lang="en-US" baseline="0" dirty="0"/>
              <a:t> plume, the Mouth, and downstream of Moody Rapid. Beyond the Thermal Angling Sanctuary boundary in the upstream direction, acoustic receivers were deployed at the USGS gage above Moody Rapid, Downstream of Rattlesnake Rapid, and at </a:t>
            </a:r>
            <a:r>
              <a:rPr lang="en-US" baseline="0" dirty="0" err="1"/>
              <a:t>Macks</a:t>
            </a:r>
            <a:r>
              <a:rPr lang="en-US" baseline="0" dirty="0"/>
              <a:t> Canyon.</a:t>
            </a:r>
          </a:p>
          <a:p>
            <a:endParaRPr lang="en-US" baseline="0" dirty="0"/>
          </a:p>
          <a:p>
            <a:r>
              <a:rPr lang="en-US" baseline="0" dirty="0"/>
              <a:t>Unfortunately the Moody Rapid Receiver was pulled out of the water for several days in the middle of August, likely from someone recreating in the area. And the Rattlesnake Rapid Receiver had technical problems and failed to detect fish, likely due to a faulty receiver, and a lesser extent a “noisy” acoustic environment. The Rattlesnake location would be removed from any analysis.</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7</a:t>
            </a:fld>
            <a:endParaRPr lang="en-US"/>
          </a:p>
        </p:txBody>
      </p:sp>
    </p:spTree>
    <p:extLst>
      <p:ext uri="{BB962C8B-B14F-4D97-AF65-F5344CB8AC3E}">
        <p14:creationId xmlns:p14="http://schemas.microsoft.com/office/powerpoint/2010/main" val="2764213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sample fish for the</a:t>
            </a:r>
            <a:r>
              <a:rPr lang="en-US" baseline="0" dirty="0"/>
              <a:t> acoustic telemetry portion</a:t>
            </a:r>
            <a:r>
              <a:rPr lang="en-US" dirty="0"/>
              <a:t>, </a:t>
            </a:r>
          </a:p>
          <a:p>
            <a:endParaRPr lang="en-US" dirty="0"/>
          </a:p>
          <a:p>
            <a:r>
              <a:rPr lang="en-US" dirty="0"/>
              <a:t>we utilized the</a:t>
            </a:r>
            <a:r>
              <a:rPr lang="en-US" baseline="0" dirty="0"/>
              <a:t> Adult Fish Facility (AFF) at Bonneville dam in 2020 &amp; 2022</a:t>
            </a:r>
          </a:p>
          <a:p>
            <a:endParaRPr lang="en-US" baseline="0" dirty="0"/>
          </a:p>
          <a:p>
            <a:r>
              <a:rPr lang="en-US" baseline="0" dirty="0"/>
              <a:t>In 2020 we sampled fish from July 13</a:t>
            </a:r>
            <a:r>
              <a:rPr lang="en-US" baseline="30000" dirty="0"/>
              <a:t>th</a:t>
            </a:r>
            <a:r>
              <a:rPr lang="en-US" baseline="0" dirty="0"/>
              <a:t> – September 18</a:t>
            </a:r>
            <a:r>
              <a:rPr lang="en-US" baseline="30000" dirty="0"/>
              <a:t>th</a:t>
            </a:r>
            <a:r>
              <a:rPr lang="en-US" baseline="0" dirty="0"/>
              <a:t>, with these dates being centered around the peak densities of John Day steelhead returns at Bonneville dam (2005-2019). A total of 200 wild A-run summer steelhead of unknown origin were equipped with both PIT tags and acoustic tags via gastric insertion.</a:t>
            </a:r>
          </a:p>
          <a:p>
            <a:endParaRPr lang="en-US" baseline="0" dirty="0"/>
          </a:p>
          <a:p>
            <a:r>
              <a:rPr lang="en-US" baseline="0" dirty="0"/>
              <a:t>In 2022 we sampled fish from July 6</a:t>
            </a:r>
            <a:r>
              <a:rPr lang="en-US" baseline="30000" dirty="0"/>
              <a:t>th</a:t>
            </a:r>
            <a:r>
              <a:rPr lang="en-US" baseline="0" dirty="0"/>
              <a:t> – September 30</a:t>
            </a:r>
            <a:r>
              <a:rPr lang="en-US" baseline="30000" dirty="0"/>
              <a:t>th</a:t>
            </a:r>
            <a:r>
              <a:rPr lang="en-US" baseline="0" dirty="0"/>
              <a:t>. A total of 156 wild A-run summer steelhead of unknown origin were equipped with both PIT tags and acoustic tags via gastric insertion.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4BCCD-09DB-4741-80CD-70B857DCD6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52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here</a:t>
            </a:r>
            <a:r>
              <a:rPr lang="en-US" baseline="0" dirty="0"/>
              <a:t> helps illustrate the locations of each acoustic receiver, and as you can see, the lower portion of the river was more densely saturated with acoustic receivers, and there was a large gap in spatial scale between Rattlesnake Rapid and </a:t>
            </a:r>
            <a:r>
              <a:rPr lang="en-US" baseline="0" dirty="0" err="1"/>
              <a:t>Macks</a:t>
            </a:r>
            <a:r>
              <a:rPr lang="en-US" baseline="0" dirty="0"/>
              <a:t> Canyon.</a:t>
            </a:r>
          </a:p>
          <a:p>
            <a:endParaRPr lang="en-US" dirty="0"/>
          </a:p>
          <a:p>
            <a:r>
              <a:rPr lang="en-US" dirty="0"/>
              <a:t>It</a:t>
            </a:r>
            <a:r>
              <a:rPr lang="en-US" baseline="0" dirty="0"/>
              <a:t> is also worth noting that t</a:t>
            </a:r>
            <a:r>
              <a:rPr lang="en-US" dirty="0"/>
              <a:t>he fish</a:t>
            </a:r>
            <a:r>
              <a:rPr lang="en-US" baseline="0" dirty="0"/>
              <a:t> trap at </a:t>
            </a:r>
            <a:r>
              <a:rPr lang="en-US" baseline="0" dirty="0" err="1"/>
              <a:t>Sherars</a:t>
            </a:r>
            <a:r>
              <a:rPr lang="en-US" baseline="0" dirty="0"/>
              <a:t> falls captures a small portion of adults which are then PIT tagged.</a:t>
            </a:r>
            <a:endParaRPr lang="en-US" dirty="0"/>
          </a:p>
        </p:txBody>
      </p:sp>
      <p:sp>
        <p:nvSpPr>
          <p:cNvPr id="4" name="Slide Number Placeholder 3"/>
          <p:cNvSpPr>
            <a:spLocks noGrp="1"/>
          </p:cNvSpPr>
          <p:nvPr>
            <p:ph type="sldNum" sz="quarter" idx="10"/>
          </p:nvPr>
        </p:nvSpPr>
        <p:spPr/>
        <p:txBody>
          <a:bodyPr/>
          <a:lstStyle/>
          <a:p>
            <a:fld id="{5AFB635E-D40D-4EE9-AC3F-C78F9C31CCA6}" type="slidenum">
              <a:rPr lang="en-US" smtClean="0"/>
              <a:t>9</a:t>
            </a:fld>
            <a:endParaRPr lang="en-US"/>
          </a:p>
        </p:txBody>
      </p:sp>
    </p:spTree>
    <p:extLst>
      <p:ext uri="{BB962C8B-B14F-4D97-AF65-F5344CB8AC3E}">
        <p14:creationId xmlns:p14="http://schemas.microsoft.com/office/powerpoint/2010/main" val="135708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B6C187-AB56-4752-8194-B9D472D84075}"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302416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6C187-AB56-4752-8194-B9D472D84075}"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73939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6C187-AB56-4752-8194-B9D472D84075}"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62802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6C187-AB56-4752-8194-B9D472D84075}"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400876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B6C187-AB56-4752-8194-B9D472D84075}"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1868214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B6C187-AB56-4752-8194-B9D472D84075}"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400978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B6C187-AB56-4752-8194-B9D472D84075}"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70413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6C187-AB56-4752-8194-B9D472D84075}"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313003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6C187-AB56-4752-8194-B9D472D84075}"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209853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B6C187-AB56-4752-8194-B9D472D84075}"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35168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B6C187-AB56-4752-8194-B9D472D84075}"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5300-E6D7-4403-8743-2287CF569D6E}" type="slidenum">
              <a:rPr lang="en-US" smtClean="0"/>
              <a:t>‹#›</a:t>
            </a:fld>
            <a:endParaRPr lang="en-US"/>
          </a:p>
        </p:txBody>
      </p:sp>
    </p:spTree>
    <p:extLst>
      <p:ext uri="{BB962C8B-B14F-4D97-AF65-F5344CB8AC3E}">
        <p14:creationId xmlns:p14="http://schemas.microsoft.com/office/powerpoint/2010/main" val="351207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6C187-AB56-4752-8194-B9D472D84075}" type="datetimeFigureOut">
              <a:rPr lang="en-US" smtClean="0"/>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55300-E6D7-4403-8743-2287CF569D6E}" type="slidenum">
              <a:rPr lang="en-US" smtClean="0"/>
              <a:t>‹#›</a:t>
            </a:fld>
            <a:endParaRPr lang="en-US"/>
          </a:p>
        </p:txBody>
      </p:sp>
    </p:spTree>
    <p:extLst>
      <p:ext uri="{BB962C8B-B14F-4D97-AF65-F5344CB8AC3E}">
        <p14:creationId xmlns:p14="http://schemas.microsoft.com/office/powerpoint/2010/main" val="1174528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mailto:Jason.T.Seals@ODFW.oregon.go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mailto:Jeremy.S.Henderson@ODFW.oregon.gov" TargetMode="External"/><Relationship Id="rId5" Type="http://schemas.openxmlformats.org/officeDocument/2006/relationships/hyperlink" Target="mailto:Ian.A.Tattam@ODFW.oregon.gov" TargetMode="External"/><Relationship Id="rId4" Type="http://schemas.openxmlformats.org/officeDocument/2006/relationships/hyperlink" Target="mailto:logan.breshears@oregonstate.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5856" y="1"/>
            <a:ext cx="5827776" cy="3791712"/>
          </a:xfrm>
        </p:spPr>
        <p:txBody>
          <a:bodyPr>
            <a:normAutofit fontScale="90000"/>
          </a:bodyPr>
          <a:lstStyle/>
          <a:p>
            <a:r>
              <a:rPr lang="en-US" dirty="0"/>
              <a:t>Evaluation of Deschutes Thermal Sanctuary Use – Steelhead and Steelhead Anglers</a:t>
            </a:r>
          </a:p>
        </p:txBody>
      </p:sp>
      <p:sp>
        <p:nvSpPr>
          <p:cNvPr id="3" name="Subtitle 2"/>
          <p:cNvSpPr>
            <a:spLocks noGrp="1"/>
          </p:cNvSpPr>
          <p:nvPr>
            <p:ph type="subTitle" idx="1"/>
          </p:nvPr>
        </p:nvSpPr>
        <p:spPr>
          <a:xfrm>
            <a:off x="6096000" y="3934270"/>
            <a:ext cx="4876800" cy="771842"/>
          </a:xfrm>
        </p:spPr>
        <p:txBody>
          <a:bodyPr/>
          <a:lstStyle/>
          <a:p>
            <a:r>
              <a:rPr lang="en-US" dirty="0"/>
              <a:t>Logan Breshears, Jeremy Henderson, Ian Tattam, Jason Seals</a:t>
            </a:r>
          </a:p>
        </p:txBody>
      </p:sp>
      <p:pic>
        <p:nvPicPr>
          <p:cNvPr id="4" name="Picture 3">
            <a:extLst>
              <a:ext uri="{FF2B5EF4-FFF2-40B4-BE49-F238E27FC236}">
                <a16:creationId xmlns:a16="http://schemas.microsoft.com/office/drawing/2014/main" id="{80F13654-C15B-392B-5334-BD456CEB5DEC}"/>
              </a:ext>
            </a:extLst>
          </p:cNvPr>
          <p:cNvPicPr>
            <a:picLocks noChangeAspect="1"/>
          </p:cNvPicPr>
          <p:nvPr/>
        </p:nvPicPr>
        <p:blipFill>
          <a:blip r:embed="rId3"/>
          <a:stretch>
            <a:fillRect/>
          </a:stretch>
        </p:blipFill>
        <p:spPr>
          <a:xfrm>
            <a:off x="-115824" y="0"/>
            <a:ext cx="5145024" cy="6858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64320B39-FB22-AA54-EE3F-5C07B9A3C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310" y="5260428"/>
            <a:ext cx="1215851" cy="159757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0178FE8-C3E2-A794-C70F-CD9C4ED1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620" y="5425614"/>
            <a:ext cx="3078335" cy="1012610"/>
          </a:xfrm>
          <a:prstGeom prst="rect">
            <a:avLst/>
          </a:prstGeom>
        </p:spPr>
      </p:pic>
      <p:pic>
        <p:nvPicPr>
          <p:cNvPr id="8" name="Picture 7">
            <a:extLst>
              <a:ext uri="{FF2B5EF4-FFF2-40B4-BE49-F238E27FC236}">
                <a16:creationId xmlns:a16="http://schemas.microsoft.com/office/drawing/2014/main" id="{D8FA2009-1596-C6CA-2E4E-8CCA99451A54}"/>
              </a:ext>
            </a:extLst>
          </p:cNvPr>
          <p:cNvPicPr>
            <a:picLocks noChangeAspect="1"/>
          </p:cNvPicPr>
          <p:nvPr/>
        </p:nvPicPr>
        <p:blipFill>
          <a:blip r:embed="rId6"/>
          <a:stretch>
            <a:fillRect/>
          </a:stretch>
        </p:blipFill>
        <p:spPr>
          <a:xfrm>
            <a:off x="9641415" y="5425614"/>
            <a:ext cx="2477763" cy="771843"/>
          </a:xfrm>
          <a:prstGeom prst="rect">
            <a:avLst/>
          </a:prstGeom>
        </p:spPr>
      </p:pic>
    </p:spTree>
    <p:extLst>
      <p:ext uri="{BB962C8B-B14F-4D97-AF65-F5344CB8AC3E}">
        <p14:creationId xmlns:p14="http://schemas.microsoft.com/office/powerpoint/2010/main" val="4224181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8A38-4BB1-9EBD-5E2D-CCDC8031819E}"/>
              </a:ext>
            </a:extLst>
          </p:cNvPr>
          <p:cNvSpPr>
            <a:spLocks noGrp="1"/>
          </p:cNvSpPr>
          <p:nvPr>
            <p:ph type="title"/>
          </p:nvPr>
        </p:nvSpPr>
        <p:spPr>
          <a:xfrm>
            <a:off x="199292" y="0"/>
            <a:ext cx="11793415" cy="586154"/>
          </a:xfrm>
        </p:spPr>
        <p:txBody>
          <a:bodyPr>
            <a:normAutofit fontScale="90000"/>
          </a:bodyPr>
          <a:lstStyle/>
          <a:p>
            <a:r>
              <a:rPr lang="en-US" dirty="0"/>
              <a:t>Disposition of Tagged Wild Steelhead in The Dalles Pool</a:t>
            </a:r>
          </a:p>
        </p:txBody>
      </p:sp>
      <p:graphicFrame>
        <p:nvGraphicFramePr>
          <p:cNvPr id="3" name="Chart 2">
            <a:extLst>
              <a:ext uri="{FF2B5EF4-FFF2-40B4-BE49-F238E27FC236}">
                <a16:creationId xmlns:a16="http://schemas.microsoft.com/office/drawing/2014/main" id="{A5EFE089-3C0D-5E51-9D82-A55B54ADF47D}"/>
              </a:ext>
            </a:extLst>
          </p:cNvPr>
          <p:cNvGraphicFramePr>
            <a:graphicFrameLocks/>
          </p:cNvGraphicFramePr>
          <p:nvPr>
            <p:extLst>
              <p:ext uri="{D42A27DB-BD31-4B8C-83A1-F6EECF244321}">
                <p14:modId xmlns:p14="http://schemas.microsoft.com/office/powerpoint/2010/main" val="2441975383"/>
              </p:ext>
            </p:extLst>
          </p:nvPr>
        </p:nvGraphicFramePr>
        <p:xfrm>
          <a:off x="1618370" y="586154"/>
          <a:ext cx="8580707" cy="62718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87CEEB9-DF47-24F9-C5B1-6CE8C9FD10A3}"/>
              </a:ext>
            </a:extLst>
          </p:cNvPr>
          <p:cNvSpPr txBox="1"/>
          <p:nvPr/>
        </p:nvSpPr>
        <p:spPr>
          <a:xfrm>
            <a:off x="7438294" y="941475"/>
            <a:ext cx="961292" cy="461665"/>
          </a:xfrm>
          <a:prstGeom prst="rect">
            <a:avLst/>
          </a:prstGeom>
          <a:solidFill>
            <a:schemeClr val="bg2">
              <a:lumMod val="90000"/>
            </a:schemeClr>
          </a:solidFill>
        </p:spPr>
        <p:txBody>
          <a:bodyPr wrap="square" rtlCol="0">
            <a:spAutoFit/>
          </a:bodyPr>
          <a:lstStyle/>
          <a:p>
            <a:r>
              <a:rPr lang="en-US" sz="2400" dirty="0"/>
              <a:t>n = 27</a:t>
            </a:r>
          </a:p>
        </p:txBody>
      </p:sp>
      <p:sp>
        <p:nvSpPr>
          <p:cNvPr id="6" name="TextBox 5">
            <a:extLst>
              <a:ext uri="{FF2B5EF4-FFF2-40B4-BE49-F238E27FC236}">
                <a16:creationId xmlns:a16="http://schemas.microsoft.com/office/drawing/2014/main" id="{78BD48EE-6023-5263-E168-C7B49C3B6FF3}"/>
              </a:ext>
            </a:extLst>
          </p:cNvPr>
          <p:cNvSpPr txBox="1"/>
          <p:nvPr/>
        </p:nvSpPr>
        <p:spPr>
          <a:xfrm>
            <a:off x="7948247" y="2399710"/>
            <a:ext cx="808892" cy="461665"/>
          </a:xfrm>
          <a:prstGeom prst="rect">
            <a:avLst/>
          </a:prstGeom>
          <a:solidFill>
            <a:schemeClr val="bg2">
              <a:lumMod val="90000"/>
            </a:schemeClr>
          </a:solidFill>
        </p:spPr>
        <p:txBody>
          <a:bodyPr wrap="square" rtlCol="0">
            <a:spAutoFit/>
          </a:bodyPr>
          <a:lstStyle/>
          <a:p>
            <a:r>
              <a:rPr lang="en-US" sz="2400" dirty="0"/>
              <a:t>n = 8</a:t>
            </a:r>
          </a:p>
        </p:txBody>
      </p:sp>
      <p:cxnSp>
        <p:nvCxnSpPr>
          <p:cNvPr id="8" name="Straight Arrow Connector 7">
            <a:extLst>
              <a:ext uri="{FF2B5EF4-FFF2-40B4-BE49-F238E27FC236}">
                <a16:creationId xmlns:a16="http://schemas.microsoft.com/office/drawing/2014/main" id="{CCB11480-B8AD-5A88-2BD1-EA7C2355F9F3}"/>
              </a:ext>
            </a:extLst>
          </p:cNvPr>
          <p:cNvCxnSpPr>
            <a:cxnSpLocks/>
          </p:cNvCxnSpPr>
          <p:nvPr/>
        </p:nvCxnSpPr>
        <p:spPr>
          <a:xfrm flipH="1">
            <a:off x="7696201" y="1664677"/>
            <a:ext cx="1488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BAA35D-8899-8076-11BB-4FF84BAD232A}"/>
              </a:ext>
            </a:extLst>
          </p:cNvPr>
          <p:cNvSpPr txBox="1"/>
          <p:nvPr/>
        </p:nvSpPr>
        <p:spPr>
          <a:xfrm>
            <a:off x="9217267" y="1480011"/>
            <a:ext cx="2681655" cy="369332"/>
          </a:xfrm>
          <a:prstGeom prst="rect">
            <a:avLst/>
          </a:prstGeom>
          <a:noFill/>
        </p:spPr>
        <p:txBody>
          <a:bodyPr wrap="square" rtlCol="0">
            <a:spAutoFit/>
          </a:bodyPr>
          <a:lstStyle/>
          <a:p>
            <a:r>
              <a:rPr lang="en-US" i="1" dirty="0"/>
              <a:t>~15% Caught in Deschutes</a:t>
            </a:r>
          </a:p>
        </p:txBody>
      </p:sp>
    </p:spTree>
    <p:extLst>
      <p:ext uri="{BB962C8B-B14F-4D97-AF65-F5344CB8AC3E}">
        <p14:creationId xmlns:p14="http://schemas.microsoft.com/office/powerpoint/2010/main" val="3715933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4405766-8928-FF43-B755-D48D4B6398D6}"/>
              </a:ext>
            </a:extLst>
          </p:cNvPr>
          <p:cNvGraphicFramePr>
            <a:graphicFrameLocks/>
          </p:cNvGraphicFramePr>
          <p:nvPr>
            <p:extLst>
              <p:ext uri="{D42A27DB-BD31-4B8C-83A1-F6EECF244321}">
                <p14:modId xmlns:p14="http://schemas.microsoft.com/office/powerpoint/2010/main" val="1032070562"/>
              </p:ext>
            </p:extLst>
          </p:nvPr>
        </p:nvGraphicFramePr>
        <p:xfrm>
          <a:off x="985088" y="745971"/>
          <a:ext cx="9149265" cy="53660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6089545-DF27-29CA-C452-CAD5663F19C8}"/>
              </a:ext>
            </a:extLst>
          </p:cNvPr>
          <p:cNvSpPr>
            <a:spLocks noGrp="1"/>
          </p:cNvSpPr>
          <p:nvPr>
            <p:ph type="title"/>
          </p:nvPr>
        </p:nvSpPr>
        <p:spPr>
          <a:xfrm>
            <a:off x="2247653" y="0"/>
            <a:ext cx="7886700" cy="675734"/>
          </a:xfrm>
        </p:spPr>
        <p:txBody>
          <a:bodyPr>
            <a:normAutofit fontScale="90000"/>
          </a:bodyPr>
          <a:lstStyle/>
          <a:p>
            <a:r>
              <a:rPr lang="en-US" dirty="0"/>
              <a:t>Spatial Stock Composition</a:t>
            </a:r>
          </a:p>
        </p:txBody>
      </p:sp>
      <p:cxnSp>
        <p:nvCxnSpPr>
          <p:cNvPr id="5" name="Straight Arrow Connector 4">
            <a:extLst>
              <a:ext uri="{FF2B5EF4-FFF2-40B4-BE49-F238E27FC236}">
                <a16:creationId xmlns:a16="http://schemas.microsoft.com/office/drawing/2014/main" id="{302C8D07-F892-DFF2-3094-2BD73A56E155}"/>
              </a:ext>
            </a:extLst>
          </p:cNvPr>
          <p:cNvCxnSpPr/>
          <p:nvPr/>
        </p:nvCxnSpPr>
        <p:spPr>
          <a:xfrm>
            <a:off x="8740043" y="3872949"/>
            <a:ext cx="0" cy="748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ED7C92-B45E-2501-10C2-1900CD14AB83}"/>
              </a:ext>
            </a:extLst>
          </p:cNvPr>
          <p:cNvSpPr txBox="1"/>
          <p:nvPr/>
        </p:nvSpPr>
        <p:spPr>
          <a:xfrm>
            <a:off x="7998120" y="3191499"/>
            <a:ext cx="2006930" cy="646331"/>
          </a:xfrm>
          <a:prstGeom prst="rect">
            <a:avLst/>
          </a:prstGeom>
          <a:noFill/>
        </p:spPr>
        <p:txBody>
          <a:bodyPr wrap="square" rtlCol="0">
            <a:spAutoFit/>
          </a:bodyPr>
          <a:lstStyle/>
          <a:p>
            <a:r>
              <a:rPr lang="en-US" dirty="0" err="1"/>
              <a:t>Sherars</a:t>
            </a:r>
            <a:r>
              <a:rPr lang="en-US" dirty="0"/>
              <a:t> Falls Trap PIT Tagging</a:t>
            </a:r>
          </a:p>
        </p:txBody>
      </p:sp>
    </p:spTree>
    <p:extLst>
      <p:ext uri="{BB962C8B-B14F-4D97-AF65-F5344CB8AC3E}">
        <p14:creationId xmlns:p14="http://schemas.microsoft.com/office/powerpoint/2010/main" val="3524066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6481184" y="365561"/>
            <a:ext cx="1366575" cy="26502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184509" y="972671"/>
            <a:ext cx="510366" cy="707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67595" y="889146"/>
            <a:ext cx="386025" cy="1105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8578" y="1259148"/>
            <a:ext cx="117648" cy="11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90814" y="837973"/>
            <a:ext cx="977594" cy="219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490814" y="591213"/>
            <a:ext cx="1765959" cy="56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982714" y="1057653"/>
            <a:ext cx="186109" cy="119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067595" y="1138104"/>
            <a:ext cx="241586" cy="1053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309181" y="972671"/>
            <a:ext cx="782009" cy="43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Download City Bus Png Image HQ PNG Image | FreePNGIm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329" y="126592"/>
            <a:ext cx="1951092" cy="1315158"/>
          </a:xfrm>
          <a:prstGeom prst="rect">
            <a:avLst/>
          </a:prstGeom>
        </p:spPr>
      </p:pic>
      <p:sp>
        <p:nvSpPr>
          <p:cNvPr id="40" name="Right Arrow 39"/>
          <p:cNvSpPr/>
          <p:nvPr/>
        </p:nvSpPr>
        <p:spPr>
          <a:xfrm rot="12005672">
            <a:off x="6212803" y="5054321"/>
            <a:ext cx="894306"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3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4" y="0"/>
            <a:ext cx="12088135" cy="6858019"/>
          </a:xfrm>
          <a:prstGeom prst="rect">
            <a:avLst/>
          </a:prstGeom>
        </p:spPr>
      </p:pic>
      <p:sp>
        <p:nvSpPr>
          <p:cNvPr id="6" name="Right Arrow 5"/>
          <p:cNvSpPr/>
          <p:nvPr/>
        </p:nvSpPr>
        <p:spPr>
          <a:xfrm>
            <a:off x="3647552" y="4200211"/>
            <a:ext cx="5606980" cy="100484"/>
          </a:xfrm>
          <a:prstGeom prst="rightArrow">
            <a:avLst/>
          </a:prstGeom>
          <a:solidFill>
            <a:srgbClr val="03EBE0"/>
          </a:solidFill>
          <a:ln>
            <a:solidFill>
              <a:srgbClr val="03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272225" y="3808325"/>
            <a:ext cx="4982307" cy="120580"/>
          </a:xfrm>
          <a:prstGeom prst="rightArrow">
            <a:avLst/>
          </a:prstGeom>
          <a:solidFill>
            <a:srgbClr val="03EBE0"/>
          </a:solidFill>
          <a:ln>
            <a:solidFill>
              <a:srgbClr val="03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582048" y="3336053"/>
            <a:ext cx="1868994" cy="92956"/>
          </a:xfrm>
          <a:prstGeom prst="rightArrow">
            <a:avLst/>
          </a:prstGeom>
          <a:solidFill>
            <a:srgbClr val="03EBE0"/>
          </a:solidFill>
          <a:ln>
            <a:solidFill>
              <a:srgbClr val="03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582048" y="3155182"/>
            <a:ext cx="1286189" cy="100483"/>
          </a:xfrm>
          <a:prstGeom prst="rightArrow">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738905" y="855785"/>
            <a:ext cx="1868994" cy="92956"/>
          </a:xfrm>
          <a:prstGeom prst="rightArrow">
            <a:avLst/>
          </a:prstGeom>
          <a:solidFill>
            <a:srgbClr val="03EBE0"/>
          </a:solidFill>
          <a:ln>
            <a:solidFill>
              <a:srgbClr val="03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145137" y="5245240"/>
            <a:ext cx="1026608" cy="119689"/>
          </a:xfrm>
          <a:prstGeom prst="rightArrow">
            <a:avLst/>
          </a:prstGeom>
          <a:solidFill>
            <a:srgbClr val="03EBE0"/>
          </a:solidFill>
          <a:ln>
            <a:solidFill>
              <a:srgbClr val="03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4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EA34F51-DDAB-83B6-6EB3-7287BB3E1AD8}"/>
              </a:ext>
            </a:extLst>
          </p:cNvPr>
          <p:cNvSpPr txBox="1">
            <a:spLocks/>
          </p:cNvSpPr>
          <p:nvPr/>
        </p:nvSpPr>
        <p:spPr>
          <a:xfrm>
            <a:off x="838200" y="1825625"/>
            <a:ext cx="10515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Evidence for inter-annual variation in patterns of Temporary Straying</a:t>
            </a:r>
          </a:p>
          <a:p>
            <a:endParaRPr lang="en-US" dirty="0"/>
          </a:p>
          <a:p>
            <a:r>
              <a:rPr lang="en-US" dirty="0"/>
              <a:t>Reduced use of mouth/plume area in 2022 compared to 2020</a:t>
            </a:r>
          </a:p>
          <a:p>
            <a:endParaRPr lang="en-US" dirty="0"/>
          </a:p>
          <a:p>
            <a:r>
              <a:rPr lang="en-US" dirty="0"/>
              <a:t>Weighting of barge influence v. temperature / migration pattern effects on thermal refuge use hard to discern from these data since we don’t know the smolt migration history of tagged adults</a:t>
            </a:r>
          </a:p>
          <a:p>
            <a:endParaRPr lang="en-US" dirty="0"/>
          </a:p>
          <a:p>
            <a:r>
              <a:rPr lang="en-US" dirty="0"/>
              <a:t>But, lower mouth/plume use in 2022, matches dramatically lower barge history,  and is consistent with prior PIT data about barging-straying.</a:t>
            </a:r>
          </a:p>
          <a:p>
            <a:pPr lvl="1"/>
            <a:endParaRPr lang="en-US" dirty="0"/>
          </a:p>
          <a:p>
            <a:endParaRPr lang="en-US" dirty="0"/>
          </a:p>
          <a:p>
            <a:endParaRPr lang="en-US" dirty="0"/>
          </a:p>
        </p:txBody>
      </p:sp>
    </p:spTree>
    <p:extLst>
      <p:ext uri="{BB962C8B-B14F-4D97-AF65-F5344CB8AC3E}">
        <p14:creationId xmlns:p14="http://schemas.microsoft.com/office/powerpoint/2010/main" val="2758180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EA34F51-DDAB-83B6-6EB3-7287BB3E1AD8}"/>
              </a:ext>
            </a:extLst>
          </p:cNvPr>
          <p:cNvSpPr txBox="1">
            <a:spLocks/>
          </p:cNvSpPr>
          <p:nvPr/>
        </p:nvSpPr>
        <p:spPr>
          <a:xfrm>
            <a:off x="838200" y="1184031"/>
            <a:ext cx="10515600" cy="49929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Temporary strays are using the Deschutes upstream of the Thermal Angling sanctuary boundary for extensive summer-fall holding</a:t>
            </a:r>
          </a:p>
          <a:p>
            <a:endParaRPr lang="en-US" dirty="0"/>
          </a:p>
          <a:p>
            <a:r>
              <a:rPr lang="en-US" dirty="0"/>
              <a:t>We can’t yet define the shape of the “Temporary Stray decay curve” in the Deschutes to refine creel monitoring / impact accounting</a:t>
            </a:r>
          </a:p>
          <a:p>
            <a:endParaRPr lang="en-US" dirty="0"/>
          </a:p>
          <a:p>
            <a:r>
              <a:rPr lang="en-US" dirty="0"/>
              <a:t>Capture and PIT tagging of adults throughout the lower Deschutes fishery, with re-detection at John Day Dam or </a:t>
            </a:r>
            <a:r>
              <a:rPr lang="en-US" dirty="0" err="1"/>
              <a:t>Sherars</a:t>
            </a:r>
            <a:r>
              <a:rPr lang="en-US" dirty="0"/>
              <a:t> Falls could be a more effective way to define a Temporary Stray decay curve</a:t>
            </a:r>
          </a:p>
        </p:txBody>
      </p:sp>
    </p:spTree>
    <p:extLst>
      <p:ext uri="{BB962C8B-B14F-4D97-AF65-F5344CB8AC3E}">
        <p14:creationId xmlns:p14="http://schemas.microsoft.com/office/powerpoint/2010/main" val="3154631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7CBB2-B3A1-674D-AAF4-8C7AA88DF9E3}"/>
              </a:ext>
            </a:extLst>
          </p:cNvPr>
          <p:cNvSpPr>
            <a:spLocks noGrp="1"/>
          </p:cNvSpPr>
          <p:nvPr>
            <p:ph type="title"/>
          </p:nvPr>
        </p:nvSpPr>
        <p:spPr>
          <a:xfrm>
            <a:off x="1203960" y="304165"/>
            <a:ext cx="3550920" cy="1325563"/>
          </a:xfrm>
        </p:spPr>
        <p:txBody>
          <a:bodyPr>
            <a:normAutofit/>
          </a:bodyPr>
          <a:lstStyle/>
          <a:p>
            <a:r>
              <a:rPr lang="en-US" sz="6000" b="1" dirty="0">
                <a:solidFill>
                  <a:schemeClr val="bg1"/>
                </a:solidFill>
              </a:rPr>
              <a:t>Questions?</a:t>
            </a:r>
          </a:p>
        </p:txBody>
      </p:sp>
      <p:sp>
        <p:nvSpPr>
          <p:cNvPr id="3" name="TextBox 2"/>
          <p:cNvSpPr txBox="1"/>
          <p:nvPr/>
        </p:nvSpPr>
        <p:spPr>
          <a:xfrm>
            <a:off x="429857" y="5120639"/>
            <a:ext cx="5099125" cy="1477328"/>
          </a:xfrm>
          <a:prstGeom prst="rect">
            <a:avLst/>
          </a:prstGeom>
          <a:solidFill>
            <a:schemeClr val="accent4">
              <a:lumMod val="20000"/>
              <a:lumOff val="80000"/>
            </a:schemeClr>
          </a:solidFill>
          <a:ln>
            <a:solidFill>
              <a:schemeClr val="tx1"/>
            </a:solidFill>
          </a:ln>
        </p:spPr>
        <p:txBody>
          <a:bodyPr wrap="square" rtlCol="0">
            <a:spAutoFit/>
          </a:bodyPr>
          <a:lstStyle/>
          <a:p>
            <a:r>
              <a:rPr lang="en-US" dirty="0" smtClean="0"/>
              <a:t>Contact email:</a:t>
            </a:r>
          </a:p>
          <a:p>
            <a:r>
              <a:rPr lang="en-US" dirty="0" smtClean="0"/>
              <a:t>Logan – </a:t>
            </a:r>
            <a:r>
              <a:rPr lang="en-US" dirty="0" smtClean="0">
                <a:hlinkClick r:id="rId4"/>
              </a:rPr>
              <a:t>logan.breshears@oregonstate.edu</a:t>
            </a:r>
            <a:endParaRPr lang="en-US" dirty="0" smtClean="0"/>
          </a:p>
          <a:p>
            <a:r>
              <a:rPr lang="en-US" dirty="0" smtClean="0"/>
              <a:t>Ian – </a:t>
            </a:r>
            <a:r>
              <a:rPr lang="en-US" dirty="0" smtClean="0">
                <a:hlinkClick r:id="rId5"/>
              </a:rPr>
              <a:t>Ian.A.Tattam@ODFW.oregon.gov</a:t>
            </a:r>
            <a:endParaRPr lang="en-US" dirty="0" smtClean="0"/>
          </a:p>
          <a:p>
            <a:r>
              <a:rPr lang="en-US" dirty="0" smtClean="0"/>
              <a:t>Jeremy – </a:t>
            </a:r>
            <a:r>
              <a:rPr lang="en-US" dirty="0" smtClean="0">
                <a:hlinkClick r:id="rId6"/>
              </a:rPr>
              <a:t>Jeremy.S.Henderson@ODFW.oregon.gov</a:t>
            </a:r>
            <a:endParaRPr lang="en-US" dirty="0" smtClean="0"/>
          </a:p>
          <a:p>
            <a:r>
              <a:rPr lang="en-US" dirty="0" smtClean="0"/>
              <a:t>Jason – </a:t>
            </a:r>
            <a:r>
              <a:rPr lang="en-US" dirty="0" smtClean="0">
                <a:hlinkClick r:id="rId7"/>
              </a:rPr>
              <a:t>Jason.T.Seals@ODFW.oregon.gov</a:t>
            </a:r>
            <a:r>
              <a:rPr lang="en-US" dirty="0" smtClean="0"/>
              <a:t> </a:t>
            </a:r>
            <a:endParaRPr lang="en-US" dirty="0"/>
          </a:p>
        </p:txBody>
      </p:sp>
    </p:spTree>
    <p:extLst>
      <p:ext uri="{BB962C8B-B14F-4D97-AF65-F5344CB8AC3E}">
        <p14:creationId xmlns:p14="http://schemas.microsoft.com/office/powerpoint/2010/main" val="1773281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48128" y="0"/>
            <a:ext cx="12091737" cy="6853494"/>
          </a:xfrm>
          <a:prstGeom prst="rect">
            <a:avLst/>
          </a:prstGeom>
        </p:spPr>
      </p:pic>
    </p:spTree>
    <p:extLst>
      <p:ext uri="{BB962C8B-B14F-4D97-AF65-F5344CB8AC3E}">
        <p14:creationId xmlns:p14="http://schemas.microsoft.com/office/powerpoint/2010/main" val="2038024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79" t="992" r="1073" b="1190"/>
          <a:stretch/>
        </p:blipFill>
        <p:spPr>
          <a:xfrm>
            <a:off x="72188" y="60157"/>
            <a:ext cx="8208221" cy="6352673"/>
          </a:xfrm>
          <a:prstGeom prst="rect">
            <a:avLst/>
          </a:prstGeom>
        </p:spPr>
      </p:pic>
      <p:pic>
        <p:nvPicPr>
          <p:cNvPr id="8" name="Picture 7"/>
          <p:cNvPicPr>
            <a:picLocks noChangeAspect="1"/>
          </p:cNvPicPr>
          <p:nvPr/>
        </p:nvPicPr>
        <p:blipFill>
          <a:blip r:embed="rId4"/>
          <a:stretch>
            <a:fillRect/>
          </a:stretch>
        </p:blipFill>
        <p:spPr>
          <a:xfrm>
            <a:off x="5672243" y="2791325"/>
            <a:ext cx="6519757" cy="3621505"/>
          </a:xfrm>
          <a:prstGeom prst="rect">
            <a:avLst/>
          </a:prstGeom>
        </p:spPr>
      </p:pic>
      <p:sp>
        <p:nvSpPr>
          <p:cNvPr id="9" name="TextBox 8">
            <a:extLst>
              <a:ext uri="{FF2B5EF4-FFF2-40B4-BE49-F238E27FC236}">
                <a16:creationId xmlns:a16="http://schemas.microsoft.com/office/drawing/2014/main" id="{F5B6DB4B-1815-8A7D-E875-BA14598634D1}"/>
              </a:ext>
            </a:extLst>
          </p:cNvPr>
          <p:cNvSpPr txBox="1"/>
          <p:nvPr/>
        </p:nvSpPr>
        <p:spPr>
          <a:xfrm>
            <a:off x="5284108" y="1655893"/>
            <a:ext cx="7296026" cy="461665"/>
          </a:xfrm>
          <a:prstGeom prst="rect">
            <a:avLst/>
          </a:prstGeom>
          <a:noFill/>
        </p:spPr>
        <p:txBody>
          <a:bodyPr wrap="square" rtlCol="0">
            <a:spAutoFit/>
          </a:bodyPr>
          <a:lstStyle/>
          <a:p>
            <a:r>
              <a:rPr lang="en-US" sz="2400" dirty="0"/>
              <a:t>Important cold-water refugia for migrating steelhead?</a:t>
            </a:r>
          </a:p>
        </p:txBody>
      </p:sp>
    </p:spTree>
    <p:extLst>
      <p:ext uri="{BB962C8B-B14F-4D97-AF65-F5344CB8AC3E}">
        <p14:creationId xmlns:p14="http://schemas.microsoft.com/office/powerpoint/2010/main" val="2031408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F8FE66-B5EA-D8D6-C227-890CDC95DF1D}"/>
              </a:ext>
            </a:extLst>
          </p:cNvPr>
          <p:cNvSpPr txBox="1"/>
          <p:nvPr/>
        </p:nvSpPr>
        <p:spPr>
          <a:xfrm>
            <a:off x="7442479" y="1559313"/>
            <a:ext cx="3594226" cy="2308324"/>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Straying to </a:t>
            </a:r>
            <a:r>
              <a:rPr lang="en-US" dirty="0" err="1"/>
              <a:t>Sherars</a:t>
            </a:r>
            <a:r>
              <a:rPr lang="en-US" dirty="0"/>
              <a:t> Falls </a:t>
            </a:r>
            <a:r>
              <a:rPr lang="en-US" i="1" dirty="0"/>
              <a:t>7 to 14 times more likely </a:t>
            </a:r>
            <a:r>
              <a:rPr lang="en-US" dirty="0"/>
              <a:t>when transported</a:t>
            </a:r>
          </a:p>
          <a:p>
            <a:endParaRPr lang="en-US" dirty="0"/>
          </a:p>
          <a:p>
            <a:pPr marL="285750" indent="-285750">
              <a:buFont typeface="Arial" panose="020B0604020202020204" pitchFamily="34" charset="0"/>
              <a:buChar char="•"/>
            </a:pPr>
            <a:r>
              <a:rPr lang="en-US" dirty="0"/>
              <a:t>Straying generally not different between wild and hatchery when transported</a:t>
            </a:r>
          </a:p>
        </p:txBody>
      </p:sp>
      <p:sp>
        <p:nvSpPr>
          <p:cNvPr id="4" name="Title 3">
            <a:extLst>
              <a:ext uri="{FF2B5EF4-FFF2-40B4-BE49-F238E27FC236}">
                <a16:creationId xmlns:a16="http://schemas.microsoft.com/office/drawing/2014/main" id="{750A7974-2A1E-A764-5A10-29668A298C20}"/>
              </a:ext>
            </a:extLst>
          </p:cNvPr>
          <p:cNvSpPr>
            <a:spLocks noGrp="1"/>
          </p:cNvSpPr>
          <p:nvPr>
            <p:ph type="title"/>
          </p:nvPr>
        </p:nvSpPr>
        <p:spPr>
          <a:xfrm>
            <a:off x="2071169" y="1"/>
            <a:ext cx="7886700" cy="789191"/>
          </a:xfrm>
        </p:spPr>
        <p:txBody>
          <a:bodyPr>
            <a:normAutofit/>
          </a:bodyPr>
          <a:lstStyle/>
          <a:p>
            <a:pPr algn="ctr"/>
            <a:r>
              <a:rPr lang="en-US" sz="3200" dirty="0"/>
              <a:t>External Changes in Adult Straying Drivers</a:t>
            </a:r>
          </a:p>
        </p:txBody>
      </p:sp>
      <p:pic>
        <p:nvPicPr>
          <p:cNvPr id="6" name="Picture 5">
            <a:extLst>
              <a:ext uri="{FF2B5EF4-FFF2-40B4-BE49-F238E27FC236}">
                <a16:creationId xmlns:a16="http://schemas.microsoft.com/office/drawing/2014/main" id="{EF5BF6DF-B4E5-EE44-FC8C-15A5BAC2BE5B}"/>
              </a:ext>
            </a:extLst>
          </p:cNvPr>
          <p:cNvPicPr>
            <a:picLocks noChangeAspect="1"/>
          </p:cNvPicPr>
          <p:nvPr/>
        </p:nvPicPr>
        <p:blipFill>
          <a:blip r:embed="rId3"/>
          <a:stretch>
            <a:fillRect/>
          </a:stretch>
        </p:blipFill>
        <p:spPr>
          <a:xfrm>
            <a:off x="787762" y="789192"/>
            <a:ext cx="6844712" cy="4578834"/>
          </a:xfrm>
          <a:prstGeom prst="rect">
            <a:avLst/>
          </a:prstGeom>
        </p:spPr>
      </p:pic>
      <p:sp>
        <p:nvSpPr>
          <p:cNvPr id="2" name="TextBox 1">
            <a:extLst>
              <a:ext uri="{FF2B5EF4-FFF2-40B4-BE49-F238E27FC236}">
                <a16:creationId xmlns:a16="http://schemas.microsoft.com/office/drawing/2014/main" id="{6448B41C-1337-072E-D813-A55230E69FDC}"/>
              </a:ext>
            </a:extLst>
          </p:cNvPr>
          <p:cNvSpPr txBox="1"/>
          <p:nvPr/>
        </p:nvSpPr>
        <p:spPr>
          <a:xfrm>
            <a:off x="1414711" y="4996645"/>
            <a:ext cx="5776111" cy="830997"/>
          </a:xfrm>
          <a:prstGeom prst="rect">
            <a:avLst/>
          </a:prstGeom>
          <a:solidFill>
            <a:schemeClr val="bg1"/>
          </a:solidFill>
        </p:spPr>
        <p:txBody>
          <a:bodyPr wrap="square" rtlCol="0">
            <a:spAutoFit/>
          </a:bodyPr>
          <a:lstStyle/>
          <a:p>
            <a:pPr algn="ctr"/>
            <a:r>
              <a:rPr lang="en-US" b="1" dirty="0"/>
              <a:t>Smolt Migration Year</a:t>
            </a:r>
          </a:p>
          <a:p>
            <a:pPr algn="ctr"/>
            <a:endParaRPr lang="en-US" b="1" dirty="0"/>
          </a:p>
          <a:p>
            <a:r>
              <a:rPr lang="en-US" sz="1200" dirty="0"/>
              <a:t>Figure: NOAA Survival Memo</a:t>
            </a:r>
          </a:p>
        </p:txBody>
      </p:sp>
      <p:sp>
        <p:nvSpPr>
          <p:cNvPr id="5" name="TextBox 4">
            <a:extLst>
              <a:ext uri="{FF2B5EF4-FFF2-40B4-BE49-F238E27FC236}">
                <a16:creationId xmlns:a16="http://schemas.microsoft.com/office/drawing/2014/main" id="{AA189FB9-813A-8BF4-844D-4465CF548800}"/>
              </a:ext>
            </a:extLst>
          </p:cNvPr>
          <p:cNvSpPr txBox="1"/>
          <p:nvPr/>
        </p:nvSpPr>
        <p:spPr>
          <a:xfrm rot="16200000">
            <a:off x="-1304752" y="2570081"/>
            <a:ext cx="3859815" cy="369332"/>
          </a:xfrm>
          <a:prstGeom prst="rect">
            <a:avLst/>
          </a:prstGeom>
          <a:solidFill>
            <a:schemeClr val="bg1"/>
          </a:solidFill>
        </p:spPr>
        <p:txBody>
          <a:bodyPr wrap="square" rtlCol="0">
            <a:spAutoFit/>
          </a:bodyPr>
          <a:lstStyle/>
          <a:p>
            <a:pPr algn="ctr"/>
            <a:r>
              <a:rPr lang="en-US" b="1" dirty="0"/>
              <a:t>Percent Snake R. Smolts </a:t>
            </a:r>
            <a:r>
              <a:rPr lang="en-US" sz="1600" b="1" dirty="0"/>
              <a:t>Transported</a:t>
            </a:r>
          </a:p>
        </p:txBody>
      </p:sp>
      <p:pic>
        <p:nvPicPr>
          <p:cNvPr id="7" name="Picture 6">
            <a:extLst>
              <a:ext uri="{FF2B5EF4-FFF2-40B4-BE49-F238E27FC236}">
                <a16:creationId xmlns:a16="http://schemas.microsoft.com/office/drawing/2014/main" id="{FE6E0789-AC07-557C-2EFF-9E7748806E3C}"/>
              </a:ext>
            </a:extLst>
          </p:cNvPr>
          <p:cNvPicPr>
            <a:picLocks noChangeAspect="1"/>
          </p:cNvPicPr>
          <p:nvPr/>
        </p:nvPicPr>
        <p:blipFill>
          <a:blip r:embed="rId4"/>
          <a:stretch>
            <a:fillRect/>
          </a:stretch>
        </p:blipFill>
        <p:spPr>
          <a:xfrm>
            <a:off x="7889234" y="4969444"/>
            <a:ext cx="2256865" cy="1888557"/>
          </a:xfrm>
          <a:prstGeom prst="rect">
            <a:avLst/>
          </a:prstGeom>
        </p:spPr>
      </p:pic>
      <p:sp>
        <p:nvSpPr>
          <p:cNvPr id="8" name="TextBox 7">
            <a:extLst>
              <a:ext uri="{FF2B5EF4-FFF2-40B4-BE49-F238E27FC236}">
                <a16:creationId xmlns:a16="http://schemas.microsoft.com/office/drawing/2014/main" id="{56E018A1-49AA-3142-612E-1B811AE529CB}"/>
              </a:ext>
            </a:extLst>
          </p:cNvPr>
          <p:cNvSpPr txBox="1"/>
          <p:nvPr/>
        </p:nvSpPr>
        <p:spPr>
          <a:xfrm>
            <a:off x="5583534" y="6379767"/>
            <a:ext cx="1858945" cy="369332"/>
          </a:xfrm>
          <a:prstGeom prst="rect">
            <a:avLst/>
          </a:prstGeom>
          <a:noFill/>
        </p:spPr>
        <p:txBody>
          <a:bodyPr wrap="square" rtlCol="0">
            <a:spAutoFit/>
          </a:bodyPr>
          <a:lstStyle/>
          <a:p>
            <a:r>
              <a:rPr lang="en-US" dirty="0"/>
              <a:t>Snake River Stray</a:t>
            </a:r>
          </a:p>
        </p:txBody>
      </p:sp>
      <p:sp>
        <p:nvSpPr>
          <p:cNvPr id="9" name="TextBox 8">
            <a:extLst>
              <a:ext uri="{FF2B5EF4-FFF2-40B4-BE49-F238E27FC236}">
                <a16:creationId xmlns:a16="http://schemas.microsoft.com/office/drawing/2014/main" id="{C645771D-CB18-4F47-BD8A-BECBB7754CA0}"/>
              </a:ext>
            </a:extLst>
          </p:cNvPr>
          <p:cNvSpPr txBox="1"/>
          <p:nvPr/>
        </p:nvSpPr>
        <p:spPr>
          <a:xfrm>
            <a:off x="5632369" y="5413168"/>
            <a:ext cx="2256864" cy="369332"/>
          </a:xfrm>
          <a:prstGeom prst="rect">
            <a:avLst/>
          </a:prstGeom>
          <a:noFill/>
        </p:spPr>
        <p:txBody>
          <a:bodyPr wrap="square" rtlCol="0">
            <a:spAutoFit/>
          </a:bodyPr>
          <a:lstStyle/>
          <a:p>
            <a:r>
              <a:rPr lang="en-US" dirty="0"/>
              <a:t>Upper Midwest Stray</a:t>
            </a:r>
          </a:p>
        </p:txBody>
      </p:sp>
      <p:cxnSp>
        <p:nvCxnSpPr>
          <p:cNvPr id="11" name="Straight Arrow Connector 10">
            <a:extLst>
              <a:ext uri="{FF2B5EF4-FFF2-40B4-BE49-F238E27FC236}">
                <a16:creationId xmlns:a16="http://schemas.microsoft.com/office/drawing/2014/main" id="{4758E510-369F-2F7C-EE06-48DBF8CA92B5}"/>
              </a:ext>
            </a:extLst>
          </p:cNvPr>
          <p:cNvCxnSpPr/>
          <p:nvPr/>
        </p:nvCxnSpPr>
        <p:spPr>
          <a:xfrm>
            <a:off x="7797256" y="5597834"/>
            <a:ext cx="7103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5402F6-D798-EB6B-C530-118954C2F9AA}"/>
              </a:ext>
            </a:extLst>
          </p:cNvPr>
          <p:cNvCxnSpPr/>
          <p:nvPr/>
        </p:nvCxnSpPr>
        <p:spPr>
          <a:xfrm>
            <a:off x="7318078" y="6564433"/>
            <a:ext cx="7103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C76B3-D3AA-0798-EE99-366506115D79}"/>
              </a:ext>
            </a:extLst>
          </p:cNvPr>
          <p:cNvCxnSpPr/>
          <p:nvPr/>
        </p:nvCxnSpPr>
        <p:spPr>
          <a:xfrm>
            <a:off x="6276109" y="2715491"/>
            <a:ext cx="0" cy="180109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B43343-CB05-D47C-430F-754CFEFCB388}"/>
              </a:ext>
            </a:extLst>
          </p:cNvPr>
          <p:cNvCxnSpPr>
            <a:cxnSpLocks/>
          </p:cNvCxnSpPr>
          <p:nvPr/>
        </p:nvCxnSpPr>
        <p:spPr>
          <a:xfrm>
            <a:off x="6442364" y="3200400"/>
            <a:ext cx="0" cy="131618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F593AD-23B8-C4C2-44E7-6CA02B48E00F}"/>
              </a:ext>
            </a:extLst>
          </p:cNvPr>
          <p:cNvCxnSpPr>
            <a:cxnSpLocks/>
          </p:cNvCxnSpPr>
          <p:nvPr/>
        </p:nvCxnSpPr>
        <p:spPr>
          <a:xfrm>
            <a:off x="6650181" y="4017818"/>
            <a:ext cx="0" cy="484908"/>
          </a:xfrm>
          <a:prstGeom prst="line">
            <a:avLst/>
          </a:prstGeom>
          <a:ln w="1270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C898C1-49A0-FA64-EB9D-D632A93B1C60}"/>
              </a:ext>
            </a:extLst>
          </p:cNvPr>
          <p:cNvCxnSpPr>
            <a:cxnSpLocks/>
          </p:cNvCxnSpPr>
          <p:nvPr/>
        </p:nvCxnSpPr>
        <p:spPr>
          <a:xfrm>
            <a:off x="6844146" y="4294907"/>
            <a:ext cx="0" cy="207819"/>
          </a:xfrm>
          <a:prstGeom prst="line">
            <a:avLst/>
          </a:prstGeom>
          <a:ln w="1270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376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2362" y="154610"/>
            <a:ext cx="8205927" cy="6352583"/>
          </a:xfrm>
          <a:prstGeom prst="rect">
            <a:avLst/>
          </a:prstGeom>
        </p:spPr>
      </p:pic>
      <p:sp>
        <p:nvSpPr>
          <p:cNvPr id="2" name="TextBox 1">
            <a:extLst>
              <a:ext uri="{FF2B5EF4-FFF2-40B4-BE49-F238E27FC236}">
                <a16:creationId xmlns:a16="http://schemas.microsoft.com/office/drawing/2014/main" id="{465E2A80-234C-1B1B-B0D1-753A7707EB8C}"/>
              </a:ext>
            </a:extLst>
          </p:cNvPr>
          <p:cNvSpPr txBox="1"/>
          <p:nvPr/>
        </p:nvSpPr>
        <p:spPr>
          <a:xfrm>
            <a:off x="6066181" y="2073169"/>
            <a:ext cx="5171314" cy="707886"/>
          </a:xfrm>
          <a:prstGeom prst="rect">
            <a:avLst/>
          </a:prstGeom>
          <a:noFill/>
        </p:spPr>
        <p:txBody>
          <a:bodyPr wrap="square" rtlCol="0">
            <a:spAutoFit/>
          </a:bodyPr>
          <a:lstStyle/>
          <a:p>
            <a:r>
              <a:rPr lang="en-US" sz="4000" dirty="0"/>
              <a:t>Deschutes River creel</a:t>
            </a:r>
          </a:p>
        </p:txBody>
      </p:sp>
      <p:sp>
        <p:nvSpPr>
          <p:cNvPr id="4" name="TextBox 3">
            <a:extLst>
              <a:ext uri="{FF2B5EF4-FFF2-40B4-BE49-F238E27FC236}">
                <a16:creationId xmlns:a16="http://schemas.microsoft.com/office/drawing/2014/main" id="{B456258F-D8DA-446E-D28B-CF2C50750298}"/>
              </a:ext>
            </a:extLst>
          </p:cNvPr>
          <p:cNvSpPr txBox="1"/>
          <p:nvPr/>
        </p:nvSpPr>
        <p:spPr>
          <a:xfrm>
            <a:off x="5476636" y="3174491"/>
            <a:ext cx="7096365"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t>Survey of anglers at Heritage Landing (the mouth) and </a:t>
            </a:r>
            <a:r>
              <a:rPr lang="en-US" sz="2400" dirty="0" err="1"/>
              <a:t>Macks</a:t>
            </a:r>
            <a:r>
              <a:rPr lang="en-US" sz="2400" dirty="0"/>
              <a:t> Canyon access road from July 1 - Nov 1</a:t>
            </a:r>
          </a:p>
          <a:p>
            <a:endParaRPr lang="en-US" sz="2400" dirty="0"/>
          </a:p>
          <a:p>
            <a:pPr marL="285750" indent="-285750">
              <a:buFont typeface="Arial" panose="020B0604020202020204" pitchFamily="34" charset="0"/>
              <a:buChar char="•"/>
            </a:pPr>
            <a:r>
              <a:rPr lang="en-US" sz="2400" dirty="0"/>
              <a:t>Stratified by weekday vs weekend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Expanded for days where no creel was conducted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76478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20780-ECFB-2B14-6433-420BE24A0A24}"/>
              </a:ext>
            </a:extLst>
          </p:cNvPr>
          <p:cNvPicPr>
            <a:picLocks noChangeAspect="1"/>
          </p:cNvPicPr>
          <p:nvPr/>
        </p:nvPicPr>
        <p:blipFill>
          <a:blip r:embed="rId3"/>
          <a:stretch>
            <a:fillRect/>
          </a:stretch>
        </p:blipFill>
        <p:spPr>
          <a:xfrm>
            <a:off x="5212080" y="1627267"/>
            <a:ext cx="6820894" cy="3789386"/>
          </a:xfrm>
          <a:prstGeom prst="rect">
            <a:avLst/>
          </a:prstGeom>
        </p:spPr>
      </p:pic>
      <p:sp>
        <p:nvSpPr>
          <p:cNvPr id="7" name="TextBox 6">
            <a:extLst>
              <a:ext uri="{FF2B5EF4-FFF2-40B4-BE49-F238E27FC236}">
                <a16:creationId xmlns:a16="http://schemas.microsoft.com/office/drawing/2014/main" id="{FB881831-F346-4E40-61C2-D79AD249FFA8}"/>
              </a:ext>
            </a:extLst>
          </p:cNvPr>
          <p:cNvSpPr txBox="1"/>
          <p:nvPr/>
        </p:nvSpPr>
        <p:spPr>
          <a:xfrm>
            <a:off x="477078" y="238538"/>
            <a:ext cx="9422296" cy="707886"/>
          </a:xfrm>
          <a:prstGeom prst="rect">
            <a:avLst/>
          </a:prstGeom>
          <a:noFill/>
        </p:spPr>
        <p:txBody>
          <a:bodyPr wrap="square" rtlCol="0">
            <a:spAutoFit/>
          </a:bodyPr>
          <a:lstStyle/>
          <a:p>
            <a:r>
              <a:rPr lang="en-US" sz="4000" dirty="0"/>
              <a:t>Abundance and estimated catch</a:t>
            </a:r>
          </a:p>
        </p:txBody>
      </p:sp>
      <p:sp>
        <p:nvSpPr>
          <p:cNvPr id="2" name="TextBox 1">
            <a:extLst>
              <a:ext uri="{FF2B5EF4-FFF2-40B4-BE49-F238E27FC236}">
                <a16:creationId xmlns:a16="http://schemas.microsoft.com/office/drawing/2014/main" id="{D3CB7A13-C0B8-C49E-F169-AEC594445559}"/>
              </a:ext>
            </a:extLst>
          </p:cNvPr>
          <p:cNvSpPr txBox="1"/>
          <p:nvPr/>
        </p:nvSpPr>
        <p:spPr>
          <a:xfrm>
            <a:off x="477078" y="987151"/>
            <a:ext cx="4591311"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Abundance of Deschutes wild steelhead and catch are somewhat correlated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Estimated catch often </a:t>
            </a:r>
            <a:r>
              <a:rPr lang="en-US" sz="2400" u="sng" dirty="0"/>
              <a:t>&gt;</a:t>
            </a:r>
            <a:r>
              <a:rPr lang="en-US" sz="2400" dirty="0"/>
              <a:t> abundance of wild Deschutes Spawners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Catch is a mix of Deschutes Spawners and Temporary Strays.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Temporary Strays influenced by:</a:t>
            </a:r>
          </a:p>
          <a:p>
            <a:pPr marL="742950" lvl="1" indent="-285750">
              <a:buFont typeface="Arial" panose="020B0604020202020204" pitchFamily="34" charset="0"/>
              <a:buChar char="•"/>
            </a:pPr>
            <a:r>
              <a:rPr lang="en-US" sz="2400" dirty="0"/>
              <a:t>Behavioral thermoregulation</a:t>
            </a:r>
          </a:p>
          <a:p>
            <a:pPr marL="742950" lvl="1" indent="-285750">
              <a:buFont typeface="Arial" panose="020B0604020202020204" pitchFamily="34" charset="0"/>
              <a:buChar char="•"/>
            </a:pPr>
            <a:r>
              <a:rPr lang="en-US" sz="2400" dirty="0"/>
              <a:t>Smolt transportation</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3871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A72AC-96F8-C646-0E74-91A0BD37F72E}"/>
              </a:ext>
            </a:extLst>
          </p:cNvPr>
          <p:cNvPicPr>
            <a:picLocks noChangeAspect="1"/>
          </p:cNvPicPr>
          <p:nvPr/>
        </p:nvPicPr>
        <p:blipFill>
          <a:blip r:embed="rId3"/>
          <a:stretch>
            <a:fillRect/>
          </a:stretch>
        </p:blipFill>
        <p:spPr>
          <a:xfrm>
            <a:off x="1991238" y="862333"/>
            <a:ext cx="8209524" cy="5133333"/>
          </a:xfrm>
          <a:prstGeom prst="rect">
            <a:avLst/>
          </a:prstGeom>
        </p:spPr>
      </p:pic>
      <p:sp>
        <p:nvSpPr>
          <p:cNvPr id="6" name="TextBox 5">
            <a:extLst>
              <a:ext uri="{FF2B5EF4-FFF2-40B4-BE49-F238E27FC236}">
                <a16:creationId xmlns:a16="http://schemas.microsoft.com/office/drawing/2014/main" id="{12E33B9E-A549-A54B-20DA-6E4BD3C1371C}"/>
              </a:ext>
            </a:extLst>
          </p:cNvPr>
          <p:cNvSpPr txBox="1"/>
          <p:nvPr/>
        </p:nvSpPr>
        <p:spPr>
          <a:xfrm>
            <a:off x="530086" y="154447"/>
            <a:ext cx="94222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Caught </a:t>
            </a:r>
            <a:r>
              <a:rPr lang="en-US" sz="4000" dirty="0">
                <a:solidFill>
                  <a:prstClr val="black"/>
                </a:solidFill>
                <a:latin typeface="Calibri" panose="020F0502020204030204"/>
              </a:rPr>
              <a:t>versus</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count at The Dalles Dam</a:t>
            </a:r>
          </a:p>
        </p:txBody>
      </p:sp>
      <p:sp>
        <p:nvSpPr>
          <p:cNvPr id="8" name="Arrow: Right 7">
            <a:extLst>
              <a:ext uri="{FF2B5EF4-FFF2-40B4-BE49-F238E27FC236}">
                <a16:creationId xmlns:a16="http://schemas.microsoft.com/office/drawing/2014/main" id="{E422D934-ECC5-41F0-172E-CBF6CBB6769D}"/>
              </a:ext>
            </a:extLst>
          </p:cNvPr>
          <p:cNvSpPr/>
          <p:nvPr/>
        </p:nvSpPr>
        <p:spPr>
          <a:xfrm rot="10800000">
            <a:off x="3095858" y="5086079"/>
            <a:ext cx="786823" cy="2024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A2982B-CAB4-91D3-0E86-10466A4B5082}"/>
              </a:ext>
            </a:extLst>
          </p:cNvPr>
          <p:cNvSpPr txBox="1"/>
          <p:nvPr/>
        </p:nvSpPr>
        <p:spPr>
          <a:xfrm>
            <a:off x="3882682" y="4919208"/>
            <a:ext cx="69573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2021</a:t>
            </a:r>
          </a:p>
        </p:txBody>
      </p:sp>
      <p:sp>
        <p:nvSpPr>
          <p:cNvPr id="2" name="TextBox 1">
            <a:extLst>
              <a:ext uri="{FF2B5EF4-FFF2-40B4-BE49-F238E27FC236}">
                <a16:creationId xmlns:a16="http://schemas.microsoft.com/office/drawing/2014/main" id="{FC39759D-592E-A42B-3027-ED5780C50AC6}"/>
              </a:ext>
            </a:extLst>
          </p:cNvPr>
          <p:cNvSpPr txBox="1"/>
          <p:nvPr/>
        </p:nvSpPr>
        <p:spPr>
          <a:xfrm>
            <a:off x="4412432" y="4651107"/>
            <a:ext cx="69573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2022</a:t>
            </a:r>
          </a:p>
        </p:txBody>
      </p:sp>
      <p:sp>
        <p:nvSpPr>
          <p:cNvPr id="4" name="Arrow: Right 3">
            <a:extLst>
              <a:ext uri="{FF2B5EF4-FFF2-40B4-BE49-F238E27FC236}">
                <a16:creationId xmlns:a16="http://schemas.microsoft.com/office/drawing/2014/main" id="{85E88756-285D-DF02-C2F5-9B5BB0335434}"/>
              </a:ext>
            </a:extLst>
          </p:cNvPr>
          <p:cNvSpPr/>
          <p:nvPr/>
        </p:nvSpPr>
        <p:spPr>
          <a:xfrm rot="10800000">
            <a:off x="3625609" y="4817978"/>
            <a:ext cx="786823" cy="2024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845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231013"/>
            <a:ext cx="11399520" cy="1325563"/>
          </a:xfrm>
        </p:spPr>
        <p:txBody>
          <a:bodyPr/>
          <a:lstStyle/>
          <a:p>
            <a:r>
              <a:rPr lang="en-US" dirty="0"/>
              <a:t>Contribution of Temporary Strays to the Fishery?</a:t>
            </a:r>
          </a:p>
        </p:txBody>
      </p:sp>
      <p:sp>
        <p:nvSpPr>
          <p:cNvPr id="3" name="Content Placeholder 2"/>
          <p:cNvSpPr>
            <a:spLocks noGrp="1"/>
          </p:cNvSpPr>
          <p:nvPr>
            <p:ph idx="1"/>
          </p:nvPr>
        </p:nvSpPr>
        <p:spPr/>
        <p:txBody>
          <a:bodyPr>
            <a:normAutofit lnSpcReduction="10000"/>
          </a:bodyPr>
          <a:lstStyle/>
          <a:p>
            <a:r>
              <a:rPr lang="en-US" dirty="0"/>
              <a:t>3 acoustic receivers at the Deschutes Confluence (2020)</a:t>
            </a:r>
          </a:p>
          <a:p>
            <a:pPr lvl="1"/>
            <a:r>
              <a:rPr lang="en-US" dirty="0"/>
              <a:t>Higher barge signal in 2020 vs 2022</a:t>
            </a:r>
          </a:p>
          <a:p>
            <a:pPr lvl="1"/>
            <a:endParaRPr lang="en-US" dirty="0"/>
          </a:p>
          <a:p>
            <a:r>
              <a:rPr lang="en-US" dirty="0"/>
              <a:t>Deschutes </a:t>
            </a:r>
            <a:r>
              <a:rPr lang="en-US" dirty="0" err="1"/>
              <a:t>Spawners</a:t>
            </a:r>
            <a:r>
              <a:rPr lang="en-US" dirty="0"/>
              <a:t> vs Temporary Strays</a:t>
            </a:r>
          </a:p>
          <a:p>
            <a:pPr lvl="1"/>
            <a:r>
              <a:rPr lang="en-US" dirty="0"/>
              <a:t>Goal for 2022 at a spatial scale</a:t>
            </a:r>
          </a:p>
          <a:p>
            <a:pPr marL="457200" lvl="1" indent="0">
              <a:buNone/>
            </a:pPr>
            <a:endParaRPr lang="en-US" dirty="0"/>
          </a:p>
          <a:p>
            <a:r>
              <a:rPr lang="en-US" dirty="0"/>
              <a:t>6 receivers from confluence to </a:t>
            </a:r>
            <a:r>
              <a:rPr lang="en-US" dirty="0" err="1"/>
              <a:t>Macks</a:t>
            </a:r>
            <a:r>
              <a:rPr lang="en-US" dirty="0"/>
              <a:t> Canyon</a:t>
            </a:r>
          </a:p>
          <a:p>
            <a:pPr lvl="1"/>
            <a:r>
              <a:rPr lang="en-US" dirty="0"/>
              <a:t>Angling Sanctuary vs In River</a:t>
            </a:r>
          </a:p>
          <a:p>
            <a:pPr lvl="2"/>
            <a:r>
              <a:rPr lang="en-US" dirty="0"/>
              <a:t>Plume, Confluence, Moody Rapid (DS), </a:t>
            </a:r>
          </a:p>
          <a:p>
            <a:pPr lvl="2"/>
            <a:r>
              <a:rPr lang="en-US" dirty="0"/>
              <a:t>Gage, Rattlesnake Rapids (DS), and </a:t>
            </a:r>
            <a:r>
              <a:rPr lang="en-US" dirty="0" err="1"/>
              <a:t>Macks</a:t>
            </a:r>
            <a:r>
              <a:rPr lang="en-US" dirty="0"/>
              <a:t> Canyon</a:t>
            </a:r>
          </a:p>
          <a:p>
            <a:pPr lvl="3"/>
            <a:r>
              <a:rPr lang="en-US" dirty="0"/>
              <a:t>Moody was pulled out of water for several days</a:t>
            </a:r>
          </a:p>
          <a:p>
            <a:pPr lvl="3"/>
            <a:r>
              <a:rPr lang="en-US" dirty="0"/>
              <a:t>Rattlesnake had poor detection efficiency</a:t>
            </a:r>
          </a:p>
          <a:p>
            <a:endParaRPr lang="en-US" dirty="0"/>
          </a:p>
          <a:p>
            <a:endParaRPr lang="en-US" dirty="0"/>
          </a:p>
        </p:txBody>
      </p:sp>
    </p:spTree>
    <p:extLst>
      <p:ext uri="{BB962C8B-B14F-4D97-AF65-F5344CB8AC3E}">
        <p14:creationId xmlns:p14="http://schemas.microsoft.com/office/powerpoint/2010/main" val="146579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Methods</a:t>
            </a:r>
          </a:p>
        </p:txBody>
      </p:sp>
      <p:sp>
        <p:nvSpPr>
          <p:cNvPr id="3" name="Content Placeholder 2"/>
          <p:cNvSpPr>
            <a:spLocks noGrp="1"/>
          </p:cNvSpPr>
          <p:nvPr>
            <p:ph idx="1"/>
          </p:nvPr>
        </p:nvSpPr>
        <p:spPr>
          <a:xfrm>
            <a:off x="832022" y="1779373"/>
            <a:ext cx="3855308" cy="4389352"/>
          </a:xfrm>
        </p:spPr>
        <p:txBody>
          <a:bodyPr>
            <a:normAutofit fontScale="92500" lnSpcReduction="20000"/>
          </a:bodyPr>
          <a:lstStyle/>
          <a:p>
            <a:r>
              <a:rPr lang="en-US" dirty="0">
                <a:latin typeface="Calibri" panose="020F0502020204030204" pitchFamily="34" charset="0"/>
                <a:cs typeface="Calibri" panose="020F0502020204030204" pitchFamily="34" charset="0"/>
              </a:rPr>
              <a:t>Adult Fish Facility w/ CRITFC at Bonneville Dam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 run summer steelhead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July 13 – Sept. 18 2020</a:t>
            </a:r>
          </a:p>
          <a:p>
            <a:pPr lvl="1"/>
            <a:r>
              <a:rPr lang="en-US" dirty="0">
                <a:latin typeface="Calibri" panose="020F0502020204030204" pitchFamily="34" charset="0"/>
                <a:cs typeface="Calibri" panose="020F0502020204030204" pitchFamily="34" charset="0"/>
              </a:rPr>
              <a:t>200 acoustic and PIT</a:t>
            </a:r>
          </a:p>
          <a:p>
            <a:pPr lvl="1"/>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July 6 – Sept. 30 2022</a:t>
            </a:r>
          </a:p>
          <a:p>
            <a:pPr lvl="1"/>
            <a:r>
              <a:rPr lang="en-US" dirty="0">
                <a:latin typeface="Calibri" panose="020F0502020204030204" pitchFamily="34" charset="0"/>
                <a:cs typeface="Calibri" panose="020F0502020204030204" pitchFamily="34" charset="0"/>
              </a:rPr>
              <a:t>156 acoustic and PIT</a:t>
            </a:r>
          </a:p>
          <a:p>
            <a:endParaRPr lang="en-US"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5316754" y="0"/>
            <a:ext cx="6875246" cy="6858000"/>
          </a:xfrm>
          <a:prstGeom prst="rect">
            <a:avLst/>
          </a:prstGeom>
        </p:spPr>
      </p:pic>
    </p:spTree>
    <p:extLst>
      <p:ext uri="{BB962C8B-B14F-4D97-AF65-F5344CB8AC3E}">
        <p14:creationId xmlns:p14="http://schemas.microsoft.com/office/powerpoint/2010/main" val="16803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386" t="116" b="37963"/>
          <a:stretch/>
        </p:blipFill>
        <p:spPr>
          <a:xfrm>
            <a:off x="1058779" y="421106"/>
            <a:ext cx="10287830" cy="6436894"/>
          </a:xfrm>
          <a:prstGeom prst="rect">
            <a:avLst/>
          </a:prstGeom>
        </p:spPr>
      </p:pic>
      <p:sp>
        <p:nvSpPr>
          <p:cNvPr id="10" name="Oval 9"/>
          <p:cNvSpPr/>
          <p:nvPr/>
        </p:nvSpPr>
        <p:spPr>
          <a:xfrm>
            <a:off x="5354053" y="4054642"/>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29989" y="2129591"/>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342021" y="1969169"/>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89885" y="1876925"/>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243610" y="1788692"/>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97335" y="1716503"/>
            <a:ext cx="92550" cy="721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46603" y="4122998"/>
            <a:ext cx="1732548" cy="369332"/>
          </a:xfrm>
          <a:prstGeom prst="rect">
            <a:avLst/>
          </a:prstGeom>
          <a:noFill/>
        </p:spPr>
        <p:txBody>
          <a:bodyPr wrap="square" rtlCol="0">
            <a:spAutoFit/>
          </a:bodyPr>
          <a:lstStyle/>
          <a:p>
            <a:r>
              <a:rPr lang="en-US" dirty="0" err="1"/>
              <a:t>Macks</a:t>
            </a:r>
            <a:r>
              <a:rPr lang="en-US" dirty="0"/>
              <a:t> Canyon</a:t>
            </a:r>
          </a:p>
        </p:txBody>
      </p:sp>
      <p:sp>
        <p:nvSpPr>
          <p:cNvPr id="17" name="TextBox 16"/>
          <p:cNvSpPr txBox="1"/>
          <p:nvPr/>
        </p:nvSpPr>
        <p:spPr>
          <a:xfrm>
            <a:off x="6202694" y="3070056"/>
            <a:ext cx="2406316" cy="369332"/>
          </a:xfrm>
          <a:prstGeom prst="rect">
            <a:avLst/>
          </a:prstGeom>
          <a:noFill/>
        </p:spPr>
        <p:txBody>
          <a:bodyPr wrap="square" rtlCol="0">
            <a:spAutoFit/>
          </a:bodyPr>
          <a:lstStyle/>
          <a:p>
            <a:r>
              <a:rPr lang="en-US" dirty="0"/>
              <a:t>Rattlesnake Rapid</a:t>
            </a:r>
          </a:p>
        </p:txBody>
      </p:sp>
      <p:cxnSp>
        <p:nvCxnSpPr>
          <p:cNvPr id="19" name="Straight Connector 18"/>
          <p:cNvCxnSpPr/>
          <p:nvPr/>
        </p:nvCxnSpPr>
        <p:spPr>
          <a:xfrm>
            <a:off x="5422539" y="2201780"/>
            <a:ext cx="1059223" cy="904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31294" y="1716503"/>
            <a:ext cx="1949115" cy="369332"/>
          </a:xfrm>
          <a:prstGeom prst="rect">
            <a:avLst/>
          </a:prstGeom>
          <a:noFill/>
        </p:spPr>
        <p:txBody>
          <a:bodyPr wrap="square" rtlCol="0">
            <a:spAutoFit/>
          </a:bodyPr>
          <a:lstStyle/>
          <a:p>
            <a:r>
              <a:rPr lang="en-US" dirty="0"/>
              <a:t>USGS Gage</a:t>
            </a:r>
          </a:p>
        </p:txBody>
      </p:sp>
      <p:cxnSp>
        <p:nvCxnSpPr>
          <p:cNvPr id="22" name="Straight Connector 21"/>
          <p:cNvCxnSpPr>
            <a:endCxn id="20" idx="1"/>
          </p:cNvCxnSpPr>
          <p:nvPr/>
        </p:nvCxnSpPr>
        <p:spPr>
          <a:xfrm flipV="1">
            <a:off x="5446603" y="1901169"/>
            <a:ext cx="984691" cy="104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65095" y="2558535"/>
            <a:ext cx="1513821" cy="369332"/>
          </a:xfrm>
          <a:prstGeom prst="rect">
            <a:avLst/>
          </a:prstGeom>
          <a:noFill/>
        </p:spPr>
        <p:txBody>
          <a:bodyPr wrap="square" rtlCol="0">
            <a:spAutoFit/>
          </a:bodyPr>
          <a:lstStyle/>
          <a:p>
            <a:r>
              <a:rPr lang="en-US" dirty="0"/>
              <a:t>Moody Rapid</a:t>
            </a:r>
          </a:p>
        </p:txBody>
      </p:sp>
      <p:cxnSp>
        <p:nvCxnSpPr>
          <p:cNvPr id="25" name="Straight Connector 24"/>
          <p:cNvCxnSpPr>
            <a:endCxn id="13" idx="3"/>
          </p:cNvCxnSpPr>
          <p:nvPr/>
        </p:nvCxnSpPr>
        <p:spPr>
          <a:xfrm flipV="1">
            <a:off x="4643418" y="1938542"/>
            <a:ext cx="660021" cy="6843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29789" y="2129591"/>
            <a:ext cx="1082843" cy="369332"/>
          </a:xfrm>
          <a:prstGeom prst="rect">
            <a:avLst/>
          </a:prstGeom>
          <a:noFill/>
        </p:spPr>
        <p:txBody>
          <a:bodyPr wrap="square" rtlCol="0">
            <a:spAutoFit/>
          </a:bodyPr>
          <a:lstStyle/>
          <a:p>
            <a:r>
              <a:rPr lang="en-US" dirty="0"/>
              <a:t>Mouth</a:t>
            </a:r>
          </a:p>
        </p:txBody>
      </p:sp>
      <p:cxnSp>
        <p:nvCxnSpPr>
          <p:cNvPr id="28" name="Straight Connector 27"/>
          <p:cNvCxnSpPr>
            <a:endCxn id="14" idx="3"/>
          </p:cNvCxnSpPr>
          <p:nvPr/>
        </p:nvCxnSpPr>
        <p:spPr>
          <a:xfrm flipV="1">
            <a:off x="4500254" y="1850309"/>
            <a:ext cx="756910" cy="4032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65095" y="757989"/>
            <a:ext cx="2093494" cy="369332"/>
          </a:xfrm>
          <a:prstGeom prst="rect">
            <a:avLst/>
          </a:prstGeom>
          <a:noFill/>
        </p:spPr>
        <p:txBody>
          <a:bodyPr wrap="square" rtlCol="0">
            <a:spAutoFit/>
          </a:bodyPr>
          <a:lstStyle/>
          <a:p>
            <a:r>
              <a:rPr lang="en-US" dirty="0" err="1"/>
              <a:t>Mainstem</a:t>
            </a:r>
            <a:r>
              <a:rPr lang="en-US" dirty="0"/>
              <a:t> Plume</a:t>
            </a:r>
          </a:p>
        </p:txBody>
      </p:sp>
      <p:cxnSp>
        <p:nvCxnSpPr>
          <p:cNvPr id="31" name="Straight Connector 30"/>
          <p:cNvCxnSpPr/>
          <p:nvPr/>
        </p:nvCxnSpPr>
        <p:spPr>
          <a:xfrm>
            <a:off x="4866677" y="1127321"/>
            <a:ext cx="364901" cy="589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21759" y="5213499"/>
            <a:ext cx="2685200" cy="307777"/>
          </a:xfrm>
          <a:prstGeom prst="rect">
            <a:avLst/>
          </a:prstGeom>
          <a:noFill/>
        </p:spPr>
        <p:txBody>
          <a:bodyPr wrap="square" rtlCol="0">
            <a:spAutoFit/>
          </a:bodyPr>
          <a:lstStyle/>
          <a:p>
            <a:r>
              <a:rPr lang="en-US" sz="1400" dirty="0"/>
              <a:t>(PIT tagging @fish trap)</a:t>
            </a:r>
          </a:p>
        </p:txBody>
      </p:sp>
    </p:spTree>
    <p:extLst>
      <p:ext uri="{BB962C8B-B14F-4D97-AF65-F5344CB8AC3E}">
        <p14:creationId xmlns:p14="http://schemas.microsoft.com/office/powerpoint/2010/main" val="4278540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12311</TotalTime>
  <Words>3648</Words>
  <Application>Microsoft Office PowerPoint</Application>
  <PresentationFormat>Widescreen</PresentationFormat>
  <Paragraphs>190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Evaluation of Deschutes Thermal Sanctuary Use – Steelhead and Steelhead Anglers</vt:lpstr>
      <vt:lpstr>PowerPoint Presentation</vt:lpstr>
      <vt:lpstr>External Changes in Adult Straying Drivers</vt:lpstr>
      <vt:lpstr>PowerPoint Presentation</vt:lpstr>
      <vt:lpstr>PowerPoint Presentation</vt:lpstr>
      <vt:lpstr>PowerPoint Presentation</vt:lpstr>
      <vt:lpstr>Contribution of Temporary Strays to the Fishery?</vt:lpstr>
      <vt:lpstr>Sampling Methods</vt:lpstr>
      <vt:lpstr>PowerPoint Presentation</vt:lpstr>
      <vt:lpstr>Disposition of Tagged Wild Steelhead in The Dalles Pool</vt:lpstr>
      <vt:lpstr>Spatial Stock Composition</vt:lpstr>
      <vt:lpstr>PowerPoint Presentation</vt:lpstr>
      <vt:lpstr>PowerPoint Presentation</vt:lpstr>
      <vt:lpstr>Conclusions</vt:lpstr>
      <vt:lpstr>Conclusions</vt:lpstr>
      <vt:lpstr>Questions?</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Breshears, Logan William</dc:creator>
  <cp:lastModifiedBy>Breshears, Logan William</cp:lastModifiedBy>
  <cp:revision>115</cp:revision>
  <dcterms:created xsi:type="dcterms:W3CDTF">2023-02-02T19:29:27Z</dcterms:created>
  <dcterms:modified xsi:type="dcterms:W3CDTF">2023-03-13T18:49:18Z</dcterms:modified>
</cp:coreProperties>
</file>