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2" r:id="rId2"/>
    <p:sldId id="351" r:id="rId3"/>
    <p:sldId id="352" r:id="rId4"/>
    <p:sldId id="353" r:id="rId5"/>
    <p:sldId id="371" r:id="rId6"/>
    <p:sldId id="357" r:id="rId7"/>
    <p:sldId id="348" r:id="rId8"/>
    <p:sldId id="314" r:id="rId9"/>
    <p:sldId id="338" r:id="rId10"/>
    <p:sldId id="339" r:id="rId11"/>
    <p:sldId id="343" r:id="rId12"/>
    <p:sldId id="361" r:id="rId13"/>
    <p:sldId id="360" r:id="rId14"/>
    <p:sldId id="358" r:id="rId15"/>
    <p:sldId id="362" r:id="rId16"/>
    <p:sldId id="317" r:id="rId17"/>
    <p:sldId id="322" r:id="rId18"/>
    <p:sldId id="324" r:id="rId19"/>
    <p:sldId id="326" r:id="rId20"/>
    <p:sldId id="327" r:id="rId21"/>
    <p:sldId id="363" r:id="rId22"/>
    <p:sldId id="335" r:id="rId23"/>
    <p:sldId id="346" r:id="rId24"/>
    <p:sldId id="369" r:id="rId25"/>
    <p:sldId id="370" r:id="rId26"/>
    <p:sldId id="297" r:id="rId27"/>
    <p:sldId id="2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y R Ciepiela" initials="LRC" lastIdx="1" clrIdx="0">
    <p:extLst>
      <p:ext uri="{19B8F6BF-5375-455C-9EA6-DF929625EA0E}">
        <p15:presenceInfo xmlns:p15="http://schemas.microsoft.com/office/powerpoint/2012/main" userId="S-1-5-21-2479438016-1035969438-393422550-667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BBC6"/>
    <a:srgbClr val="F82447"/>
    <a:srgbClr val="A70520"/>
    <a:srgbClr val="FF0000"/>
    <a:srgbClr val="97B0DD"/>
    <a:srgbClr val="993366"/>
    <a:srgbClr val="990099"/>
    <a:srgbClr val="A50021"/>
    <a:srgbClr val="203864"/>
    <a:srgbClr val="BAC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73729" autoAdjust="0"/>
  </p:normalViewPr>
  <p:slideViewPr>
    <p:cSldViewPr snapToGrid="0">
      <p:cViewPr>
        <p:scale>
          <a:sx n="82" d="100"/>
          <a:sy n="82" d="100"/>
        </p:scale>
        <p:origin x="265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80" d="100"/>
          <a:sy n="80" d="100"/>
        </p:scale>
        <p:origin x="2064" y="17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1D1FD-9CFC-42CD-BC3E-194580DFA9FB}" type="datetimeFigureOut">
              <a:rPr lang="en-US" smtClean="0"/>
              <a:t>3/9/2023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C89E5-DF84-44A1-90C5-7543B6CCD36C}" type="slidenum">
              <a:rPr lang="en-US" smtClean="0"/>
              <a:t>‹#›</a:t>
            </a:fld>
            <a:endParaRPr lang="en-US"/>
          </a:p>
        </p:txBody>
      </p:sp>
    </p:spTree>
    <p:extLst>
      <p:ext uri="{BB962C8B-B14F-4D97-AF65-F5344CB8AC3E}">
        <p14:creationId xmlns:p14="http://schemas.microsoft.com/office/powerpoint/2010/main" val="2921295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many of us are acutely aware the primary factor limiting mid C steelhead population viability in the John Day and really throughout much of the Columbia is rearing habitat. As such over the last decade recovery strategies for rearing steelhead have largely focused on habitat restoration.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as implementors work diligently to improve habitat a new and emerging threat may present a substantial hurdle to ongoing and future restoration efforts.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FC89E5-DF84-44A1-90C5-7543B6CCD36C}" type="slidenum">
              <a:rPr lang="en-US" smtClean="0"/>
              <a:t>1</a:t>
            </a:fld>
            <a:endParaRPr lang="en-US"/>
          </a:p>
        </p:txBody>
      </p:sp>
    </p:spTree>
    <p:extLst>
      <p:ext uri="{BB962C8B-B14F-4D97-AF65-F5344CB8AC3E}">
        <p14:creationId xmlns:p14="http://schemas.microsoft.com/office/powerpoint/2010/main" val="252880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May of 2020 we installed a weir 380 meters upstream of the confluence.  This weir was designed to block the upstream migration of bass while still allowing for the downstream passage of steelhead </a:t>
            </a:r>
            <a:r>
              <a:rPr lang="en-US" dirty="0" err="1"/>
              <a:t>parr</a:t>
            </a:r>
            <a:r>
              <a:rPr lang="en-US" dirty="0"/>
              <a:t>. </a:t>
            </a:r>
          </a:p>
          <a:p>
            <a:endParaRPr lang="en-US" dirty="0"/>
          </a:p>
          <a:p>
            <a:r>
              <a:rPr lang="en-US" dirty="0"/>
              <a:t>Because we installed the weir 380 meters upstream of the confluence we effectively created a bonus control site, which we will call below weir.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installing our weir or first task was to determine if the weir was effective at reducing bass densities in our impact reach.</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7FC89E5-DF84-44A1-90C5-7543B6CCD36C}" type="slidenum">
              <a:rPr lang="en-US" smtClean="0"/>
              <a:t>10</a:t>
            </a:fld>
            <a:endParaRPr lang="en-US"/>
          </a:p>
        </p:txBody>
      </p:sp>
    </p:spTree>
    <p:extLst>
      <p:ext uri="{BB962C8B-B14F-4D97-AF65-F5344CB8AC3E}">
        <p14:creationId xmlns:p14="http://schemas.microsoft.com/office/powerpoint/2010/main" val="546571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that our bass weir resulted in a 76% reduction in bass density. </a:t>
            </a:r>
          </a:p>
          <a:p>
            <a:endParaRPr lang="en-US" dirty="0"/>
          </a:p>
          <a:p>
            <a:endParaRPr lang="en-US" dirty="0"/>
          </a:p>
          <a:p>
            <a:r>
              <a:rPr lang="en-US" dirty="0"/>
              <a:t>Our next step was to assess if removing bass from our impact reach influenced the abundance of </a:t>
            </a:r>
            <a:r>
              <a:rPr lang="en-US" dirty="0" err="1"/>
              <a:t>parr</a:t>
            </a:r>
            <a:r>
              <a:rPr lang="en-US" dirty="0"/>
              <a:t>. </a:t>
            </a:r>
          </a:p>
        </p:txBody>
      </p:sp>
      <p:sp>
        <p:nvSpPr>
          <p:cNvPr id="4" name="Slide Number Placeholder 3"/>
          <p:cNvSpPr>
            <a:spLocks noGrp="1"/>
          </p:cNvSpPr>
          <p:nvPr>
            <p:ph type="sldNum" sz="quarter" idx="5"/>
          </p:nvPr>
        </p:nvSpPr>
        <p:spPr/>
        <p:txBody>
          <a:bodyPr/>
          <a:lstStyle/>
          <a:p>
            <a:fld id="{A7FC89E5-DF84-44A1-90C5-7543B6CCD36C}" type="slidenum">
              <a:rPr lang="en-US" smtClean="0"/>
              <a:t>11</a:t>
            </a:fld>
            <a:endParaRPr lang="en-US"/>
          </a:p>
        </p:txBody>
      </p:sp>
    </p:spTree>
    <p:extLst>
      <p:ext uri="{BB962C8B-B14F-4D97-AF65-F5344CB8AC3E}">
        <p14:creationId xmlns:p14="http://schemas.microsoft.com/office/powerpoint/2010/main" val="2919037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before I get into the results, I want to talk a bit about what we might expect in the results given a BACI experimental design. </a:t>
            </a:r>
          </a:p>
          <a:p>
            <a:endParaRPr lang="en-US" dirty="0"/>
          </a:p>
        </p:txBody>
      </p:sp>
      <p:sp>
        <p:nvSpPr>
          <p:cNvPr id="4" name="Slide Number Placeholder 3"/>
          <p:cNvSpPr>
            <a:spLocks noGrp="1"/>
          </p:cNvSpPr>
          <p:nvPr>
            <p:ph type="sldNum" sz="quarter" idx="5"/>
          </p:nvPr>
        </p:nvSpPr>
        <p:spPr/>
        <p:txBody>
          <a:bodyPr/>
          <a:lstStyle/>
          <a:p>
            <a:fld id="{A7FC89E5-DF84-44A1-90C5-7543B6CCD36C}" type="slidenum">
              <a:rPr lang="en-US" smtClean="0"/>
              <a:t>12</a:t>
            </a:fld>
            <a:endParaRPr lang="en-US"/>
          </a:p>
        </p:txBody>
      </p:sp>
    </p:spTree>
    <p:extLst>
      <p:ext uri="{BB962C8B-B14F-4D97-AF65-F5344CB8AC3E}">
        <p14:creationId xmlns:p14="http://schemas.microsoft.com/office/powerpoint/2010/main" val="399794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before I get into the results, I want to talk a bit about what we might expect in the results given a BACI experimental design. </a:t>
            </a:r>
          </a:p>
          <a:p>
            <a:endParaRPr lang="en-US" dirty="0"/>
          </a:p>
        </p:txBody>
      </p:sp>
      <p:sp>
        <p:nvSpPr>
          <p:cNvPr id="4" name="Slide Number Placeholder 3"/>
          <p:cNvSpPr>
            <a:spLocks noGrp="1"/>
          </p:cNvSpPr>
          <p:nvPr>
            <p:ph type="sldNum" sz="quarter" idx="5"/>
          </p:nvPr>
        </p:nvSpPr>
        <p:spPr/>
        <p:txBody>
          <a:bodyPr/>
          <a:lstStyle/>
          <a:p>
            <a:fld id="{A7FC89E5-DF84-44A1-90C5-7543B6CCD36C}" type="slidenum">
              <a:rPr lang="en-US" smtClean="0"/>
              <a:t>13</a:t>
            </a:fld>
            <a:endParaRPr lang="en-US"/>
          </a:p>
        </p:txBody>
      </p:sp>
    </p:spTree>
    <p:extLst>
      <p:ext uri="{BB962C8B-B14F-4D97-AF65-F5344CB8AC3E}">
        <p14:creationId xmlns:p14="http://schemas.microsoft.com/office/powerpoint/2010/main" val="310837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C89E5-DF84-44A1-90C5-7543B6CCD36C}" type="slidenum">
              <a:rPr lang="en-US" smtClean="0"/>
              <a:t>14</a:t>
            </a:fld>
            <a:endParaRPr lang="en-US"/>
          </a:p>
        </p:txBody>
      </p:sp>
    </p:spTree>
    <p:extLst>
      <p:ext uri="{BB962C8B-B14F-4D97-AF65-F5344CB8AC3E}">
        <p14:creationId xmlns:p14="http://schemas.microsoft.com/office/powerpoint/2010/main" val="2633612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endParaRPr lang="en-US" i="0" dirty="0"/>
          </a:p>
          <a:p>
            <a:endParaRPr lang="en-US" i="0" dirty="0"/>
          </a:p>
          <a:p>
            <a:r>
              <a:rPr lang="en-US" i="0" dirty="0"/>
              <a:t>Along with quantifying </a:t>
            </a:r>
            <a:r>
              <a:rPr lang="en-US" dirty="0"/>
              <a:t>changes in abundance we wanted look into the </a:t>
            </a:r>
            <a:r>
              <a:rPr lang="en-US" dirty="0" err="1"/>
              <a:t>mechansims</a:t>
            </a:r>
            <a:r>
              <a:rPr lang="en-US" dirty="0"/>
              <a:t> driving these changes. </a:t>
            </a:r>
          </a:p>
          <a:p>
            <a:endParaRPr lang="en-US" dirty="0"/>
          </a:p>
          <a:p>
            <a:r>
              <a:rPr lang="en-US" dirty="0"/>
              <a:t>As you might imagine direct predation was a likely cause so we went directly to the source. </a:t>
            </a:r>
          </a:p>
        </p:txBody>
      </p:sp>
      <p:sp>
        <p:nvSpPr>
          <p:cNvPr id="4" name="Slide Number Placeholder 3"/>
          <p:cNvSpPr>
            <a:spLocks noGrp="1"/>
          </p:cNvSpPr>
          <p:nvPr>
            <p:ph type="sldNum" sz="quarter" idx="5"/>
          </p:nvPr>
        </p:nvSpPr>
        <p:spPr/>
        <p:txBody>
          <a:bodyPr/>
          <a:lstStyle/>
          <a:p>
            <a:fld id="{A7FC89E5-DF84-44A1-90C5-7543B6CCD36C}" type="slidenum">
              <a:rPr lang="en-US" smtClean="0"/>
              <a:t>15</a:t>
            </a:fld>
            <a:endParaRPr lang="en-US"/>
          </a:p>
        </p:txBody>
      </p:sp>
    </p:spTree>
    <p:extLst>
      <p:ext uri="{BB962C8B-B14F-4D97-AF65-F5344CB8AC3E}">
        <p14:creationId xmlns:p14="http://schemas.microsoft.com/office/powerpoint/2010/main" val="2757111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spring of 2020 we examined bass diets. We found that 88% or 8 out of the nine bass that we examined had steelhead in their stomachs. </a:t>
            </a:r>
          </a:p>
          <a:p>
            <a:endParaRPr lang="en-US" dirty="0"/>
          </a:p>
        </p:txBody>
      </p:sp>
      <p:sp>
        <p:nvSpPr>
          <p:cNvPr id="4" name="Slide Number Placeholder 3"/>
          <p:cNvSpPr>
            <a:spLocks noGrp="1"/>
          </p:cNvSpPr>
          <p:nvPr>
            <p:ph type="sldNum" sz="quarter" idx="5"/>
          </p:nvPr>
        </p:nvSpPr>
        <p:spPr/>
        <p:txBody>
          <a:bodyPr/>
          <a:lstStyle/>
          <a:p>
            <a:fld id="{A7FC89E5-DF84-44A1-90C5-7543B6CCD36C}" type="slidenum">
              <a:rPr lang="en-US" smtClean="0"/>
              <a:t>16</a:t>
            </a:fld>
            <a:endParaRPr lang="en-US"/>
          </a:p>
        </p:txBody>
      </p:sp>
    </p:spTree>
    <p:extLst>
      <p:ext uri="{BB962C8B-B14F-4D97-AF65-F5344CB8AC3E}">
        <p14:creationId xmlns:p14="http://schemas.microsoft.com/office/powerpoint/2010/main" val="3918514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more shocking than the fact that the majority of bass had steelhead in their </a:t>
            </a:r>
            <a:r>
              <a:rPr lang="en-US" dirty="0" err="1"/>
              <a:t>stomacts</a:t>
            </a:r>
            <a:r>
              <a:rPr lang="en-US" dirty="0"/>
              <a:t> was that these 8 bass had  33 identifiable steelhead in their stomach. </a:t>
            </a:r>
          </a:p>
        </p:txBody>
      </p:sp>
      <p:sp>
        <p:nvSpPr>
          <p:cNvPr id="4" name="Slide Number Placeholder 3"/>
          <p:cNvSpPr>
            <a:spLocks noGrp="1"/>
          </p:cNvSpPr>
          <p:nvPr>
            <p:ph type="sldNum" sz="quarter" idx="5"/>
          </p:nvPr>
        </p:nvSpPr>
        <p:spPr/>
        <p:txBody>
          <a:bodyPr/>
          <a:lstStyle/>
          <a:p>
            <a:fld id="{A7FC89E5-DF84-44A1-90C5-7543B6CCD36C}" type="slidenum">
              <a:rPr lang="en-US" smtClean="0"/>
              <a:t>17</a:t>
            </a:fld>
            <a:endParaRPr lang="en-US"/>
          </a:p>
        </p:txBody>
      </p:sp>
    </p:spTree>
    <p:extLst>
      <p:ext uri="{BB962C8B-B14F-4D97-AF65-F5344CB8AC3E}">
        <p14:creationId xmlns:p14="http://schemas.microsoft.com/office/powerpoint/2010/main" val="3496594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do some quick math. </a:t>
            </a:r>
          </a:p>
          <a:p>
            <a:endParaRPr lang="en-US" dirty="0"/>
          </a:p>
          <a:p>
            <a:r>
              <a:rPr lang="en-US" dirty="0"/>
              <a:t>This amounts to 3 and half steelhead per bass. </a:t>
            </a:r>
          </a:p>
        </p:txBody>
      </p:sp>
      <p:sp>
        <p:nvSpPr>
          <p:cNvPr id="4" name="Slide Number Placeholder 3"/>
          <p:cNvSpPr>
            <a:spLocks noGrp="1"/>
          </p:cNvSpPr>
          <p:nvPr>
            <p:ph type="sldNum" sz="quarter" idx="5"/>
          </p:nvPr>
        </p:nvSpPr>
        <p:spPr/>
        <p:txBody>
          <a:bodyPr/>
          <a:lstStyle/>
          <a:p>
            <a:fld id="{A7FC89E5-DF84-44A1-90C5-7543B6CCD36C}" type="slidenum">
              <a:rPr lang="en-US" smtClean="0"/>
              <a:t>18</a:t>
            </a:fld>
            <a:endParaRPr lang="en-US"/>
          </a:p>
        </p:txBody>
      </p:sp>
    </p:spTree>
    <p:extLst>
      <p:ext uri="{BB962C8B-B14F-4D97-AF65-F5344CB8AC3E}">
        <p14:creationId xmlns:p14="http://schemas.microsoft.com/office/powerpoint/2010/main" val="816370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estimate there were 280 bass below the weir…this mean bass in </a:t>
            </a:r>
            <a:r>
              <a:rPr lang="en-US" dirty="0" err="1"/>
              <a:t>thirtymile</a:t>
            </a:r>
            <a:r>
              <a:rPr lang="en-US" dirty="0"/>
              <a:t> have the potential to eat 1,008 fry in day!  Now this is no bioenergetics but it does indicate that bass have the potential contribute to steelhead mortality. </a:t>
            </a:r>
          </a:p>
        </p:txBody>
      </p:sp>
      <p:sp>
        <p:nvSpPr>
          <p:cNvPr id="4" name="Slide Number Placeholder 3"/>
          <p:cNvSpPr>
            <a:spLocks noGrp="1"/>
          </p:cNvSpPr>
          <p:nvPr>
            <p:ph type="sldNum" sz="quarter" idx="5"/>
          </p:nvPr>
        </p:nvSpPr>
        <p:spPr/>
        <p:txBody>
          <a:bodyPr/>
          <a:lstStyle/>
          <a:p>
            <a:fld id="{A7FC89E5-DF84-44A1-90C5-7543B6CCD36C}" type="slidenum">
              <a:rPr lang="en-US" smtClean="0"/>
              <a:t>19</a:t>
            </a:fld>
            <a:endParaRPr lang="en-US"/>
          </a:p>
        </p:txBody>
      </p:sp>
    </p:spTree>
    <p:extLst>
      <p:ext uri="{BB962C8B-B14F-4D97-AF65-F5344CB8AC3E}">
        <p14:creationId xmlns:p14="http://schemas.microsoft.com/office/powerpoint/2010/main" val="82526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is the notorious smallmouth bass.  Smallmouth bass have without doubt established themselves throughout mainstem river in the Columbia River Basin, but c</a:t>
            </a:r>
            <a:r>
              <a:rPr lang="en-US" sz="1200" u="sng" kern="1200" dirty="0">
                <a:solidFill>
                  <a:schemeClr val="tx1"/>
                </a:solidFill>
                <a:effectLst/>
                <a:latin typeface="+mn-lt"/>
                <a:ea typeface="+mn-ea"/>
                <a:cs typeface="+mn-cs"/>
              </a:rPr>
              <a:t>limate induced stream warming is </a:t>
            </a:r>
            <a:r>
              <a:rPr lang="en-US" sz="1200" kern="1200" dirty="0">
                <a:solidFill>
                  <a:schemeClr val="tx1"/>
                </a:solidFill>
                <a:effectLst/>
                <a:latin typeface="+mn-lt"/>
                <a:ea typeface="+mn-ea"/>
                <a:cs typeface="+mn-cs"/>
              </a:rPr>
              <a:t>creating thermal conditions optimal for the continued upstream expansion of SMB into natal steelhead tributaries. </a:t>
            </a:r>
            <a:endParaRPr lang="en-US" dirty="0"/>
          </a:p>
          <a:p>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7FC89E5-DF84-44A1-90C5-7543B6CCD36C}" type="slidenum">
              <a:rPr lang="en-US" smtClean="0"/>
              <a:t>2</a:t>
            </a:fld>
            <a:endParaRPr lang="en-US"/>
          </a:p>
        </p:txBody>
      </p:sp>
    </p:spTree>
    <p:extLst>
      <p:ext uri="{BB962C8B-B14F-4D97-AF65-F5344CB8AC3E}">
        <p14:creationId xmlns:p14="http://schemas.microsoft.com/office/powerpoint/2010/main" val="3521552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recognized this is a fairly small sample size. So we went back one week later to sample more bass. And we found drastically different results. One week later </a:t>
            </a:r>
            <a:r>
              <a:rPr lang="en-US" dirty="0" err="1"/>
              <a:t>sts</a:t>
            </a:r>
            <a:r>
              <a:rPr lang="en-US" dirty="0"/>
              <a:t> were found in only a quarter of bass stomachs, and in total we found a total 12 </a:t>
            </a:r>
            <a:r>
              <a:rPr lang="en-US" dirty="0" err="1"/>
              <a:t>sts</a:t>
            </a:r>
            <a:r>
              <a:rPr lang="en-US" dirty="0"/>
              <a:t>, and 17 unknown fish. </a:t>
            </a:r>
          </a:p>
          <a:p>
            <a:endParaRPr lang="en-US" dirty="0"/>
          </a:p>
          <a:p>
            <a:r>
              <a:rPr lang="en-US" dirty="0"/>
              <a:t>So I think these results highlight two things. </a:t>
            </a:r>
          </a:p>
          <a:p>
            <a:pPr marL="228600" indent="-228600">
              <a:buAutoNum type="arabicPeriod"/>
            </a:pPr>
            <a:r>
              <a:rPr lang="en-US" dirty="0"/>
              <a:t>They highlight the difficulty in detecting steelhead predation by bass and thus the </a:t>
            </a:r>
            <a:r>
              <a:rPr lang="en-US" dirty="0" err="1"/>
              <a:t>difficulity</a:t>
            </a:r>
            <a:r>
              <a:rPr lang="en-US" dirty="0"/>
              <a:t> in estimating the true loss of steelhead due to bass predation. </a:t>
            </a:r>
          </a:p>
          <a:p>
            <a:pPr marL="228600" indent="-228600">
              <a:buAutoNum type="arabicPeriod"/>
            </a:pPr>
            <a:r>
              <a:rPr lang="en-US" dirty="0"/>
              <a:t>But they also highlight that predation on steelhead by bass appears a bit episodic, and seems to be in at least part, driven by temperature, the stream temperature while we were sampling in June was 15 while in July the stream temperature was six degrees.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7FC89E5-DF84-44A1-90C5-7543B6CCD36C}" type="slidenum">
              <a:rPr lang="en-US" smtClean="0"/>
              <a:t>20</a:t>
            </a:fld>
            <a:endParaRPr lang="en-US"/>
          </a:p>
        </p:txBody>
      </p:sp>
    </p:spTree>
    <p:extLst>
      <p:ext uri="{BB962C8B-B14F-4D97-AF65-F5344CB8AC3E}">
        <p14:creationId xmlns:p14="http://schemas.microsoft.com/office/powerpoint/2010/main" val="4287673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yes, on the surface it does appear that upriver expansion of bass will overshadow gains made through restoration. But the work that I presented today is just scratching the surface is what we need to know about bass steelhead dynamics in rearing tributaries.  </a:t>
            </a:r>
          </a:p>
        </p:txBody>
      </p:sp>
      <p:sp>
        <p:nvSpPr>
          <p:cNvPr id="4" name="Slide Number Placeholder 3"/>
          <p:cNvSpPr>
            <a:spLocks noGrp="1"/>
          </p:cNvSpPr>
          <p:nvPr>
            <p:ph type="sldNum" sz="quarter" idx="5"/>
          </p:nvPr>
        </p:nvSpPr>
        <p:spPr/>
        <p:txBody>
          <a:bodyPr/>
          <a:lstStyle/>
          <a:p>
            <a:fld id="{A7FC89E5-DF84-44A1-90C5-7543B6CCD36C}" type="slidenum">
              <a:rPr lang="en-US" smtClean="0"/>
              <a:t>21</a:t>
            </a:fld>
            <a:endParaRPr lang="en-US"/>
          </a:p>
        </p:txBody>
      </p:sp>
    </p:spTree>
    <p:extLst>
      <p:ext uri="{BB962C8B-B14F-4D97-AF65-F5344CB8AC3E}">
        <p14:creationId xmlns:p14="http://schemas.microsoft.com/office/powerpoint/2010/main" val="3452199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 are other folks working to answer some these questions. </a:t>
            </a:r>
          </a:p>
          <a:p>
            <a:endParaRPr lang="en-US" dirty="0"/>
          </a:p>
          <a:p>
            <a:r>
              <a:rPr lang="en-US" dirty="0" err="1"/>
              <a:t>Rubenson</a:t>
            </a:r>
            <a:r>
              <a:rPr lang="en-US" dirty="0"/>
              <a:t> et al. published a paper this year, where they really dug into quantifying direct predation by small mouth on, in this case Chinook.  They found…read quote….</a:t>
            </a:r>
          </a:p>
          <a:p>
            <a:endParaRPr lang="en-US" dirty="0"/>
          </a:p>
          <a:p>
            <a:r>
              <a:rPr lang="en-US" dirty="0"/>
              <a:t>Given what we found in </a:t>
            </a:r>
            <a:r>
              <a:rPr lang="en-US" dirty="0" err="1"/>
              <a:t>thirtymile</a:t>
            </a:r>
            <a:r>
              <a:rPr lang="en-US" dirty="0"/>
              <a:t> these results really were quite surprising. But I think they nailed why we are seeing such different results in thirty mile than they found in North Fork. </a:t>
            </a:r>
          </a:p>
          <a:p>
            <a:endParaRPr lang="en-US" dirty="0"/>
          </a:p>
          <a:p>
            <a:endParaRPr lang="en-US" dirty="0"/>
          </a:p>
        </p:txBody>
      </p:sp>
      <p:sp>
        <p:nvSpPr>
          <p:cNvPr id="4" name="Slide Number Placeholder 3"/>
          <p:cNvSpPr>
            <a:spLocks noGrp="1"/>
          </p:cNvSpPr>
          <p:nvPr>
            <p:ph type="sldNum" sz="quarter" idx="5"/>
          </p:nvPr>
        </p:nvSpPr>
        <p:spPr/>
        <p:txBody>
          <a:bodyPr/>
          <a:lstStyle/>
          <a:p>
            <a:fld id="{A7FC89E5-DF84-44A1-90C5-7543B6CCD36C}" type="slidenum">
              <a:rPr lang="en-US" smtClean="0"/>
              <a:t>22</a:t>
            </a:fld>
            <a:endParaRPr lang="en-US"/>
          </a:p>
        </p:txBody>
      </p:sp>
    </p:spTree>
    <p:extLst>
      <p:ext uri="{BB962C8B-B14F-4D97-AF65-F5344CB8AC3E}">
        <p14:creationId xmlns:p14="http://schemas.microsoft.com/office/powerpoint/2010/main" val="1582570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north fork and throughout much of current </a:t>
            </a:r>
            <a:r>
              <a:rPr lang="en-US" sz="1200" kern="1200" dirty="0" err="1">
                <a:solidFill>
                  <a:schemeClr val="tx1"/>
                </a:solidFill>
                <a:effectLst/>
                <a:latin typeface="+mn-lt"/>
                <a:ea typeface="+mn-ea"/>
                <a:cs typeface="+mn-cs"/>
              </a:rPr>
              <a:t>smb</a:t>
            </a:r>
            <a:r>
              <a:rPr lang="en-US" sz="1200" kern="1200" dirty="0">
                <a:solidFill>
                  <a:schemeClr val="tx1"/>
                </a:solidFill>
                <a:effectLst/>
                <a:latin typeface="+mn-lt"/>
                <a:ea typeface="+mn-ea"/>
                <a:cs typeface="+mn-cs"/>
              </a:rPr>
              <a:t> bass range where streams have perennial surface flow, there is a longitudinal gradient of temperatures in the watershed, which is acting as a sorting mechanism.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Salmonids are able to rear higher in the watershed where temperatures are cooler, whereas bass, who prefer warmer waters, are sticking to lower elevation stream sections. The areas where these two species overlap are at the edge of their thermal preferences, and where both species are found in lower densities, limiting the opportunities for conflict.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the not the case in </a:t>
            </a:r>
            <a:r>
              <a:rPr lang="en-US" sz="1200" kern="1200" dirty="0" err="1">
                <a:solidFill>
                  <a:schemeClr val="tx1"/>
                </a:solidFill>
                <a:effectLst/>
                <a:latin typeface="+mn-lt"/>
                <a:ea typeface="+mn-ea"/>
                <a:cs typeface="+mn-cs"/>
              </a:rPr>
              <a:t>thirtymile</a:t>
            </a:r>
            <a:r>
              <a:rPr lang="en-US" sz="1200" kern="1200" dirty="0">
                <a:solidFill>
                  <a:schemeClr val="tx1"/>
                </a:solidFill>
                <a:effectLst/>
                <a:latin typeface="+mn-lt"/>
                <a:ea typeface="+mn-ea"/>
                <a:cs typeface="+mn-cs"/>
              </a:rPr>
              <a:t> creek due to the seasonally dry sections and the unique seasonal thermal profile.   The warm waters in John Day river make for bass Disneyland and the spring fed cold perennial reaches in </a:t>
            </a:r>
            <a:r>
              <a:rPr lang="en-US" sz="1200" kern="1200" dirty="0" err="1">
                <a:solidFill>
                  <a:schemeClr val="tx1"/>
                </a:solidFill>
                <a:effectLst/>
                <a:latin typeface="+mn-lt"/>
                <a:ea typeface="+mn-ea"/>
                <a:cs typeface="+mn-cs"/>
              </a:rPr>
              <a:t>thirtymile</a:t>
            </a:r>
            <a:r>
              <a:rPr lang="en-US" sz="1200" kern="1200" dirty="0">
                <a:solidFill>
                  <a:schemeClr val="tx1"/>
                </a:solidFill>
                <a:effectLst/>
                <a:latin typeface="+mn-lt"/>
                <a:ea typeface="+mn-ea"/>
                <a:cs typeface="+mn-cs"/>
              </a:rPr>
              <a:t> creek make for steelhead Disneyland.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spring time, the lack of riparian cover in the ephemeral reaches allows the water to rapidly warm, which then warms the perennial mouth reach enough for bass to move into </a:t>
            </a:r>
            <a:r>
              <a:rPr lang="en-US" sz="1200" kern="1200" dirty="0" err="1">
                <a:solidFill>
                  <a:schemeClr val="tx1"/>
                </a:solidFill>
                <a:effectLst/>
                <a:latin typeface="+mn-lt"/>
                <a:ea typeface="+mn-ea"/>
                <a:cs typeface="+mn-cs"/>
              </a:rPr>
              <a:t>thirtymile</a:t>
            </a:r>
            <a:r>
              <a:rPr lang="en-US" sz="1200" kern="1200" dirty="0">
                <a:solidFill>
                  <a:schemeClr val="tx1"/>
                </a:solidFill>
                <a:effectLst/>
                <a:latin typeface="+mn-lt"/>
                <a:ea typeface="+mn-ea"/>
                <a:cs typeface="+mn-cs"/>
              </a:rPr>
              <a:t> during April-May, and overlap with emerging steelhead fry in their prime rearing habitat, giving bass an opportunity to feast, if even for a short duration.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non-linear longitudinal temp gradient/profile that currently exists in </a:t>
            </a:r>
            <a:r>
              <a:rPr lang="en-US" sz="1200" kern="1200" dirty="0" err="1">
                <a:solidFill>
                  <a:schemeClr val="tx1"/>
                </a:solidFill>
                <a:effectLst/>
                <a:latin typeface="+mn-lt"/>
                <a:ea typeface="+mn-ea"/>
                <a:cs typeface="+mn-cs"/>
              </a:rPr>
              <a:t>Thirtymile</a:t>
            </a:r>
            <a:r>
              <a:rPr lang="en-US" sz="1200" kern="1200" dirty="0">
                <a:solidFill>
                  <a:schemeClr val="tx1"/>
                </a:solidFill>
                <a:effectLst/>
                <a:latin typeface="+mn-lt"/>
                <a:ea typeface="+mn-ea"/>
                <a:cs typeface="+mn-cs"/>
              </a:rPr>
              <a:t> (which is much different from the linearly increasing temp on other watersheds) creates steelhead-bass conflict through immediate spatial overlap of the two species.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FC89E5-DF84-44A1-90C5-7543B6CCD3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755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Upcoming research – for the next 2 years I will be studying SMB/STS interactions with a bioenergetics lens as a master's project . Through this we will hopefully be able to quantify the impacts SMB are having on STS in 30mile creek. This will look like 2 full field seasons March-July 2023 &amp; 2024. Monitoring temperature, timing of bass entry, bass movement, fry emergence, bass and steelhead abundance and lots diet samples.</a:t>
            </a:r>
          </a:p>
        </p:txBody>
      </p:sp>
      <p:sp>
        <p:nvSpPr>
          <p:cNvPr id="4" name="Slide Number Placeholder 3"/>
          <p:cNvSpPr>
            <a:spLocks noGrp="1"/>
          </p:cNvSpPr>
          <p:nvPr>
            <p:ph type="sldNum" sz="quarter" idx="5"/>
          </p:nvPr>
        </p:nvSpPr>
        <p:spPr/>
        <p:txBody>
          <a:bodyPr/>
          <a:lstStyle/>
          <a:p>
            <a:fld id="{A7FC89E5-DF84-44A1-90C5-7543B6CCD36C}" type="slidenum">
              <a:rPr lang="en-US" smtClean="0"/>
              <a:t>24</a:t>
            </a:fld>
            <a:endParaRPr lang="en-US"/>
          </a:p>
        </p:txBody>
      </p:sp>
    </p:spTree>
    <p:extLst>
      <p:ext uri="{BB962C8B-B14F-4D97-AF65-F5344CB8AC3E}">
        <p14:creationId xmlns:p14="http://schemas.microsoft.com/office/powerpoint/2010/main" val="3028725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C89E5-DF84-44A1-90C5-7543B6CCD36C}" type="slidenum">
              <a:rPr lang="en-US" smtClean="0"/>
              <a:t>26</a:t>
            </a:fld>
            <a:endParaRPr lang="en-US"/>
          </a:p>
        </p:txBody>
      </p:sp>
    </p:spTree>
    <p:extLst>
      <p:ext uri="{BB962C8B-B14F-4D97-AF65-F5344CB8AC3E}">
        <p14:creationId xmlns:p14="http://schemas.microsoft.com/office/powerpoint/2010/main" val="951970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the data point to </a:t>
            </a:r>
          </a:p>
          <a:p>
            <a:r>
              <a:rPr lang="en-US" dirty="0"/>
              <a:t>Can bass exclusion be a recovery strategy. </a:t>
            </a:r>
          </a:p>
        </p:txBody>
      </p:sp>
      <p:sp>
        <p:nvSpPr>
          <p:cNvPr id="4" name="Slide Number Placeholder 3"/>
          <p:cNvSpPr>
            <a:spLocks noGrp="1"/>
          </p:cNvSpPr>
          <p:nvPr>
            <p:ph type="sldNum" sz="quarter" idx="5"/>
          </p:nvPr>
        </p:nvSpPr>
        <p:spPr/>
        <p:txBody>
          <a:bodyPr/>
          <a:lstStyle/>
          <a:p>
            <a:fld id="{A7FC89E5-DF84-44A1-90C5-7543B6CCD36C}" type="slidenum">
              <a:rPr lang="en-US" smtClean="0"/>
              <a:t>27</a:t>
            </a:fld>
            <a:endParaRPr lang="en-US"/>
          </a:p>
        </p:txBody>
      </p:sp>
    </p:spTree>
    <p:extLst>
      <p:ext uri="{BB962C8B-B14F-4D97-AF65-F5344CB8AC3E}">
        <p14:creationId xmlns:p14="http://schemas.microsoft.com/office/powerpoint/2010/main" val="281029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Alarmingly, </a:t>
            </a:r>
            <a:r>
              <a:rPr lang="en-US" sz="1200" kern="1200" dirty="0" err="1">
                <a:solidFill>
                  <a:schemeClr val="tx1"/>
                </a:solidFill>
                <a:effectLst/>
                <a:latin typeface="+mn-lt"/>
                <a:ea typeface="+mn-ea"/>
                <a:cs typeface="+mn-cs"/>
              </a:rPr>
              <a:t>Rubenson</a:t>
            </a:r>
            <a:r>
              <a:rPr lang="en-US" sz="1200" kern="1200" dirty="0">
                <a:solidFill>
                  <a:schemeClr val="tx1"/>
                </a:solidFill>
                <a:effectLst/>
                <a:latin typeface="+mn-lt"/>
                <a:ea typeface="+mn-ea"/>
                <a:cs typeface="+mn-cs"/>
              </a:rPr>
              <a:t> and Olden estimate smallmouth bass currently occupy 3-62% of current salmonid habitat but are predicted to expand their range by 75% in 2080.  </a:t>
            </a:r>
            <a:r>
              <a:rPr lang="en-US" dirty="0">
                <a:effectLst/>
              </a:rPr>
              <a:t> </a:t>
            </a:r>
            <a:r>
              <a:rPr lang="en-US" sz="1200" kern="1200" dirty="0">
                <a:solidFill>
                  <a:schemeClr val="tx1"/>
                </a:solidFill>
                <a:effectLst/>
                <a:latin typeface="+mn-lt"/>
                <a:ea typeface="+mn-ea"/>
                <a:cs typeface="+mn-cs"/>
              </a:rPr>
              <a:t>A large portion of the their predicted range expansion is into tributary rearing habitat.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Posing an interesting juxtaposition with ongoing restoration efforts.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7FC89E5-DF84-44A1-90C5-7543B6CCD36C}" type="slidenum">
              <a:rPr lang="en-US" smtClean="0"/>
              <a:t>3</a:t>
            </a:fld>
            <a:endParaRPr lang="en-US"/>
          </a:p>
        </p:txBody>
      </p:sp>
    </p:spTree>
    <p:extLst>
      <p:ext uri="{BB962C8B-B14F-4D97-AF65-F5344CB8AC3E}">
        <p14:creationId xmlns:p14="http://schemas.microsoft.com/office/powerpoint/2010/main" val="384125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there was probably no better study system for us to begin to examine this question than in </a:t>
            </a:r>
            <a:r>
              <a:rPr lang="en-US" sz="1200" kern="1200" dirty="0" err="1">
                <a:solidFill>
                  <a:schemeClr val="tx1"/>
                </a:solidFill>
                <a:effectLst/>
                <a:latin typeface="+mn-lt"/>
                <a:ea typeface="+mn-ea"/>
                <a:cs typeface="+mn-cs"/>
              </a:rPr>
              <a:t>thirtymile</a:t>
            </a:r>
            <a:r>
              <a:rPr lang="en-US" sz="1200" kern="1200" dirty="0">
                <a:solidFill>
                  <a:schemeClr val="tx1"/>
                </a:solidFill>
                <a:effectLst/>
                <a:latin typeface="+mn-lt"/>
                <a:ea typeface="+mn-ea"/>
                <a:cs typeface="+mn-cs"/>
              </a:rPr>
              <a:t> Creek.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7FC89E5-DF84-44A1-90C5-7543B6CCD36C}" type="slidenum">
              <a:rPr lang="en-US" smtClean="0"/>
              <a:t>4</a:t>
            </a:fld>
            <a:endParaRPr lang="en-US"/>
          </a:p>
        </p:txBody>
      </p:sp>
    </p:spTree>
    <p:extLst>
      <p:ext uri="{BB962C8B-B14F-4D97-AF65-F5344CB8AC3E}">
        <p14:creationId xmlns:p14="http://schemas.microsoft.com/office/powerpoint/2010/main" val="63457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Thirtymile</a:t>
            </a:r>
            <a:r>
              <a:rPr lang="en-US" dirty="0"/>
              <a:t> Creek, a tributary to the lower mainstem John Day is both a prime candidate for restoration and is located at the leading edge of Smallmouth </a:t>
            </a:r>
            <a:r>
              <a:rPr lang="en-US" dirty="0" err="1"/>
              <a:t>Invsasion</a:t>
            </a:r>
            <a:r>
              <a:rPr lang="en-US" dirty="0"/>
              <a:t>. </a:t>
            </a:r>
          </a:p>
          <a:p>
            <a:endParaRPr lang="en-US" dirty="0"/>
          </a:p>
          <a:p>
            <a:r>
              <a:rPr lang="en-US" dirty="0"/>
              <a:t>I’ll first speak to it’s potential for restoration.</a:t>
            </a:r>
          </a:p>
          <a:p>
            <a:endParaRPr lang="en-US" dirty="0"/>
          </a:p>
          <a:p>
            <a:r>
              <a:rPr lang="en-US" dirty="0"/>
              <a:t>Thirty mile creek is incredibly productive, and truly one of the more productive tributaries we have monitored in the John Day Basin we consistently see densities above 2 fish per m, the dots. </a:t>
            </a:r>
          </a:p>
          <a:p>
            <a:endParaRPr lang="en-US" dirty="0"/>
          </a:p>
          <a:p>
            <a:r>
              <a:rPr lang="en-US" dirty="0"/>
              <a:t>But it is only productive where there is water and that’s the crux of Thirty Mile Creek. </a:t>
            </a:r>
          </a:p>
          <a:p>
            <a:endParaRPr lang="en-US" dirty="0"/>
          </a:p>
          <a:p>
            <a:r>
              <a:rPr lang="en-US" dirty="0"/>
              <a:t>Currently, but not historically, the lower 20 miles in Thirty-mile  is broken into three perennial sections and two ephemeral sections d</a:t>
            </a:r>
            <a:r>
              <a:rPr lang="en-US" sz="1200" kern="1200" dirty="0">
                <a:solidFill>
                  <a:schemeClr val="tx1"/>
                </a:solidFill>
                <a:effectLst/>
                <a:latin typeface="+mn-lt"/>
                <a:ea typeface="+mn-ea"/>
                <a:cs typeface="+mn-cs"/>
              </a:rPr>
              <a:t>uring summer base flow conditions. But a key point to mention is that during the spring, when steelhead are spawning there is enough surface flow that connectivity is maintained throughout 30 mile, meaning fish are able to construct </a:t>
            </a:r>
            <a:r>
              <a:rPr lang="en-US" sz="1200" kern="1200" dirty="0" err="1">
                <a:solidFill>
                  <a:schemeClr val="tx1"/>
                </a:solidFill>
                <a:effectLst/>
                <a:latin typeface="+mn-lt"/>
                <a:ea typeface="+mn-ea"/>
                <a:cs typeface="+mn-cs"/>
              </a:rPr>
              <a:t>redds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thoughout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thirtymile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dirty="0"/>
              <a:t>But despite connectivity during some points in the year these ephemeral and perennial reaches look very different. </a:t>
            </a:r>
          </a:p>
          <a:p>
            <a:endParaRPr lang="en-US" dirty="0"/>
          </a:p>
          <a:p>
            <a:r>
              <a:rPr lang="en-US" dirty="0"/>
              <a:t>Picture taken</a:t>
            </a:r>
            <a:r>
              <a:rPr lang="en-US" baseline="0" dirty="0"/>
              <a:t> on the same day (5/14/2020) less and 2 miles apart. </a:t>
            </a:r>
          </a:p>
          <a:p>
            <a:endParaRPr lang="en-US" baseline="0" dirty="0"/>
          </a:p>
          <a:p>
            <a:r>
              <a:rPr lang="en-US" baseline="0" dirty="0"/>
              <a:t>The ephemeral nature of 30 mile creek is hypothesized to limit the conversion of steelhead eggs to fry and reduce the juvenile steelhead rearing capacity. So logically restoration strategies within 30 Mile Creek target extending the perennial flow in the creek as well as reestablishing riparian vegetation channel complexity. </a:t>
            </a:r>
          </a:p>
          <a:p>
            <a:endParaRPr lang="en-US" baseline="0" dirty="0"/>
          </a:p>
          <a:p>
            <a:endParaRPr lang="en-US" baseline="0" dirty="0"/>
          </a:p>
          <a:p>
            <a:endParaRPr lang="en-US" baseline="0" dirty="0"/>
          </a:p>
          <a:p>
            <a:r>
              <a:rPr lang="en-US" baseline="0" dirty="0"/>
              <a:t>But like I mentioned </a:t>
            </a:r>
            <a:r>
              <a:rPr lang="en-US" baseline="0" dirty="0" err="1"/>
              <a:t>Thirtymile</a:t>
            </a:r>
            <a:r>
              <a:rPr lang="en-US" baseline="0" dirty="0"/>
              <a:t> Creek is also at leading edge of bass expansion.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FC89E5-DF84-44A1-90C5-7543B6CCD36C}" type="slidenum">
              <a:rPr lang="en-US" smtClean="0"/>
              <a:t>5</a:t>
            </a:fld>
            <a:endParaRPr lang="en-US"/>
          </a:p>
        </p:txBody>
      </p:sp>
    </p:spTree>
    <p:extLst>
      <p:ext uri="{BB962C8B-B14F-4D97-AF65-F5344CB8AC3E}">
        <p14:creationId xmlns:p14="http://schemas.microsoft.com/office/powerpoint/2010/main" val="366143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SMB enter 30 Mile Creek form the John Day during the spring when temperature in the lower perennial reach are suitable for SMB. </a:t>
            </a:r>
          </a:p>
          <a:p>
            <a:endParaRPr lang="en-US" dirty="0"/>
          </a:p>
          <a:p>
            <a:r>
              <a:rPr lang="en-US" dirty="0"/>
              <a:t>Unfortunately, and perhaps not coincidently their entry coincides with the emergence of steelhead. </a:t>
            </a:r>
          </a:p>
          <a:p>
            <a:endParaRPr lang="en-US" dirty="0"/>
          </a:p>
          <a:p>
            <a:r>
              <a:rPr lang="en-US" dirty="0"/>
              <a:t>Bass remain in 30 mile creek until late spring when migrate back to the mainstem of the john day river. </a:t>
            </a:r>
          </a:p>
          <a:p>
            <a:endParaRPr lang="en-US" dirty="0"/>
          </a:p>
          <a:p>
            <a:r>
              <a:rPr lang="en-US" dirty="0"/>
              <a:t>To date, we have only observed one bass upstream of the first ephemeral sections, which we believe is, at least for the time being preventing bass migration into the upper reaches of </a:t>
            </a:r>
            <a:r>
              <a:rPr lang="en-US" dirty="0" err="1"/>
              <a:t>thirtymile</a:t>
            </a:r>
            <a:r>
              <a:rPr lang="en-US" dirty="0"/>
              <a:t> creek. </a:t>
            </a:r>
          </a:p>
          <a:p>
            <a:endParaRPr lang="en-US" dirty="0"/>
          </a:p>
          <a:p>
            <a:endParaRPr lang="en-US" dirty="0"/>
          </a:p>
          <a:p>
            <a:r>
              <a:rPr lang="en-US" dirty="0"/>
              <a:t>However as you can imagine </a:t>
            </a:r>
            <a:r>
              <a:rPr lang="en-US" sz="1200" kern="1200" dirty="0">
                <a:solidFill>
                  <a:schemeClr val="tx1"/>
                </a:solidFill>
                <a:effectLst/>
                <a:latin typeface="+mn-lt"/>
                <a:ea typeface="+mn-ea"/>
                <a:cs typeface="+mn-cs"/>
              </a:rPr>
              <a:t>If restoration efforts are successful in creating year-round continuous surface flows, SMB may have the opportunity to expand into upstream habitats.</a:t>
            </a:r>
          </a:p>
          <a:p>
            <a:r>
              <a:rPr lang="en-US" sz="1200" kern="1200" dirty="0">
                <a:solidFill>
                  <a:schemeClr val="tx1"/>
                </a:solidFill>
                <a:effectLst/>
                <a:latin typeface="+mn-lt"/>
                <a:ea typeface="+mn-ea"/>
                <a:cs typeface="+mn-cs"/>
              </a:rPr>
              <a:t>Bringing us back to our initial question.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7FC89E5-DF84-44A1-90C5-7543B6CCD36C}" type="slidenum">
              <a:rPr lang="en-US" smtClean="0"/>
              <a:t>6</a:t>
            </a:fld>
            <a:endParaRPr lang="en-US"/>
          </a:p>
        </p:txBody>
      </p:sp>
    </p:spTree>
    <p:extLst>
      <p:ext uri="{BB962C8B-B14F-4D97-AF65-F5344CB8AC3E}">
        <p14:creationId xmlns:p14="http://schemas.microsoft.com/office/powerpoint/2010/main" val="38073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to untangle this bass vs. restoration question we wanted to first quantify the effect smallmouth bass presence has on steelhead. </a:t>
            </a:r>
          </a:p>
        </p:txBody>
      </p:sp>
      <p:sp>
        <p:nvSpPr>
          <p:cNvPr id="4" name="Slide Number Placeholder 3"/>
          <p:cNvSpPr>
            <a:spLocks noGrp="1"/>
          </p:cNvSpPr>
          <p:nvPr>
            <p:ph type="sldNum" sz="quarter" idx="5"/>
          </p:nvPr>
        </p:nvSpPr>
        <p:spPr/>
        <p:txBody>
          <a:bodyPr/>
          <a:lstStyle/>
          <a:p>
            <a:fld id="{A7FC89E5-DF84-44A1-90C5-7543B6CCD36C}" type="slidenum">
              <a:rPr lang="en-US" smtClean="0"/>
              <a:t>7</a:t>
            </a:fld>
            <a:endParaRPr lang="en-US"/>
          </a:p>
        </p:txBody>
      </p:sp>
    </p:spTree>
    <p:extLst>
      <p:ext uri="{BB962C8B-B14F-4D97-AF65-F5344CB8AC3E}">
        <p14:creationId xmlns:p14="http://schemas.microsoft.com/office/powerpoint/2010/main" val="2912466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we were interested to know the effect that the presence of bass has on steelhead abundance, as well as if bass were directly predating on steelhead trout. </a:t>
            </a:r>
          </a:p>
          <a:p>
            <a:endParaRPr lang="en-US" dirty="0"/>
          </a:p>
          <a:p>
            <a:r>
              <a:rPr lang="en-US" dirty="0"/>
              <a:t>TO monitor </a:t>
            </a:r>
            <a:r>
              <a:rPr lang="en-US" dirty="0" err="1"/>
              <a:t>abudance</a:t>
            </a:r>
            <a:r>
              <a:rPr lang="en-US" dirty="0"/>
              <a:t> we set up a </a:t>
            </a:r>
            <a:r>
              <a:rPr lang="en-US" dirty="0" err="1"/>
              <a:t>baci</a:t>
            </a:r>
            <a:r>
              <a:rPr lang="en-US" dirty="0"/>
              <a:t>, or before after control impact experimental design.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7FC89E5-DF84-44A1-90C5-7543B6CCD36C}" type="slidenum">
              <a:rPr lang="en-US" smtClean="0"/>
              <a:t>8</a:t>
            </a:fld>
            <a:endParaRPr lang="en-US"/>
          </a:p>
        </p:txBody>
      </p:sp>
    </p:spTree>
    <p:extLst>
      <p:ext uri="{BB962C8B-B14F-4D97-AF65-F5344CB8AC3E}">
        <p14:creationId xmlns:p14="http://schemas.microsoft.com/office/powerpoint/2010/main" val="197505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BACI design consisted of three sites. </a:t>
            </a:r>
          </a:p>
          <a:p>
            <a:endParaRPr lang="en-US" dirty="0"/>
          </a:p>
          <a:p>
            <a:r>
              <a:rPr lang="en-US" dirty="0"/>
              <a:t>The mouth section, where bass are currently occupy represented our impact site and our two control sites were located upstream in the second perennial section. These two control sites were selected because of their similarity to the mouth reach.  </a:t>
            </a:r>
          </a:p>
          <a:p>
            <a:endParaRPr lang="en-US" dirty="0"/>
          </a:p>
          <a:p>
            <a:r>
              <a:rPr lang="en-US" dirty="0"/>
              <a:t>From 2017 – 2019 we monitored the abundance of both bass and steelhead in all reaches.</a:t>
            </a:r>
          </a:p>
          <a:p>
            <a:endParaRPr lang="en-US" dirty="0"/>
          </a:p>
        </p:txBody>
      </p:sp>
      <p:sp>
        <p:nvSpPr>
          <p:cNvPr id="4" name="Slide Number Placeholder 3"/>
          <p:cNvSpPr>
            <a:spLocks noGrp="1"/>
          </p:cNvSpPr>
          <p:nvPr>
            <p:ph type="sldNum" sz="quarter" idx="5"/>
          </p:nvPr>
        </p:nvSpPr>
        <p:spPr/>
        <p:txBody>
          <a:bodyPr/>
          <a:lstStyle/>
          <a:p>
            <a:fld id="{A7FC89E5-DF84-44A1-90C5-7543B6CCD36C}" type="slidenum">
              <a:rPr lang="en-US" smtClean="0"/>
              <a:t>9</a:t>
            </a:fld>
            <a:endParaRPr lang="en-US"/>
          </a:p>
        </p:txBody>
      </p:sp>
    </p:spTree>
    <p:extLst>
      <p:ext uri="{BB962C8B-B14F-4D97-AF65-F5344CB8AC3E}">
        <p14:creationId xmlns:p14="http://schemas.microsoft.com/office/powerpoint/2010/main" val="3842867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7D377-9322-4076-AD12-E75290D5BE09}"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6AFD2-CB66-43B7-ABFA-0C59666BDD10}" type="slidenum">
              <a:rPr lang="en-US" smtClean="0"/>
              <a:t>‹#›</a:t>
            </a:fld>
            <a:endParaRPr lang="en-US"/>
          </a:p>
        </p:txBody>
      </p:sp>
    </p:spTree>
    <p:extLst>
      <p:ext uri="{BB962C8B-B14F-4D97-AF65-F5344CB8AC3E}">
        <p14:creationId xmlns:p14="http://schemas.microsoft.com/office/powerpoint/2010/main" val="91322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7D377-9322-4076-AD12-E75290D5BE09}"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6AFD2-CB66-43B7-ABFA-0C59666BDD10}" type="slidenum">
              <a:rPr lang="en-US" smtClean="0"/>
              <a:t>‹#›</a:t>
            </a:fld>
            <a:endParaRPr lang="en-US"/>
          </a:p>
        </p:txBody>
      </p:sp>
    </p:spTree>
    <p:extLst>
      <p:ext uri="{BB962C8B-B14F-4D97-AF65-F5344CB8AC3E}">
        <p14:creationId xmlns:p14="http://schemas.microsoft.com/office/powerpoint/2010/main" val="148783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7D377-9322-4076-AD12-E75290D5BE09}"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6AFD2-CB66-43B7-ABFA-0C59666BDD10}" type="slidenum">
              <a:rPr lang="en-US" smtClean="0"/>
              <a:t>‹#›</a:t>
            </a:fld>
            <a:endParaRPr lang="en-US"/>
          </a:p>
        </p:txBody>
      </p:sp>
    </p:spTree>
    <p:extLst>
      <p:ext uri="{BB962C8B-B14F-4D97-AF65-F5344CB8AC3E}">
        <p14:creationId xmlns:p14="http://schemas.microsoft.com/office/powerpoint/2010/main" val="54129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7D377-9322-4076-AD12-E75290D5BE09}"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6AFD2-CB66-43B7-ABFA-0C59666BDD10}" type="slidenum">
              <a:rPr lang="en-US" smtClean="0"/>
              <a:t>‹#›</a:t>
            </a:fld>
            <a:endParaRPr lang="en-US"/>
          </a:p>
        </p:txBody>
      </p:sp>
    </p:spTree>
    <p:extLst>
      <p:ext uri="{BB962C8B-B14F-4D97-AF65-F5344CB8AC3E}">
        <p14:creationId xmlns:p14="http://schemas.microsoft.com/office/powerpoint/2010/main" val="272290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7D377-9322-4076-AD12-E75290D5BE09}"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6AFD2-CB66-43B7-ABFA-0C59666BDD10}" type="slidenum">
              <a:rPr lang="en-US" smtClean="0"/>
              <a:t>‹#›</a:t>
            </a:fld>
            <a:endParaRPr lang="en-US"/>
          </a:p>
        </p:txBody>
      </p:sp>
    </p:spTree>
    <p:extLst>
      <p:ext uri="{BB962C8B-B14F-4D97-AF65-F5344CB8AC3E}">
        <p14:creationId xmlns:p14="http://schemas.microsoft.com/office/powerpoint/2010/main" val="351221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7D377-9322-4076-AD12-E75290D5BE09}"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6AFD2-CB66-43B7-ABFA-0C59666BDD10}" type="slidenum">
              <a:rPr lang="en-US" smtClean="0"/>
              <a:t>‹#›</a:t>
            </a:fld>
            <a:endParaRPr lang="en-US"/>
          </a:p>
        </p:txBody>
      </p:sp>
    </p:spTree>
    <p:extLst>
      <p:ext uri="{BB962C8B-B14F-4D97-AF65-F5344CB8AC3E}">
        <p14:creationId xmlns:p14="http://schemas.microsoft.com/office/powerpoint/2010/main" val="110394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7D377-9322-4076-AD12-E75290D5BE09}"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6AFD2-CB66-43B7-ABFA-0C59666BDD10}" type="slidenum">
              <a:rPr lang="en-US" smtClean="0"/>
              <a:t>‹#›</a:t>
            </a:fld>
            <a:endParaRPr lang="en-US"/>
          </a:p>
        </p:txBody>
      </p:sp>
    </p:spTree>
    <p:extLst>
      <p:ext uri="{BB962C8B-B14F-4D97-AF65-F5344CB8AC3E}">
        <p14:creationId xmlns:p14="http://schemas.microsoft.com/office/powerpoint/2010/main" val="399065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7D377-9322-4076-AD12-E75290D5BE09}"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6AFD2-CB66-43B7-ABFA-0C59666BDD10}" type="slidenum">
              <a:rPr lang="en-US" smtClean="0"/>
              <a:t>‹#›</a:t>
            </a:fld>
            <a:endParaRPr lang="en-US"/>
          </a:p>
        </p:txBody>
      </p:sp>
    </p:spTree>
    <p:extLst>
      <p:ext uri="{BB962C8B-B14F-4D97-AF65-F5344CB8AC3E}">
        <p14:creationId xmlns:p14="http://schemas.microsoft.com/office/powerpoint/2010/main" val="112049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7D377-9322-4076-AD12-E75290D5BE09}"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6AFD2-CB66-43B7-ABFA-0C59666BDD10}" type="slidenum">
              <a:rPr lang="en-US" smtClean="0"/>
              <a:t>‹#›</a:t>
            </a:fld>
            <a:endParaRPr lang="en-US"/>
          </a:p>
        </p:txBody>
      </p:sp>
    </p:spTree>
    <p:extLst>
      <p:ext uri="{BB962C8B-B14F-4D97-AF65-F5344CB8AC3E}">
        <p14:creationId xmlns:p14="http://schemas.microsoft.com/office/powerpoint/2010/main" val="315305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7D377-9322-4076-AD12-E75290D5BE09}"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6AFD2-CB66-43B7-ABFA-0C59666BDD10}" type="slidenum">
              <a:rPr lang="en-US" smtClean="0"/>
              <a:t>‹#›</a:t>
            </a:fld>
            <a:endParaRPr lang="en-US"/>
          </a:p>
        </p:txBody>
      </p:sp>
    </p:spTree>
    <p:extLst>
      <p:ext uri="{BB962C8B-B14F-4D97-AF65-F5344CB8AC3E}">
        <p14:creationId xmlns:p14="http://schemas.microsoft.com/office/powerpoint/2010/main" val="400811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7D377-9322-4076-AD12-E75290D5BE09}"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6AFD2-CB66-43B7-ABFA-0C59666BDD10}" type="slidenum">
              <a:rPr lang="en-US" smtClean="0"/>
              <a:t>‹#›</a:t>
            </a:fld>
            <a:endParaRPr lang="en-US"/>
          </a:p>
        </p:txBody>
      </p:sp>
    </p:spTree>
    <p:extLst>
      <p:ext uri="{BB962C8B-B14F-4D97-AF65-F5344CB8AC3E}">
        <p14:creationId xmlns:p14="http://schemas.microsoft.com/office/powerpoint/2010/main" val="237773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7D377-9322-4076-AD12-E75290D5BE09}" type="datetimeFigureOut">
              <a:rPr lang="en-US" smtClean="0"/>
              <a:t>3/9/2023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6AFD2-CB66-43B7-ABFA-0C59666BDD10}" type="slidenum">
              <a:rPr lang="en-US" smtClean="0"/>
              <a:t>‹#›</a:t>
            </a:fld>
            <a:endParaRPr lang="en-US"/>
          </a:p>
        </p:txBody>
      </p:sp>
    </p:spTree>
    <p:extLst>
      <p:ext uri="{BB962C8B-B14F-4D97-AF65-F5344CB8AC3E}">
        <p14:creationId xmlns:p14="http://schemas.microsoft.com/office/powerpoint/2010/main" val="428923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6.tmp"/><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1.tmp"/><Relationship Id="rId4" Type="http://schemas.openxmlformats.org/officeDocument/2006/relationships/image" Target="../media/image30.tmp"/></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tmp"/><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emf"/><Relationship Id="rId10" Type="http://schemas.openxmlformats.org/officeDocument/2006/relationships/image" Target="../media/image13.jpeg"/><Relationship Id="rId4" Type="http://schemas.openxmlformats.org/officeDocument/2006/relationships/image" Target="../media/image7.emf"/><Relationship Id="rId9"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49"/>
            <a:ext cx="9144000" cy="1323437"/>
          </a:xfrm>
          <a:prstGeom prst="rect">
            <a:avLst/>
          </a:prstGeom>
          <a:solidFill>
            <a:srgbClr val="A0B9C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E622614-58F8-4FB7-9BCB-961F8F4EF806}"/>
              </a:ext>
            </a:extLst>
          </p:cNvPr>
          <p:cNvSpPr txBox="1"/>
          <p:nvPr/>
        </p:nvSpPr>
        <p:spPr>
          <a:xfrm>
            <a:off x="0" y="8478"/>
            <a:ext cx="8842855" cy="1323439"/>
          </a:xfrm>
          <a:prstGeom prst="rect">
            <a:avLst/>
          </a:prstGeom>
          <a:noFill/>
          <a:ln>
            <a:noFill/>
          </a:ln>
        </p:spPr>
        <p:txBody>
          <a:bodyPr wrap="square" rtlCol="0">
            <a:spAutoFit/>
          </a:bodyPr>
          <a:lstStyle/>
          <a:p>
            <a:r>
              <a:rPr lang="en-US" sz="4000" b="1" dirty="0"/>
              <a:t>All about that bass: some trouble for rearing steelhead</a:t>
            </a:r>
            <a:endParaRPr lang="en-US" sz="1200" dirty="0"/>
          </a:p>
        </p:txBody>
      </p:sp>
      <p:sp>
        <p:nvSpPr>
          <p:cNvPr id="17" name="Rectangle 16">
            <a:extLst>
              <a:ext uri="{FF2B5EF4-FFF2-40B4-BE49-F238E27FC236}">
                <a16:creationId xmlns:a16="http://schemas.microsoft.com/office/drawing/2014/main" id="{C9BF71A2-2673-4B1A-B581-55D2B34EC61C}"/>
              </a:ext>
            </a:extLst>
          </p:cNvPr>
          <p:cNvSpPr/>
          <p:nvPr/>
        </p:nvSpPr>
        <p:spPr>
          <a:xfrm>
            <a:off x="0" y="5725382"/>
            <a:ext cx="9144000" cy="1132618"/>
          </a:xfrm>
          <a:prstGeom prst="rect">
            <a:avLst/>
          </a:prstGeom>
          <a:solidFill>
            <a:schemeClr val="bg1">
              <a:lumMod val="6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descr="Image result for oregon department of fish and wildlife">
            <a:extLst>
              <a:ext uri="{FF2B5EF4-FFF2-40B4-BE49-F238E27FC236}">
                <a16:creationId xmlns:a16="http://schemas.microsoft.com/office/drawing/2014/main" id="{C9548E49-532B-41F6-BDFD-908B45AECC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2896" y="5842337"/>
            <a:ext cx="738687" cy="9225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50EAEC-FF2A-4638-A894-564B8D506E07}"/>
              </a:ext>
            </a:extLst>
          </p:cNvPr>
          <p:cNvSpPr txBox="1"/>
          <p:nvPr/>
        </p:nvSpPr>
        <p:spPr>
          <a:xfrm>
            <a:off x="29605" y="5842337"/>
            <a:ext cx="7814930" cy="1015663"/>
          </a:xfrm>
          <a:prstGeom prst="rect">
            <a:avLst/>
          </a:prstGeom>
          <a:noFill/>
        </p:spPr>
        <p:txBody>
          <a:bodyPr wrap="square" rtlCol="0">
            <a:spAutoFit/>
          </a:bodyPr>
          <a:lstStyle/>
          <a:p>
            <a:r>
              <a:rPr lang="en-US" sz="2400" b="1" dirty="0"/>
              <a:t>Lizz Blackburn, Lindsy Ciepiela &amp; Ian Tattam</a:t>
            </a:r>
          </a:p>
          <a:p>
            <a:r>
              <a:rPr lang="en-US" dirty="0"/>
              <a:t>Oregon Department of Fish and Wildlife, Eastern Oregon Fish Research</a:t>
            </a:r>
          </a:p>
          <a:p>
            <a:endParaRPr lang="en-US" dirty="0"/>
          </a:p>
        </p:txBody>
      </p:sp>
      <p:pic>
        <p:nvPicPr>
          <p:cNvPr id="8" name="Picture 4" descr="https://lh3.googleusercontent.com/kPGt2QsWWkULka-VsGDzm3Vzq0_0e4IayGRdgbBG795ohVwEBBMGzkFgFdEMwi4uhNBTdh1mUVIJW2SOfU1Oax1J8QAoGXCrM2UAiy65EI1UAoFqWncgWIY_g8JxPNhCR96mrerw2098EU9KrwQGru-FDA30NUk4opJdOqsOVJZnjGF4j2k_lClBWhDpsKcIhnY12udPHPqNopwJShqaktQ7ctVq_9a2_qw0JnxnIaAzrL0MauPGN2Mxzw-oVrBxUbTS8DYOibgVFFrnfCOQtpkTdihhpEVrWuI02CMfVBLtjbfHGTrAfgeOY1ZbYHu89EB19SfNUkCxo-Cx53zseh0vg0dRTk8cchMqo17tj7IhN2B0mvvgBxpFeN7nY37NGIEjQEnZ0cp59Zj8CfxOqhlYYiOoliJlmm_Tu7BJ1NDdZAyeT3tdibH7dTGmCe-wJ0VMysthvQW0n9wOXtdO5k7hJn3XGNpfJNdmYc_GO8Q1fDESF0HhikIIjQhmhr4U0LdwrLX1k38I2c8NkiHJnasGwI_mo9-T6eU_8zueSkCHNZIfLfTCdXUunHOS1re2rLR5vaZ2Cz9cbz6wyviT73AXBvZcKqluOjxmqtWk9_7L2KglMoCe8gVyjBYNFqgFYKt0_uKLstMQDopkXCFSZ_SVcWRg_M3pDCVy8x9JtI5hi-VU_6kQ-vRNVy8dtw=w1334-h1000-no?authuser=0">
            <a:extLst>
              <a:ext uri="{FF2B5EF4-FFF2-40B4-BE49-F238E27FC236}">
                <a16:creationId xmlns:a16="http://schemas.microsoft.com/office/drawing/2014/main" id="{2117508A-84A5-4E1A-BE01-3D408BA97A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204" b="16299"/>
          <a:stretch/>
        </p:blipFill>
        <p:spPr bwMode="auto">
          <a:xfrm>
            <a:off x="-6049" y="1317089"/>
            <a:ext cx="9148235" cy="442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197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extLst>
              <a:ext uri="{FF2B5EF4-FFF2-40B4-BE49-F238E27FC236}">
                <a16:creationId xmlns:a16="http://schemas.microsoft.com/office/drawing/2014/main" id="{BB0E131D-B712-4B43-A850-C56D7BF69F04}"/>
              </a:ext>
            </a:extLst>
          </p:cNvPr>
          <p:cNvPicPr>
            <a:picLocks noChangeAspect="1"/>
          </p:cNvPicPr>
          <p:nvPr/>
        </p:nvPicPr>
        <p:blipFill rotWithShape="1">
          <a:blip r:embed="rId3">
            <a:extLst>
              <a:ext uri="{28A0092B-C50C-407E-A947-70E740481C1C}">
                <a14:useLocalDpi xmlns:a14="http://schemas.microsoft.com/office/drawing/2010/main" val="0"/>
              </a:ext>
            </a:extLst>
          </a:blip>
          <a:srcRect t="25865" b="4870"/>
          <a:stretch/>
        </p:blipFill>
        <p:spPr>
          <a:xfrm>
            <a:off x="0" y="1463040"/>
            <a:ext cx="9211486" cy="5409801"/>
          </a:xfrm>
          <a:prstGeom prst="rect">
            <a:avLst/>
          </a:prstGeom>
        </p:spPr>
      </p:pic>
      <p:sp>
        <p:nvSpPr>
          <p:cNvPr id="11" name="Rectangle 10">
            <a:extLst>
              <a:ext uri="{FF2B5EF4-FFF2-40B4-BE49-F238E27FC236}">
                <a16:creationId xmlns:a16="http://schemas.microsoft.com/office/drawing/2014/main" id="{4E1C10DE-1C81-450E-A6CF-AD3CB93B08D3}"/>
              </a:ext>
            </a:extLst>
          </p:cNvPr>
          <p:cNvSpPr/>
          <p:nvPr/>
        </p:nvSpPr>
        <p:spPr>
          <a:xfrm>
            <a:off x="-33743" y="0"/>
            <a:ext cx="9211486" cy="1463040"/>
          </a:xfrm>
          <a:prstGeom prst="rect">
            <a:avLst/>
          </a:prstGeom>
          <a:solidFill>
            <a:srgbClr val="A0B9C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73F17D-7C5E-4252-934B-C6A542BB9108}"/>
              </a:ext>
            </a:extLst>
          </p:cNvPr>
          <p:cNvSpPr txBox="1"/>
          <p:nvPr/>
        </p:nvSpPr>
        <p:spPr>
          <a:xfrm>
            <a:off x="584200" y="166563"/>
            <a:ext cx="8379502" cy="1077218"/>
          </a:xfrm>
          <a:prstGeom prst="rect">
            <a:avLst/>
          </a:prstGeom>
          <a:noFill/>
        </p:spPr>
        <p:txBody>
          <a:bodyPr wrap="square" rtlCol="0">
            <a:spAutoFit/>
          </a:bodyPr>
          <a:lstStyle/>
          <a:p>
            <a:pPr algn="ctr"/>
            <a:r>
              <a:rPr lang="en-US" sz="3200" dirty="0"/>
              <a:t>Objective: Quantify the effect smallmouth bass presence has on steelhead  </a:t>
            </a:r>
          </a:p>
        </p:txBody>
      </p:sp>
      <p:sp>
        <p:nvSpPr>
          <p:cNvPr id="10" name="Rectangle 9">
            <a:extLst>
              <a:ext uri="{FF2B5EF4-FFF2-40B4-BE49-F238E27FC236}">
                <a16:creationId xmlns:a16="http://schemas.microsoft.com/office/drawing/2014/main" id="{40ABCB01-EE8B-45E5-AA29-5C85E145185E}"/>
              </a:ext>
            </a:extLst>
          </p:cNvPr>
          <p:cNvSpPr/>
          <p:nvPr/>
        </p:nvSpPr>
        <p:spPr>
          <a:xfrm rot="21006362">
            <a:off x="676555" y="3896166"/>
            <a:ext cx="45719" cy="762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Connector 1">
            <a:extLst>
              <a:ext uri="{FF2B5EF4-FFF2-40B4-BE49-F238E27FC236}">
                <a16:creationId xmlns:a16="http://schemas.microsoft.com/office/drawing/2014/main" id="{084187E4-303B-4D37-869F-3C5B2B0134EC}"/>
              </a:ext>
            </a:extLst>
          </p:cNvPr>
          <p:cNvSpPr/>
          <p:nvPr/>
        </p:nvSpPr>
        <p:spPr>
          <a:xfrm>
            <a:off x="2800351" y="3429000"/>
            <a:ext cx="171450" cy="17546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3BF12776-21D2-4E0A-927E-E64D42CF41CE}"/>
              </a:ext>
            </a:extLst>
          </p:cNvPr>
          <p:cNvSpPr/>
          <p:nvPr/>
        </p:nvSpPr>
        <p:spPr>
          <a:xfrm>
            <a:off x="729360" y="4103377"/>
            <a:ext cx="269848" cy="230164"/>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8C29A0E-0336-4AC0-AEA8-384A0095BDB3}"/>
              </a:ext>
            </a:extLst>
          </p:cNvPr>
          <p:cNvSpPr txBox="1"/>
          <p:nvPr/>
        </p:nvSpPr>
        <p:spPr>
          <a:xfrm rot="3564890">
            <a:off x="216001" y="5371142"/>
            <a:ext cx="2838450" cy="369332"/>
          </a:xfrm>
          <a:prstGeom prst="rect">
            <a:avLst/>
          </a:prstGeom>
          <a:noFill/>
        </p:spPr>
        <p:txBody>
          <a:bodyPr wrap="square" rtlCol="0">
            <a:spAutoFit/>
          </a:bodyPr>
          <a:lstStyle/>
          <a:p>
            <a:r>
              <a:rPr lang="en-US" dirty="0"/>
              <a:t>Impact</a:t>
            </a:r>
          </a:p>
        </p:txBody>
      </p:sp>
      <p:sp>
        <p:nvSpPr>
          <p:cNvPr id="15" name="Flowchart: Connector 14">
            <a:extLst>
              <a:ext uri="{FF2B5EF4-FFF2-40B4-BE49-F238E27FC236}">
                <a16:creationId xmlns:a16="http://schemas.microsoft.com/office/drawing/2014/main" id="{9B203103-A358-46EA-895C-2EACA44D3AFD}"/>
              </a:ext>
            </a:extLst>
          </p:cNvPr>
          <p:cNvSpPr/>
          <p:nvPr/>
        </p:nvSpPr>
        <p:spPr>
          <a:xfrm>
            <a:off x="3442883" y="3616799"/>
            <a:ext cx="171450" cy="17546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2B33865-5CC5-4912-909C-40BDEAE824B9}"/>
              </a:ext>
            </a:extLst>
          </p:cNvPr>
          <p:cNvSpPr txBox="1"/>
          <p:nvPr/>
        </p:nvSpPr>
        <p:spPr>
          <a:xfrm rot="3665206">
            <a:off x="2156732" y="4751401"/>
            <a:ext cx="2838450" cy="369332"/>
          </a:xfrm>
          <a:prstGeom prst="rect">
            <a:avLst/>
          </a:prstGeom>
          <a:noFill/>
        </p:spPr>
        <p:txBody>
          <a:bodyPr wrap="square" rtlCol="0">
            <a:spAutoFit/>
          </a:bodyPr>
          <a:lstStyle/>
          <a:p>
            <a:r>
              <a:rPr lang="en-US" dirty="0"/>
              <a:t>Control 1</a:t>
            </a:r>
          </a:p>
        </p:txBody>
      </p:sp>
      <p:sp>
        <p:nvSpPr>
          <p:cNvPr id="17" name="TextBox 16">
            <a:extLst>
              <a:ext uri="{FF2B5EF4-FFF2-40B4-BE49-F238E27FC236}">
                <a16:creationId xmlns:a16="http://schemas.microsoft.com/office/drawing/2014/main" id="{948625DE-BD39-490C-9578-AE81AAE1DF9A}"/>
              </a:ext>
            </a:extLst>
          </p:cNvPr>
          <p:cNvSpPr txBox="1"/>
          <p:nvPr/>
        </p:nvSpPr>
        <p:spPr>
          <a:xfrm rot="3665206">
            <a:off x="2805367" y="4794761"/>
            <a:ext cx="2838450" cy="369332"/>
          </a:xfrm>
          <a:prstGeom prst="rect">
            <a:avLst/>
          </a:prstGeom>
          <a:noFill/>
        </p:spPr>
        <p:txBody>
          <a:bodyPr wrap="square" rtlCol="0">
            <a:spAutoFit/>
          </a:bodyPr>
          <a:lstStyle/>
          <a:p>
            <a:r>
              <a:rPr lang="en-US" dirty="0"/>
              <a:t>Control 2</a:t>
            </a:r>
          </a:p>
        </p:txBody>
      </p:sp>
      <p:sp>
        <p:nvSpPr>
          <p:cNvPr id="12" name="TextBox 11">
            <a:extLst>
              <a:ext uri="{FF2B5EF4-FFF2-40B4-BE49-F238E27FC236}">
                <a16:creationId xmlns:a16="http://schemas.microsoft.com/office/drawing/2014/main" id="{E36045AA-6CFA-4C6F-A75B-E5E8AC533189}"/>
              </a:ext>
            </a:extLst>
          </p:cNvPr>
          <p:cNvSpPr txBox="1"/>
          <p:nvPr/>
        </p:nvSpPr>
        <p:spPr>
          <a:xfrm rot="21040439">
            <a:off x="531281" y="3345659"/>
            <a:ext cx="2335316" cy="430887"/>
          </a:xfrm>
          <a:prstGeom prst="rect">
            <a:avLst/>
          </a:prstGeom>
          <a:noFill/>
        </p:spPr>
        <p:txBody>
          <a:bodyPr wrap="square" rtlCol="0">
            <a:spAutoFit/>
          </a:bodyPr>
          <a:lstStyle/>
          <a:p>
            <a:r>
              <a:rPr lang="en-US" sz="1100" dirty="0"/>
              <a:t>May 2020 </a:t>
            </a:r>
          </a:p>
          <a:p>
            <a:r>
              <a:rPr lang="en-US" sz="1100" dirty="0"/>
              <a:t>weir install</a:t>
            </a:r>
          </a:p>
        </p:txBody>
      </p:sp>
      <p:sp>
        <p:nvSpPr>
          <p:cNvPr id="18" name="Flowchart: Connector 17">
            <a:extLst>
              <a:ext uri="{FF2B5EF4-FFF2-40B4-BE49-F238E27FC236}">
                <a16:creationId xmlns:a16="http://schemas.microsoft.com/office/drawing/2014/main" id="{5820EEEC-6041-4455-BAD9-1A01AD875773}"/>
              </a:ext>
            </a:extLst>
          </p:cNvPr>
          <p:cNvSpPr/>
          <p:nvPr/>
        </p:nvSpPr>
        <p:spPr>
          <a:xfrm>
            <a:off x="469313" y="4218066"/>
            <a:ext cx="171450" cy="17546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4B605A3-FF26-4AB1-BCD5-769727AA5681}"/>
              </a:ext>
            </a:extLst>
          </p:cNvPr>
          <p:cNvSpPr txBox="1"/>
          <p:nvPr/>
        </p:nvSpPr>
        <p:spPr>
          <a:xfrm rot="4162199">
            <a:off x="-361133" y="5500268"/>
            <a:ext cx="2838450" cy="369332"/>
          </a:xfrm>
          <a:prstGeom prst="rect">
            <a:avLst/>
          </a:prstGeom>
          <a:noFill/>
        </p:spPr>
        <p:txBody>
          <a:bodyPr wrap="square" rtlCol="0">
            <a:spAutoFit/>
          </a:bodyPr>
          <a:lstStyle/>
          <a:p>
            <a:r>
              <a:rPr lang="en-US" dirty="0"/>
              <a:t>Below weir</a:t>
            </a:r>
          </a:p>
        </p:txBody>
      </p:sp>
      <p:sp>
        <p:nvSpPr>
          <p:cNvPr id="20" name="Rectangle: Rounded Corners 19">
            <a:extLst>
              <a:ext uri="{FF2B5EF4-FFF2-40B4-BE49-F238E27FC236}">
                <a16:creationId xmlns:a16="http://schemas.microsoft.com/office/drawing/2014/main" id="{549045CD-87AA-4A82-BDE6-B698B36BB33C}"/>
              </a:ext>
            </a:extLst>
          </p:cNvPr>
          <p:cNvSpPr/>
          <p:nvPr/>
        </p:nvSpPr>
        <p:spPr>
          <a:xfrm>
            <a:off x="5156200" y="1625600"/>
            <a:ext cx="3966386" cy="18033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6303171-31E7-4C45-9AC3-7CFE7FACD3D5}"/>
              </a:ext>
            </a:extLst>
          </p:cNvPr>
          <p:cNvSpPr txBox="1"/>
          <p:nvPr/>
        </p:nvSpPr>
        <p:spPr>
          <a:xfrm>
            <a:off x="5349370" y="1812824"/>
            <a:ext cx="3614332"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BACI design</a:t>
            </a:r>
          </a:p>
          <a:p>
            <a:pPr marL="742950" lvl="1" indent="-285750">
              <a:buFont typeface="Arial" panose="020B0604020202020204" pitchFamily="34" charset="0"/>
              <a:buChar char="•"/>
            </a:pPr>
            <a:r>
              <a:rPr lang="en-US" sz="2000" dirty="0"/>
              <a:t>Steelhead density</a:t>
            </a:r>
          </a:p>
          <a:p>
            <a:pPr marL="285750" indent="-285750">
              <a:buFont typeface="Arial" panose="020B0604020202020204" pitchFamily="34" charset="0"/>
              <a:buChar char="•"/>
            </a:pPr>
            <a:r>
              <a:rPr lang="en-US" sz="2000" dirty="0"/>
              <a:t>Bass predation</a:t>
            </a:r>
          </a:p>
          <a:p>
            <a:pPr marL="742950" lvl="1" indent="-285750">
              <a:buFont typeface="Arial" panose="020B0604020202020204" pitchFamily="34" charset="0"/>
              <a:buChar char="•"/>
            </a:pPr>
            <a:r>
              <a:rPr lang="en-US" sz="2000" dirty="0"/>
              <a:t>Stomach content analysis</a:t>
            </a:r>
          </a:p>
        </p:txBody>
      </p:sp>
      <p:sp>
        <p:nvSpPr>
          <p:cNvPr id="22" name="TextBox 21">
            <a:extLst>
              <a:ext uri="{FF2B5EF4-FFF2-40B4-BE49-F238E27FC236}">
                <a16:creationId xmlns:a16="http://schemas.microsoft.com/office/drawing/2014/main" id="{3138E905-51CD-4146-B2FE-72ECC788717E}"/>
              </a:ext>
            </a:extLst>
          </p:cNvPr>
          <p:cNvSpPr txBox="1"/>
          <p:nvPr/>
        </p:nvSpPr>
        <p:spPr>
          <a:xfrm rot="5400000">
            <a:off x="99081" y="6197855"/>
            <a:ext cx="1625216" cy="307777"/>
          </a:xfrm>
          <a:prstGeom prst="rect">
            <a:avLst/>
          </a:prstGeom>
          <a:noFill/>
        </p:spPr>
        <p:txBody>
          <a:bodyPr wrap="square" rtlCol="0">
            <a:spAutoFit/>
          </a:bodyPr>
          <a:lstStyle/>
          <a:p>
            <a:r>
              <a:rPr lang="en-US" sz="1400" dirty="0"/>
              <a:t>John Day River</a:t>
            </a:r>
          </a:p>
        </p:txBody>
      </p:sp>
    </p:spTree>
    <p:extLst>
      <p:ext uri="{BB962C8B-B14F-4D97-AF65-F5344CB8AC3E}">
        <p14:creationId xmlns:p14="http://schemas.microsoft.com/office/powerpoint/2010/main" val="291471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extLst>
              <a:ext uri="{FF2B5EF4-FFF2-40B4-BE49-F238E27FC236}">
                <a16:creationId xmlns:a16="http://schemas.microsoft.com/office/drawing/2014/main" id="{BB0E131D-B712-4B43-A850-C56D7BF69F04}"/>
              </a:ext>
            </a:extLst>
          </p:cNvPr>
          <p:cNvPicPr>
            <a:picLocks noChangeAspect="1"/>
          </p:cNvPicPr>
          <p:nvPr/>
        </p:nvPicPr>
        <p:blipFill rotWithShape="1">
          <a:blip r:embed="rId3">
            <a:extLst>
              <a:ext uri="{28A0092B-C50C-407E-A947-70E740481C1C}">
                <a14:useLocalDpi xmlns:a14="http://schemas.microsoft.com/office/drawing/2010/main" val="0"/>
              </a:ext>
            </a:extLst>
          </a:blip>
          <a:srcRect t="25865" r="367" b="4870"/>
          <a:stretch/>
        </p:blipFill>
        <p:spPr>
          <a:xfrm>
            <a:off x="0" y="1463040"/>
            <a:ext cx="9177743" cy="5409801"/>
          </a:xfrm>
          <a:prstGeom prst="rect">
            <a:avLst/>
          </a:prstGeom>
        </p:spPr>
      </p:pic>
      <p:sp>
        <p:nvSpPr>
          <p:cNvPr id="11" name="Rectangle 10">
            <a:extLst>
              <a:ext uri="{FF2B5EF4-FFF2-40B4-BE49-F238E27FC236}">
                <a16:creationId xmlns:a16="http://schemas.microsoft.com/office/drawing/2014/main" id="{4E1C10DE-1C81-450E-A6CF-AD3CB93B08D3}"/>
              </a:ext>
            </a:extLst>
          </p:cNvPr>
          <p:cNvSpPr/>
          <p:nvPr/>
        </p:nvSpPr>
        <p:spPr>
          <a:xfrm>
            <a:off x="0" y="0"/>
            <a:ext cx="9177743" cy="1463040"/>
          </a:xfrm>
          <a:prstGeom prst="rect">
            <a:avLst/>
          </a:prstGeom>
          <a:solidFill>
            <a:srgbClr val="A0B9C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73F17D-7C5E-4252-934B-C6A542BB9108}"/>
              </a:ext>
            </a:extLst>
          </p:cNvPr>
          <p:cNvSpPr txBox="1"/>
          <p:nvPr/>
        </p:nvSpPr>
        <p:spPr>
          <a:xfrm>
            <a:off x="584200" y="166563"/>
            <a:ext cx="8379502" cy="1077218"/>
          </a:xfrm>
          <a:prstGeom prst="rect">
            <a:avLst/>
          </a:prstGeom>
          <a:noFill/>
        </p:spPr>
        <p:txBody>
          <a:bodyPr wrap="square" rtlCol="0">
            <a:spAutoFit/>
          </a:bodyPr>
          <a:lstStyle/>
          <a:p>
            <a:pPr algn="ctr"/>
            <a:r>
              <a:rPr lang="en-US" sz="3200" dirty="0"/>
              <a:t>Objective: Quantify the effect smallmouth bass presence has on steelhead  </a:t>
            </a:r>
          </a:p>
        </p:txBody>
      </p:sp>
      <p:sp>
        <p:nvSpPr>
          <p:cNvPr id="10" name="Rectangle 9">
            <a:extLst>
              <a:ext uri="{FF2B5EF4-FFF2-40B4-BE49-F238E27FC236}">
                <a16:creationId xmlns:a16="http://schemas.microsoft.com/office/drawing/2014/main" id="{40ABCB01-EE8B-45E5-AA29-5C85E145185E}"/>
              </a:ext>
            </a:extLst>
          </p:cNvPr>
          <p:cNvSpPr/>
          <p:nvPr/>
        </p:nvSpPr>
        <p:spPr>
          <a:xfrm rot="21006362">
            <a:off x="676555" y="3896166"/>
            <a:ext cx="45719" cy="762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Connector 1">
            <a:extLst>
              <a:ext uri="{FF2B5EF4-FFF2-40B4-BE49-F238E27FC236}">
                <a16:creationId xmlns:a16="http://schemas.microsoft.com/office/drawing/2014/main" id="{084187E4-303B-4D37-869F-3C5B2B0134EC}"/>
              </a:ext>
            </a:extLst>
          </p:cNvPr>
          <p:cNvSpPr/>
          <p:nvPr/>
        </p:nvSpPr>
        <p:spPr>
          <a:xfrm>
            <a:off x="2800351" y="3429000"/>
            <a:ext cx="171450" cy="17546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3BF12776-21D2-4E0A-927E-E64D42CF41CE}"/>
              </a:ext>
            </a:extLst>
          </p:cNvPr>
          <p:cNvSpPr/>
          <p:nvPr/>
        </p:nvSpPr>
        <p:spPr>
          <a:xfrm>
            <a:off x="729360" y="4103377"/>
            <a:ext cx="269848" cy="230164"/>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8C29A0E-0336-4AC0-AEA8-384A0095BDB3}"/>
              </a:ext>
            </a:extLst>
          </p:cNvPr>
          <p:cNvSpPr txBox="1"/>
          <p:nvPr/>
        </p:nvSpPr>
        <p:spPr>
          <a:xfrm rot="3564890">
            <a:off x="216001" y="5371142"/>
            <a:ext cx="2838450" cy="369332"/>
          </a:xfrm>
          <a:prstGeom prst="rect">
            <a:avLst/>
          </a:prstGeom>
          <a:noFill/>
        </p:spPr>
        <p:txBody>
          <a:bodyPr wrap="square" rtlCol="0">
            <a:spAutoFit/>
          </a:bodyPr>
          <a:lstStyle/>
          <a:p>
            <a:r>
              <a:rPr lang="en-US" dirty="0"/>
              <a:t>Impact</a:t>
            </a:r>
          </a:p>
        </p:txBody>
      </p:sp>
      <p:sp>
        <p:nvSpPr>
          <p:cNvPr id="16" name="TextBox 15">
            <a:extLst>
              <a:ext uri="{FF2B5EF4-FFF2-40B4-BE49-F238E27FC236}">
                <a16:creationId xmlns:a16="http://schemas.microsoft.com/office/drawing/2014/main" id="{C2B33865-5CC5-4912-909C-40BDEAE824B9}"/>
              </a:ext>
            </a:extLst>
          </p:cNvPr>
          <p:cNvSpPr txBox="1"/>
          <p:nvPr/>
        </p:nvSpPr>
        <p:spPr>
          <a:xfrm rot="3665206">
            <a:off x="2156732" y="4751401"/>
            <a:ext cx="2838450" cy="369332"/>
          </a:xfrm>
          <a:prstGeom prst="rect">
            <a:avLst/>
          </a:prstGeom>
          <a:noFill/>
        </p:spPr>
        <p:txBody>
          <a:bodyPr wrap="square" rtlCol="0">
            <a:spAutoFit/>
          </a:bodyPr>
          <a:lstStyle/>
          <a:p>
            <a:r>
              <a:rPr lang="en-US" dirty="0"/>
              <a:t>Control 1</a:t>
            </a:r>
          </a:p>
        </p:txBody>
      </p:sp>
      <p:sp>
        <p:nvSpPr>
          <p:cNvPr id="12" name="TextBox 11">
            <a:extLst>
              <a:ext uri="{FF2B5EF4-FFF2-40B4-BE49-F238E27FC236}">
                <a16:creationId xmlns:a16="http://schemas.microsoft.com/office/drawing/2014/main" id="{E36045AA-6CFA-4C6F-A75B-E5E8AC533189}"/>
              </a:ext>
            </a:extLst>
          </p:cNvPr>
          <p:cNvSpPr txBox="1"/>
          <p:nvPr/>
        </p:nvSpPr>
        <p:spPr>
          <a:xfrm rot="21040439">
            <a:off x="531281" y="3345659"/>
            <a:ext cx="2335316" cy="430887"/>
          </a:xfrm>
          <a:prstGeom prst="rect">
            <a:avLst/>
          </a:prstGeom>
          <a:noFill/>
        </p:spPr>
        <p:txBody>
          <a:bodyPr wrap="square" rtlCol="0">
            <a:spAutoFit/>
          </a:bodyPr>
          <a:lstStyle/>
          <a:p>
            <a:r>
              <a:rPr lang="en-US" sz="1100" dirty="0"/>
              <a:t>May 2020 </a:t>
            </a:r>
          </a:p>
          <a:p>
            <a:r>
              <a:rPr lang="en-US" sz="1100" dirty="0"/>
              <a:t>weir install</a:t>
            </a:r>
          </a:p>
        </p:txBody>
      </p:sp>
      <p:sp>
        <p:nvSpPr>
          <p:cNvPr id="18" name="Flowchart: Connector 17">
            <a:extLst>
              <a:ext uri="{FF2B5EF4-FFF2-40B4-BE49-F238E27FC236}">
                <a16:creationId xmlns:a16="http://schemas.microsoft.com/office/drawing/2014/main" id="{5820EEEC-6041-4455-BAD9-1A01AD875773}"/>
              </a:ext>
            </a:extLst>
          </p:cNvPr>
          <p:cNvSpPr/>
          <p:nvPr/>
        </p:nvSpPr>
        <p:spPr>
          <a:xfrm>
            <a:off x="469313" y="4218066"/>
            <a:ext cx="171450" cy="17546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4B605A3-FF26-4AB1-BCD5-769727AA5681}"/>
              </a:ext>
            </a:extLst>
          </p:cNvPr>
          <p:cNvSpPr txBox="1"/>
          <p:nvPr/>
        </p:nvSpPr>
        <p:spPr>
          <a:xfrm rot="4162199">
            <a:off x="-361133" y="5500268"/>
            <a:ext cx="2838450" cy="369332"/>
          </a:xfrm>
          <a:prstGeom prst="rect">
            <a:avLst/>
          </a:prstGeom>
          <a:noFill/>
        </p:spPr>
        <p:txBody>
          <a:bodyPr wrap="square" rtlCol="0">
            <a:spAutoFit/>
          </a:bodyPr>
          <a:lstStyle/>
          <a:p>
            <a:r>
              <a:rPr lang="en-US" dirty="0"/>
              <a:t>Below weir</a:t>
            </a:r>
          </a:p>
        </p:txBody>
      </p:sp>
      <p:sp>
        <p:nvSpPr>
          <p:cNvPr id="25" name="Rectangle: Rounded Corners 24">
            <a:extLst>
              <a:ext uri="{FF2B5EF4-FFF2-40B4-BE49-F238E27FC236}">
                <a16:creationId xmlns:a16="http://schemas.microsoft.com/office/drawing/2014/main" id="{70C02734-CE60-4F58-87E7-424C2BA2D230}"/>
              </a:ext>
            </a:extLst>
          </p:cNvPr>
          <p:cNvSpPr/>
          <p:nvPr/>
        </p:nvSpPr>
        <p:spPr>
          <a:xfrm>
            <a:off x="4823032" y="1625600"/>
            <a:ext cx="4208114" cy="32816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1" name="Picture 20" descr="Smallmouth Bass">
            <a:extLst>
              <a:ext uri="{FF2B5EF4-FFF2-40B4-BE49-F238E27FC236}">
                <a16:creationId xmlns:a16="http://schemas.microsoft.com/office/drawing/2014/main" id="{DCF46481-A2D2-4543-9CBA-72A49FAE3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571" y="2459717"/>
            <a:ext cx="2818151" cy="130046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EDB8B42-1DCC-419A-8749-9007605FB728}"/>
              </a:ext>
            </a:extLst>
          </p:cNvPr>
          <p:cNvSpPr txBox="1"/>
          <p:nvPr/>
        </p:nvSpPr>
        <p:spPr>
          <a:xfrm>
            <a:off x="5599552" y="1845047"/>
            <a:ext cx="6228986" cy="861774"/>
          </a:xfrm>
          <a:prstGeom prst="rect">
            <a:avLst/>
          </a:prstGeom>
          <a:noFill/>
        </p:spPr>
        <p:txBody>
          <a:bodyPr wrap="square" rtlCol="0">
            <a:spAutoFit/>
          </a:bodyPr>
          <a:lstStyle/>
          <a:p>
            <a:r>
              <a:rPr lang="en-US" sz="3200" dirty="0"/>
              <a:t>Bass abundance</a:t>
            </a:r>
          </a:p>
          <a:p>
            <a:endParaRPr lang="en-US" dirty="0"/>
          </a:p>
        </p:txBody>
      </p:sp>
      <p:sp>
        <p:nvSpPr>
          <p:cNvPr id="23" name="TextBox 22">
            <a:extLst>
              <a:ext uri="{FF2B5EF4-FFF2-40B4-BE49-F238E27FC236}">
                <a16:creationId xmlns:a16="http://schemas.microsoft.com/office/drawing/2014/main" id="{FEC5965C-94F7-4885-AC77-079487E4CC05}"/>
              </a:ext>
            </a:extLst>
          </p:cNvPr>
          <p:cNvSpPr txBox="1"/>
          <p:nvPr/>
        </p:nvSpPr>
        <p:spPr>
          <a:xfrm>
            <a:off x="4948387" y="3624045"/>
            <a:ext cx="4214521" cy="923330"/>
          </a:xfrm>
          <a:prstGeom prst="rect">
            <a:avLst/>
          </a:prstGeom>
          <a:noFill/>
        </p:spPr>
        <p:txBody>
          <a:bodyPr wrap="square" rtlCol="0">
            <a:spAutoFit/>
          </a:bodyPr>
          <a:lstStyle/>
          <a:p>
            <a:r>
              <a:rPr lang="en-US" dirty="0"/>
              <a:t>2020 below weir – .70 bass/m (280 bass)</a:t>
            </a:r>
          </a:p>
          <a:p>
            <a:r>
              <a:rPr lang="en-US" dirty="0"/>
              <a:t>2020 above weir – .17 bass/m (64 bass)</a:t>
            </a:r>
          </a:p>
          <a:p>
            <a:endParaRPr lang="en-US" dirty="0"/>
          </a:p>
        </p:txBody>
      </p:sp>
      <p:sp>
        <p:nvSpPr>
          <p:cNvPr id="20" name="Flowchart: Connector 19">
            <a:extLst>
              <a:ext uri="{FF2B5EF4-FFF2-40B4-BE49-F238E27FC236}">
                <a16:creationId xmlns:a16="http://schemas.microsoft.com/office/drawing/2014/main" id="{0FBC756B-960D-45EF-A6B9-9484C0237267}"/>
              </a:ext>
            </a:extLst>
          </p:cNvPr>
          <p:cNvSpPr/>
          <p:nvPr/>
        </p:nvSpPr>
        <p:spPr>
          <a:xfrm>
            <a:off x="3442883" y="3616799"/>
            <a:ext cx="171450" cy="17546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FAE73D9-F6DD-4F2D-845D-0AA3A54A7A21}"/>
              </a:ext>
            </a:extLst>
          </p:cNvPr>
          <p:cNvSpPr txBox="1"/>
          <p:nvPr/>
        </p:nvSpPr>
        <p:spPr>
          <a:xfrm rot="3665206">
            <a:off x="2805367" y="4794761"/>
            <a:ext cx="2838450" cy="369332"/>
          </a:xfrm>
          <a:prstGeom prst="rect">
            <a:avLst/>
          </a:prstGeom>
          <a:noFill/>
        </p:spPr>
        <p:txBody>
          <a:bodyPr wrap="square" rtlCol="0">
            <a:spAutoFit/>
          </a:bodyPr>
          <a:lstStyle/>
          <a:p>
            <a:r>
              <a:rPr lang="en-US" dirty="0"/>
              <a:t>Control 2</a:t>
            </a:r>
          </a:p>
        </p:txBody>
      </p:sp>
      <p:sp>
        <p:nvSpPr>
          <p:cNvPr id="4" name="TextBox 3">
            <a:extLst>
              <a:ext uri="{FF2B5EF4-FFF2-40B4-BE49-F238E27FC236}">
                <a16:creationId xmlns:a16="http://schemas.microsoft.com/office/drawing/2014/main" id="{302E0208-A59E-4B52-8A76-2AE8B17C2BDD}"/>
              </a:ext>
            </a:extLst>
          </p:cNvPr>
          <p:cNvSpPr txBox="1"/>
          <p:nvPr/>
        </p:nvSpPr>
        <p:spPr>
          <a:xfrm>
            <a:off x="5875505" y="4296859"/>
            <a:ext cx="2142699" cy="461665"/>
          </a:xfrm>
          <a:prstGeom prst="rect">
            <a:avLst/>
          </a:prstGeom>
          <a:noFill/>
        </p:spPr>
        <p:txBody>
          <a:bodyPr wrap="square" rtlCol="0">
            <a:spAutoFit/>
          </a:bodyPr>
          <a:lstStyle/>
          <a:p>
            <a:r>
              <a:rPr lang="en-US" sz="2400" dirty="0"/>
              <a:t>76% reduction</a:t>
            </a:r>
          </a:p>
        </p:txBody>
      </p:sp>
      <p:sp>
        <p:nvSpPr>
          <p:cNvPr id="26" name="TextBox 25">
            <a:extLst>
              <a:ext uri="{FF2B5EF4-FFF2-40B4-BE49-F238E27FC236}">
                <a16:creationId xmlns:a16="http://schemas.microsoft.com/office/drawing/2014/main" id="{4C968602-5920-4C20-A80E-703139FED89C}"/>
              </a:ext>
            </a:extLst>
          </p:cNvPr>
          <p:cNvSpPr txBox="1"/>
          <p:nvPr/>
        </p:nvSpPr>
        <p:spPr>
          <a:xfrm rot="5400000">
            <a:off x="99081" y="6197855"/>
            <a:ext cx="1625216" cy="307777"/>
          </a:xfrm>
          <a:prstGeom prst="rect">
            <a:avLst/>
          </a:prstGeom>
          <a:noFill/>
        </p:spPr>
        <p:txBody>
          <a:bodyPr wrap="square" rtlCol="0">
            <a:spAutoFit/>
          </a:bodyPr>
          <a:lstStyle/>
          <a:p>
            <a:r>
              <a:rPr lang="en-US" sz="1400" dirty="0"/>
              <a:t>John Day River</a:t>
            </a:r>
          </a:p>
        </p:txBody>
      </p:sp>
    </p:spTree>
    <p:extLst>
      <p:ext uri="{BB962C8B-B14F-4D97-AF65-F5344CB8AC3E}">
        <p14:creationId xmlns:p14="http://schemas.microsoft.com/office/powerpoint/2010/main" val="47973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teraction between control and impact sites in a BACI design. | Download  Scientific Diagram">
            <a:extLst>
              <a:ext uri="{FF2B5EF4-FFF2-40B4-BE49-F238E27FC236}">
                <a16:creationId xmlns:a16="http://schemas.microsoft.com/office/drawing/2014/main" id="{6C9FE8BC-B3A2-4805-8B3B-C798451067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47" r="45197" b="51379"/>
          <a:stretch/>
        </p:blipFill>
        <p:spPr bwMode="auto">
          <a:xfrm>
            <a:off x="289557" y="678176"/>
            <a:ext cx="3270934" cy="30697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teraction between control and impact sites in a BACI design. | Download  Scientific Diagram">
            <a:extLst>
              <a:ext uri="{FF2B5EF4-FFF2-40B4-BE49-F238E27FC236}">
                <a16:creationId xmlns:a16="http://schemas.microsoft.com/office/drawing/2014/main" id="{9C467AF8-1692-4293-8CB1-E8649F089A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47" t="50000" r="45329"/>
          <a:stretch/>
        </p:blipFill>
        <p:spPr bwMode="auto">
          <a:xfrm>
            <a:off x="326276" y="3704404"/>
            <a:ext cx="3261838" cy="31568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09A724C-AAAE-4BC8-A60A-F0634BE299A0}"/>
              </a:ext>
            </a:extLst>
          </p:cNvPr>
          <p:cNvSpPr/>
          <p:nvPr/>
        </p:nvSpPr>
        <p:spPr>
          <a:xfrm>
            <a:off x="550816" y="3927566"/>
            <a:ext cx="2369029" cy="2416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57C01A1-C6C5-4C64-91C9-E092FE2B62A7}"/>
              </a:ext>
            </a:extLst>
          </p:cNvPr>
          <p:cNvSpPr txBox="1"/>
          <p:nvPr/>
        </p:nvSpPr>
        <p:spPr>
          <a:xfrm rot="16200000">
            <a:off x="-1388679" y="2977870"/>
            <a:ext cx="3037114" cy="369332"/>
          </a:xfrm>
          <a:prstGeom prst="rect">
            <a:avLst/>
          </a:prstGeom>
          <a:noFill/>
        </p:spPr>
        <p:txBody>
          <a:bodyPr wrap="square" rtlCol="0">
            <a:spAutoFit/>
          </a:bodyPr>
          <a:lstStyle/>
          <a:p>
            <a:r>
              <a:rPr lang="en-US" dirty="0"/>
              <a:t>Steelhead Density</a:t>
            </a:r>
          </a:p>
        </p:txBody>
      </p:sp>
      <p:sp>
        <p:nvSpPr>
          <p:cNvPr id="11" name="Rectangle 10">
            <a:extLst>
              <a:ext uri="{FF2B5EF4-FFF2-40B4-BE49-F238E27FC236}">
                <a16:creationId xmlns:a16="http://schemas.microsoft.com/office/drawing/2014/main" id="{20F14666-D5FD-455F-84A0-F6BF92F2277C}"/>
              </a:ext>
            </a:extLst>
          </p:cNvPr>
          <p:cNvSpPr/>
          <p:nvPr/>
        </p:nvSpPr>
        <p:spPr>
          <a:xfrm>
            <a:off x="423158" y="1764839"/>
            <a:ext cx="2710546" cy="440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D5422B8-6DA8-4CC4-B094-EFEB6205D325}"/>
              </a:ext>
            </a:extLst>
          </p:cNvPr>
          <p:cNvSpPr/>
          <p:nvPr/>
        </p:nvSpPr>
        <p:spPr>
          <a:xfrm>
            <a:off x="740509" y="548087"/>
            <a:ext cx="2369029" cy="2416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Interaction between control and impact sites in a BACI design. | Download  Scientific Diagram">
            <a:extLst>
              <a:ext uri="{FF2B5EF4-FFF2-40B4-BE49-F238E27FC236}">
                <a16:creationId xmlns:a16="http://schemas.microsoft.com/office/drawing/2014/main" id="{A68B9B28-92D8-4470-AD42-950D7082F1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1" t="17168" r="51477" b="77142"/>
          <a:stretch/>
        </p:blipFill>
        <p:spPr bwMode="auto">
          <a:xfrm rot="21172852">
            <a:off x="560682" y="2278926"/>
            <a:ext cx="2536373" cy="3592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nteraction between control and impact sites in a BACI design. | Download  Scientific Diagram">
            <a:extLst>
              <a:ext uri="{FF2B5EF4-FFF2-40B4-BE49-F238E27FC236}">
                <a16:creationId xmlns:a16="http://schemas.microsoft.com/office/drawing/2014/main" id="{4F341DE1-4E84-4BA5-A078-63F6B4B814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1" t="10429" r="51477" b="83536"/>
          <a:stretch/>
        </p:blipFill>
        <p:spPr bwMode="auto">
          <a:xfrm rot="21232586">
            <a:off x="591524" y="4945380"/>
            <a:ext cx="2536373" cy="3809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nteraction between control and impact sites in a BACI design. | Download  Scientific Diagram">
            <a:extLst>
              <a:ext uri="{FF2B5EF4-FFF2-40B4-BE49-F238E27FC236}">
                <a16:creationId xmlns:a16="http://schemas.microsoft.com/office/drawing/2014/main" id="{0EB4C672-E446-4330-B5AC-45ACD3EC23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625" t="1" b="93340"/>
          <a:stretch/>
        </p:blipFill>
        <p:spPr bwMode="auto">
          <a:xfrm>
            <a:off x="3510685" y="3290745"/>
            <a:ext cx="1476400" cy="4204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nteraction between control and impact sites in a BACI design. | Download  Scientific Diagram">
            <a:extLst>
              <a:ext uri="{FF2B5EF4-FFF2-40B4-BE49-F238E27FC236}">
                <a16:creationId xmlns:a16="http://schemas.microsoft.com/office/drawing/2014/main" id="{DEC4764E-E89F-4110-A282-98B52ABC29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625" t="6878" b="88254"/>
          <a:stretch/>
        </p:blipFill>
        <p:spPr bwMode="auto">
          <a:xfrm>
            <a:off x="3510684" y="3008869"/>
            <a:ext cx="1476400" cy="30733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9475A8ED-9E20-4125-A300-FEE3408EB8D8}"/>
              </a:ext>
            </a:extLst>
          </p:cNvPr>
          <p:cNvSpPr/>
          <p:nvPr/>
        </p:nvSpPr>
        <p:spPr>
          <a:xfrm>
            <a:off x="1844040" y="54565"/>
            <a:ext cx="5708765" cy="8473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D3419E8F-3D4E-4642-894E-5CCC4D1F25C6}"/>
              </a:ext>
            </a:extLst>
          </p:cNvPr>
          <p:cNvSpPr txBox="1"/>
          <p:nvPr/>
        </p:nvSpPr>
        <p:spPr>
          <a:xfrm>
            <a:off x="1844040" y="71761"/>
            <a:ext cx="5708765"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t>Hypothesized change in steelhead abundance</a:t>
            </a:r>
          </a:p>
        </p:txBody>
      </p:sp>
      <p:sp>
        <p:nvSpPr>
          <p:cNvPr id="5" name="TextBox 4">
            <a:extLst>
              <a:ext uri="{FF2B5EF4-FFF2-40B4-BE49-F238E27FC236}">
                <a16:creationId xmlns:a16="http://schemas.microsoft.com/office/drawing/2014/main" id="{F31D7257-C152-4292-93E3-19D437E9A3F9}"/>
              </a:ext>
            </a:extLst>
          </p:cNvPr>
          <p:cNvSpPr txBox="1"/>
          <p:nvPr/>
        </p:nvSpPr>
        <p:spPr>
          <a:xfrm>
            <a:off x="512881" y="980188"/>
            <a:ext cx="2531100" cy="461665"/>
          </a:xfrm>
          <a:prstGeom prst="rect">
            <a:avLst/>
          </a:prstGeom>
          <a:noFill/>
        </p:spPr>
        <p:txBody>
          <a:bodyPr wrap="square" rtlCol="0">
            <a:spAutoFit/>
          </a:bodyPr>
          <a:lstStyle/>
          <a:p>
            <a:r>
              <a:rPr lang="en-US" sz="2400" dirty="0">
                <a:solidFill>
                  <a:schemeClr val="accent2">
                    <a:lumMod val="75000"/>
                  </a:schemeClr>
                </a:solidFill>
              </a:rPr>
              <a:t>Null effect</a:t>
            </a:r>
          </a:p>
        </p:txBody>
      </p:sp>
    </p:spTree>
    <p:extLst>
      <p:ext uri="{BB962C8B-B14F-4D97-AF65-F5344CB8AC3E}">
        <p14:creationId xmlns:p14="http://schemas.microsoft.com/office/powerpoint/2010/main" val="155018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teraction between control and impact sites in a BACI design. | Download  Scientific Diagram">
            <a:extLst>
              <a:ext uri="{FF2B5EF4-FFF2-40B4-BE49-F238E27FC236}">
                <a16:creationId xmlns:a16="http://schemas.microsoft.com/office/drawing/2014/main" id="{6C9FE8BC-B3A2-4805-8B3B-C798451067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47" r="45197" b="51379"/>
          <a:stretch/>
        </p:blipFill>
        <p:spPr bwMode="auto">
          <a:xfrm>
            <a:off x="289557" y="678176"/>
            <a:ext cx="3270934" cy="30697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teraction between control and impact sites in a BACI design. | Download  Scientific Diagram">
            <a:extLst>
              <a:ext uri="{FF2B5EF4-FFF2-40B4-BE49-F238E27FC236}">
                <a16:creationId xmlns:a16="http://schemas.microsoft.com/office/drawing/2014/main" id="{9C467AF8-1692-4293-8CB1-E8649F089A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47" t="50000" r="45329"/>
          <a:stretch/>
        </p:blipFill>
        <p:spPr bwMode="auto">
          <a:xfrm>
            <a:off x="326276" y="3704404"/>
            <a:ext cx="3261838" cy="31568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09A724C-AAAE-4BC8-A60A-F0634BE299A0}"/>
              </a:ext>
            </a:extLst>
          </p:cNvPr>
          <p:cNvSpPr/>
          <p:nvPr/>
        </p:nvSpPr>
        <p:spPr>
          <a:xfrm>
            <a:off x="550816" y="3927566"/>
            <a:ext cx="2369029" cy="2416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57C01A1-C6C5-4C64-91C9-E092FE2B62A7}"/>
              </a:ext>
            </a:extLst>
          </p:cNvPr>
          <p:cNvSpPr txBox="1"/>
          <p:nvPr/>
        </p:nvSpPr>
        <p:spPr>
          <a:xfrm rot="16200000">
            <a:off x="-1388679" y="2977870"/>
            <a:ext cx="3037114" cy="369332"/>
          </a:xfrm>
          <a:prstGeom prst="rect">
            <a:avLst/>
          </a:prstGeom>
          <a:noFill/>
        </p:spPr>
        <p:txBody>
          <a:bodyPr wrap="square" rtlCol="0">
            <a:spAutoFit/>
          </a:bodyPr>
          <a:lstStyle/>
          <a:p>
            <a:r>
              <a:rPr lang="en-US" dirty="0"/>
              <a:t>Steelhead Density</a:t>
            </a:r>
          </a:p>
        </p:txBody>
      </p:sp>
      <p:sp>
        <p:nvSpPr>
          <p:cNvPr id="11" name="Rectangle 10">
            <a:extLst>
              <a:ext uri="{FF2B5EF4-FFF2-40B4-BE49-F238E27FC236}">
                <a16:creationId xmlns:a16="http://schemas.microsoft.com/office/drawing/2014/main" id="{20F14666-D5FD-455F-84A0-F6BF92F2277C}"/>
              </a:ext>
            </a:extLst>
          </p:cNvPr>
          <p:cNvSpPr/>
          <p:nvPr/>
        </p:nvSpPr>
        <p:spPr>
          <a:xfrm>
            <a:off x="423158" y="1764839"/>
            <a:ext cx="2710546" cy="440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D5422B8-6DA8-4CC4-B094-EFEB6205D325}"/>
              </a:ext>
            </a:extLst>
          </p:cNvPr>
          <p:cNvSpPr/>
          <p:nvPr/>
        </p:nvSpPr>
        <p:spPr>
          <a:xfrm>
            <a:off x="740509" y="548087"/>
            <a:ext cx="2369029" cy="2416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Interaction between control and impact sites in a BACI design. | Download  Scientific Diagram">
            <a:extLst>
              <a:ext uri="{FF2B5EF4-FFF2-40B4-BE49-F238E27FC236}">
                <a16:creationId xmlns:a16="http://schemas.microsoft.com/office/drawing/2014/main" id="{A68B9B28-92D8-4470-AD42-950D7082F1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1" t="17168" r="51477" b="77142"/>
          <a:stretch/>
        </p:blipFill>
        <p:spPr bwMode="auto">
          <a:xfrm rot="21172852">
            <a:off x="560682" y="2278926"/>
            <a:ext cx="2536373" cy="3592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nteraction between control and impact sites in a BACI design. | Download  Scientific Diagram">
            <a:extLst>
              <a:ext uri="{FF2B5EF4-FFF2-40B4-BE49-F238E27FC236}">
                <a16:creationId xmlns:a16="http://schemas.microsoft.com/office/drawing/2014/main" id="{4F341DE1-4E84-4BA5-A078-63F6B4B814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1" t="10429" r="51477" b="83536"/>
          <a:stretch/>
        </p:blipFill>
        <p:spPr bwMode="auto">
          <a:xfrm rot="21232586">
            <a:off x="591524" y="4945380"/>
            <a:ext cx="2536373" cy="3809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nteraction between control and impact sites in a BACI design. | Download  Scientific Diagram">
            <a:extLst>
              <a:ext uri="{FF2B5EF4-FFF2-40B4-BE49-F238E27FC236}">
                <a16:creationId xmlns:a16="http://schemas.microsoft.com/office/drawing/2014/main" id="{0EB4C672-E446-4330-B5AC-45ACD3EC23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625" t="1" b="93340"/>
          <a:stretch/>
        </p:blipFill>
        <p:spPr bwMode="auto">
          <a:xfrm>
            <a:off x="3510685" y="3290745"/>
            <a:ext cx="1476400" cy="4204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nteraction between control and impact sites in a BACI design. | Download  Scientific Diagram">
            <a:extLst>
              <a:ext uri="{FF2B5EF4-FFF2-40B4-BE49-F238E27FC236}">
                <a16:creationId xmlns:a16="http://schemas.microsoft.com/office/drawing/2014/main" id="{DEC4764E-E89F-4110-A282-98B52ABC29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625" t="6878" b="88254"/>
          <a:stretch/>
        </p:blipFill>
        <p:spPr bwMode="auto">
          <a:xfrm>
            <a:off x="3510684" y="3008869"/>
            <a:ext cx="1476400" cy="30733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nteraction between control and impact sites in a BACI design. | Download  Scientific Diagram">
            <a:extLst>
              <a:ext uri="{FF2B5EF4-FFF2-40B4-BE49-F238E27FC236}">
                <a16:creationId xmlns:a16="http://schemas.microsoft.com/office/drawing/2014/main" id="{377B6C49-62D5-4D04-8103-9B25762D53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47" r="45197" b="51379"/>
          <a:stretch/>
        </p:blipFill>
        <p:spPr bwMode="auto">
          <a:xfrm>
            <a:off x="5273037" y="693416"/>
            <a:ext cx="3270934" cy="30697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Interaction between control and impact sites in a BACI design. | Download  Scientific Diagram">
            <a:extLst>
              <a:ext uri="{FF2B5EF4-FFF2-40B4-BE49-F238E27FC236}">
                <a16:creationId xmlns:a16="http://schemas.microsoft.com/office/drawing/2014/main" id="{0E3545C7-49BD-428F-AE2A-E9AA838340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47" t="50000" r="45016"/>
          <a:stretch/>
        </p:blipFill>
        <p:spPr bwMode="auto">
          <a:xfrm>
            <a:off x="5309755" y="3719644"/>
            <a:ext cx="3283429" cy="315685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C9A76BCC-33D8-451D-9923-294B5AE9821D}"/>
              </a:ext>
            </a:extLst>
          </p:cNvPr>
          <p:cNvSpPr/>
          <p:nvPr/>
        </p:nvSpPr>
        <p:spPr>
          <a:xfrm>
            <a:off x="5534296" y="3942806"/>
            <a:ext cx="2369029" cy="2416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30B6E0B-DFA0-480C-96C7-D488D77B7BEF}"/>
              </a:ext>
            </a:extLst>
          </p:cNvPr>
          <p:cNvSpPr/>
          <p:nvPr/>
        </p:nvSpPr>
        <p:spPr>
          <a:xfrm>
            <a:off x="5476703" y="1299909"/>
            <a:ext cx="2710546" cy="440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6728938-831C-4297-863F-3E5B3C3A178C}"/>
              </a:ext>
            </a:extLst>
          </p:cNvPr>
          <p:cNvSpPr/>
          <p:nvPr/>
        </p:nvSpPr>
        <p:spPr>
          <a:xfrm>
            <a:off x="5708469" y="1624149"/>
            <a:ext cx="2402908" cy="642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descr="Interaction between control and impact sites in a BACI design. | Download  Scientific Diagram">
            <a:extLst>
              <a:ext uri="{FF2B5EF4-FFF2-40B4-BE49-F238E27FC236}">
                <a16:creationId xmlns:a16="http://schemas.microsoft.com/office/drawing/2014/main" id="{24CA0E2A-0BE5-4B14-A24F-B412BF89FB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1" t="10429" r="51477" b="83536"/>
          <a:stretch/>
        </p:blipFill>
        <p:spPr bwMode="auto">
          <a:xfrm rot="21232586">
            <a:off x="5575004" y="4960620"/>
            <a:ext cx="2536373" cy="3809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nteraction between control and impact sites in a BACI design. | Download  Scientific Diagram">
            <a:extLst>
              <a:ext uri="{FF2B5EF4-FFF2-40B4-BE49-F238E27FC236}">
                <a16:creationId xmlns:a16="http://schemas.microsoft.com/office/drawing/2014/main" id="{3FE5C531-62D1-447D-9B33-B719573DBF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1" t="17168" r="51477" b="77142"/>
          <a:stretch/>
        </p:blipFill>
        <p:spPr bwMode="auto">
          <a:xfrm rot="19618749">
            <a:off x="5601503" y="1973718"/>
            <a:ext cx="2536373" cy="35923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9475A8ED-9E20-4125-A300-FEE3408EB8D8}"/>
              </a:ext>
            </a:extLst>
          </p:cNvPr>
          <p:cNvSpPr/>
          <p:nvPr/>
        </p:nvSpPr>
        <p:spPr>
          <a:xfrm>
            <a:off x="1844040" y="54565"/>
            <a:ext cx="5708765" cy="8473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D3419E8F-3D4E-4642-894E-5CCC4D1F25C6}"/>
              </a:ext>
            </a:extLst>
          </p:cNvPr>
          <p:cNvSpPr txBox="1"/>
          <p:nvPr/>
        </p:nvSpPr>
        <p:spPr>
          <a:xfrm>
            <a:off x="1844040" y="71761"/>
            <a:ext cx="5708765"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t>Hypothesized change in steelhead abundance</a:t>
            </a:r>
          </a:p>
        </p:txBody>
      </p:sp>
      <p:sp>
        <p:nvSpPr>
          <p:cNvPr id="5" name="TextBox 4">
            <a:extLst>
              <a:ext uri="{FF2B5EF4-FFF2-40B4-BE49-F238E27FC236}">
                <a16:creationId xmlns:a16="http://schemas.microsoft.com/office/drawing/2014/main" id="{F31D7257-C152-4292-93E3-19D437E9A3F9}"/>
              </a:ext>
            </a:extLst>
          </p:cNvPr>
          <p:cNvSpPr txBox="1"/>
          <p:nvPr/>
        </p:nvSpPr>
        <p:spPr>
          <a:xfrm>
            <a:off x="512881" y="980188"/>
            <a:ext cx="2531100" cy="461665"/>
          </a:xfrm>
          <a:prstGeom prst="rect">
            <a:avLst/>
          </a:prstGeom>
          <a:noFill/>
        </p:spPr>
        <p:txBody>
          <a:bodyPr wrap="square" rtlCol="0">
            <a:spAutoFit/>
          </a:bodyPr>
          <a:lstStyle/>
          <a:p>
            <a:r>
              <a:rPr lang="en-US" sz="2400" dirty="0">
                <a:solidFill>
                  <a:schemeClr val="accent2">
                    <a:lumMod val="75000"/>
                  </a:schemeClr>
                </a:solidFill>
              </a:rPr>
              <a:t>Null effect</a:t>
            </a:r>
          </a:p>
        </p:txBody>
      </p:sp>
      <p:sp>
        <p:nvSpPr>
          <p:cNvPr id="23" name="TextBox 22">
            <a:extLst>
              <a:ext uri="{FF2B5EF4-FFF2-40B4-BE49-F238E27FC236}">
                <a16:creationId xmlns:a16="http://schemas.microsoft.com/office/drawing/2014/main" id="{5A66DED7-615F-4B04-8533-95A199F1F514}"/>
              </a:ext>
            </a:extLst>
          </p:cNvPr>
          <p:cNvSpPr txBox="1"/>
          <p:nvPr/>
        </p:nvSpPr>
        <p:spPr>
          <a:xfrm>
            <a:off x="5561918" y="1032973"/>
            <a:ext cx="2531100" cy="461665"/>
          </a:xfrm>
          <a:prstGeom prst="rect">
            <a:avLst/>
          </a:prstGeom>
          <a:noFill/>
        </p:spPr>
        <p:txBody>
          <a:bodyPr wrap="square" rtlCol="0">
            <a:spAutoFit/>
          </a:bodyPr>
          <a:lstStyle/>
          <a:p>
            <a:r>
              <a:rPr lang="en-US" sz="2400" dirty="0">
                <a:solidFill>
                  <a:schemeClr val="accent2">
                    <a:lumMod val="75000"/>
                  </a:schemeClr>
                </a:solidFill>
              </a:rPr>
              <a:t>Positive effect</a:t>
            </a:r>
          </a:p>
        </p:txBody>
      </p:sp>
    </p:spTree>
    <p:extLst>
      <p:ext uri="{BB962C8B-B14F-4D97-AF65-F5344CB8AC3E}">
        <p14:creationId xmlns:p14="http://schemas.microsoft.com/office/powerpoint/2010/main" val="20017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E15C76-BBC2-47BD-88B6-451B2A850C5C}"/>
              </a:ext>
            </a:extLst>
          </p:cNvPr>
          <p:cNvSpPr txBox="1"/>
          <p:nvPr/>
        </p:nvSpPr>
        <p:spPr>
          <a:xfrm rot="16200000">
            <a:off x="15683" y="2510326"/>
            <a:ext cx="2529569" cy="461665"/>
          </a:xfrm>
          <a:prstGeom prst="rect">
            <a:avLst/>
          </a:prstGeom>
          <a:noFill/>
        </p:spPr>
        <p:txBody>
          <a:bodyPr wrap="square" rtlCol="0">
            <a:spAutoFit/>
          </a:bodyPr>
          <a:lstStyle/>
          <a:p>
            <a:r>
              <a:rPr lang="en-US" sz="2400" dirty="0"/>
              <a:t>Fish/m</a:t>
            </a:r>
          </a:p>
        </p:txBody>
      </p:sp>
      <p:sp>
        <p:nvSpPr>
          <p:cNvPr id="16" name="TextBox 15">
            <a:extLst>
              <a:ext uri="{FF2B5EF4-FFF2-40B4-BE49-F238E27FC236}">
                <a16:creationId xmlns:a16="http://schemas.microsoft.com/office/drawing/2014/main" id="{A4C86431-CB47-4817-BE38-4850575B1719}"/>
              </a:ext>
            </a:extLst>
          </p:cNvPr>
          <p:cNvSpPr txBox="1"/>
          <p:nvPr/>
        </p:nvSpPr>
        <p:spPr>
          <a:xfrm>
            <a:off x="1463773" y="74409"/>
            <a:ext cx="5450952" cy="861774"/>
          </a:xfrm>
          <a:prstGeom prst="rect">
            <a:avLst/>
          </a:prstGeom>
          <a:noFill/>
        </p:spPr>
        <p:txBody>
          <a:bodyPr wrap="square" rtlCol="0">
            <a:spAutoFit/>
          </a:bodyPr>
          <a:lstStyle/>
          <a:p>
            <a:r>
              <a:rPr lang="en-US" sz="3200" dirty="0"/>
              <a:t>Steelhead density</a:t>
            </a:r>
          </a:p>
          <a:p>
            <a:endParaRPr lang="en-US" dirty="0"/>
          </a:p>
        </p:txBody>
      </p:sp>
      <p:pic>
        <p:nvPicPr>
          <p:cNvPr id="17" name="Picture 2" descr="Steelhead trout illustration">
            <a:extLst>
              <a:ext uri="{FF2B5EF4-FFF2-40B4-BE49-F238E27FC236}">
                <a16:creationId xmlns:a16="http://schemas.microsoft.com/office/drawing/2014/main" id="{F8D48DD8-407A-433C-8D61-7DFDBC3F1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76" y="-19097"/>
            <a:ext cx="1224419" cy="8169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31C8DF5-63B4-48EF-BFCF-92BC02B22CEB}"/>
              </a:ext>
            </a:extLst>
          </p:cNvPr>
          <p:cNvPicPr>
            <a:picLocks noChangeAspect="1"/>
          </p:cNvPicPr>
          <p:nvPr/>
        </p:nvPicPr>
        <p:blipFill rotWithShape="1">
          <a:blip r:embed="rId4">
            <a:extLst>
              <a:ext uri="{28A0092B-C50C-407E-A947-70E740481C1C}">
                <a14:useLocalDpi xmlns:a14="http://schemas.microsoft.com/office/drawing/2010/main" val="0"/>
              </a:ext>
            </a:extLst>
          </a:blip>
          <a:srcRect r="18669"/>
          <a:stretch/>
        </p:blipFill>
        <p:spPr>
          <a:xfrm>
            <a:off x="1403395" y="899431"/>
            <a:ext cx="4268062" cy="5920786"/>
          </a:xfrm>
          <a:prstGeom prst="rect">
            <a:avLst/>
          </a:prstGeom>
        </p:spPr>
      </p:pic>
      <p:sp>
        <p:nvSpPr>
          <p:cNvPr id="10" name="Rectangle 9">
            <a:extLst>
              <a:ext uri="{FF2B5EF4-FFF2-40B4-BE49-F238E27FC236}">
                <a16:creationId xmlns:a16="http://schemas.microsoft.com/office/drawing/2014/main" id="{D53BD373-2DC5-4C1B-BFA8-05DEF7A65734}"/>
              </a:ext>
            </a:extLst>
          </p:cNvPr>
          <p:cNvSpPr/>
          <p:nvPr/>
        </p:nvSpPr>
        <p:spPr>
          <a:xfrm>
            <a:off x="5340372" y="2710543"/>
            <a:ext cx="211342" cy="165462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059D94E-4D82-4CD9-8231-EF2A5AF58BEB}"/>
              </a:ext>
            </a:extLst>
          </p:cNvPr>
          <p:cNvSpPr/>
          <p:nvPr/>
        </p:nvSpPr>
        <p:spPr>
          <a:xfrm>
            <a:off x="5318601" y="977673"/>
            <a:ext cx="211342" cy="165462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E505FD4-79EB-43D6-A5EF-6D76F1E8338E}"/>
              </a:ext>
            </a:extLst>
          </p:cNvPr>
          <p:cNvSpPr/>
          <p:nvPr/>
        </p:nvSpPr>
        <p:spPr>
          <a:xfrm>
            <a:off x="5338117" y="4488997"/>
            <a:ext cx="211342" cy="165462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5C19BCB-E803-4144-B693-DC855D69F308}"/>
              </a:ext>
            </a:extLst>
          </p:cNvPr>
          <p:cNvSpPr txBox="1"/>
          <p:nvPr/>
        </p:nvSpPr>
        <p:spPr>
          <a:xfrm>
            <a:off x="1782041" y="2710399"/>
            <a:ext cx="1791536" cy="369332"/>
          </a:xfrm>
          <a:prstGeom prst="rect">
            <a:avLst/>
          </a:prstGeom>
          <a:noFill/>
        </p:spPr>
        <p:txBody>
          <a:bodyPr wrap="square" rtlCol="0">
            <a:spAutoFit/>
          </a:bodyPr>
          <a:lstStyle/>
          <a:p>
            <a:r>
              <a:rPr lang="en-US" b="1" dirty="0"/>
              <a:t>Control 1</a:t>
            </a:r>
          </a:p>
        </p:txBody>
      </p:sp>
      <p:sp>
        <p:nvSpPr>
          <p:cNvPr id="24" name="TextBox 23">
            <a:extLst>
              <a:ext uri="{FF2B5EF4-FFF2-40B4-BE49-F238E27FC236}">
                <a16:creationId xmlns:a16="http://schemas.microsoft.com/office/drawing/2014/main" id="{5AD113FA-449E-4FE3-A857-72E8B85D4F13}"/>
              </a:ext>
            </a:extLst>
          </p:cNvPr>
          <p:cNvSpPr txBox="1"/>
          <p:nvPr/>
        </p:nvSpPr>
        <p:spPr>
          <a:xfrm>
            <a:off x="1789433" y="4523617"/>
            <a:ext cx="1791536" cy="369332"/>
          </a:xfrm>
          <a:prstGeom prst="rect">
            <a:avLst/>
          </a:prstGeom>
          <a:noFill/>
        </p:spPr>
        <p:txBody>
          <a:bodyPr wrap="square" rtlCol="0">
            <a:spAutoFit/>
          </a:bodyPr>
          <a:lstStyle/>
          <a:p>
            <a:r>
              <a:rPr lang="en-US" b="1" dirty="0"/>
              <a:t>Control 2</a:t>
            </a:r>
          </a:p>
        </p:txBody>
      </p:sp>
      <p:sp>
        <p:nvSpPr>
          <p:cNvPr id="25" name="TextBox 24">
            <a:extLst>
              <a:ext uri="{FF2B5EF4-FFF2-40B4-BE49-F238E27FC236}">
                <a16:creationId xmlns:a16="http://schemas.microsoft.com/office/drawing/2014/main" id="{2A3DBA85-FEDF-41DC-BBCE-52DDA924B711}"/>
              </a:ext>
            </a:extLst>
          </p:cNvPr>
          <p:cNvSpPr txBox="1"/>
          <p:nvPr/>
        </p:nvSpPr>
        <p:spPr>
          <a:xfrm>
            <a:off x="1838725" y="998096"/>
            <a:ext cx="1791536" cy="369332"/>
          </a:xfrm>
          <a:prstGeom prst="rect">
            <a:avLst/>
          </a:prstGeom>
          <a:noFill/>
        </p:spPr>
        <p:txBody>
          <a:bodyPr wrap="square" rtlCol="0">
            <a:spAutoFit/>
          </a:bodyPr>
          <a:lstStyle/>
          <a:p>
            <a:r>
              <a:rPr lang="en-US" b="1" dirty="0"/>
              <a:t>Impact</a:t>
            </a:r>
          </a:p>
        </p:txBody>
      </p:sp>
      <p:sp>
        <p:nvSpPr>
          <p:cNvPr id="27" name="Rectangle 26">
            <a:extLst>
              <a:ext uri="{FF2B5EF4-FFF2-40B4-BE49-F238E27FC236}">
                <a16:creationId xmlns:a16="http://schemas.microsoft.com/office/drawing/2014/main" id="{8FB293E3-7BFB-4CBA-926F-28B6E2C4582F}"/>
              </a:ext>
            </a:extLst>
          </p:cNvPr>
          <p:cNvSpPr/>
          <p:nvPr/>
        </p:nvSpPr>
        <p:spPr>
          <a:xfrm>
            <a:off x="5980359" y="4148821"/>
            <a:ext cx="2369029" cy="2416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Interaction between control and impact sites in a BACI design. | Download  Scientific Diagram">
            <a:extLst>
              <a:ext uri="{FF2B5EF4-FFF2-40B4-BE49-F238E27FC236}">
                <a16:creationId xmlns:a16="http://schemas.microsoft.com/office/drawing/2014/main" id="{AF583339-4E9B-4516-9D9B-5A8E006A62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625" t="1" b="93340"/>
          <a:stretch/>
        </p:blipFill>
        <p:spPr bwMode="auto">
          <a:xfrm>
            <a:off x="7491301" y="482558"/>
            <a:ext cx="1476400" cy="42045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6B385354-B723-430C-9222-550FCD144D19}"/>
              </a:ext>
            </a:extLst>
          </p:cNvPr>
          <p:cNvSpPr/>
          <p:nvPr/>
        </p:nvSpPr>
        <p:spPr>
          <a:xfrm>
            <a:off x="5922766" y="1505924"/>
            <a:ext cx="2710546" cy="440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8426E6D-FEA4-4CA4-A3E0-9FECE1F2AEFA}"/>
              </a:ext>
            </a:extLst>
          </p:cNvPr>
          <p:cNvSpPr/>
          <p:nvPr/>
        </p:nvSpPr>
        <p:spPr>
          <a:xfrm>
            <a:off x="6154532" y="1830164"/>
            <a:ext cx="2402908" cy="642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descr="Interaction between control and impact sites in a BACI design. | Download  Scientific Diagram">
            <a:extLst>
              <a:ext uri="{FF2B5EF4-FFF2-40B4-BE49-F238E27FC236}">
                <a16:creationId xmlns:a16="http://schemas.microsoft.com/office/drawing/2014/main" id="{581FEDD4-FFF9-4B72-8A12-6F3ED6F921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01" t="17168" r="51477" b="77142"/>
          <a:stretch/>
        </p:blipFill>
        <p:spPr bwMode="auto">
          <a:xfrm rot="20284656">
            <a:off x="5717769" y="1665966"/>
            <a:ext cx="2536373" cy="3592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nteraction between control and impact sites in a BACI design. | Download  Scientific Diagram">
            <a:extLst>
              <a:ext uri="{FF2B5EF4-FFF2-40B4-BE49-F238E27FC236}">
                <a16:creationId xmlns:a16="http://schemas.microsoft.com/office/drawing/2014/main" id="{80E6A0E3-8036-43FB-AE52-E3CC5E3323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625" t="6878" b="88254"/>
          <a:stretch/>
        </p:blipFill>
        <p:spPr bwMode="auto">
          <a:xfrm>
            <a:off x="7491300" y="200682"/>
            <a:ext cx="1476400" cy="30733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nteraction between control and impact sites in a BACI design. | Download  Scientific Diagram">
            <a:extLst>
              <a:ext uri="{FF2B5EF4-FFF2-40B4-BE49-F238E27FC236}">
                <a16:creationId xmlns:a16="http://schemas.microsoft.com/office/drawing/2014/main" id="{FCC5E034-12EB-4667-B135-6728AFB702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01" t="10429" r="51477" b="83536"/>
          <a:stretch/>
        </p:blipFill>
        <p:spPr bwMode="auto">
          <a:xfrm>
            <a:off x="5693127" y="3779172"/>
            <a:ext cx="2536373" cy="38099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nteraction between control and impact sites in a BACI design. | Download  Scientific Diagram">
            <a:extLst>
              <a:ext uri="{FF2B5EF4-FFF2-40B4-BE49-F238E27FC236}">
                <a16:creationId xmlns:a16="http://schemas.microsoft.com/office/drawing/2014/main" id="{F06EB215-D6C6-46A7-BEBE-7514AC3F91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01" t="10429" r="51477" b="83536"/>
          <a:stretch/>
        </p:blipFill>
        <p:spPr bwMode="auto">
          <a:xfrm>
            <a:off x="5609171" y="5600466"/>
            <a:ext cx="2536373" cy="38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E15C76-BBC2-47BD-88B6-451B2A850C5C}"/>
              </a:ext>
            </a:extLst>
          </p:cNvPr>
          <p:cNvSpPr txBox="1"/>
          <p:nvPr/>
        </p:nvSpPr>
        <p:spPr>
          <a:xfrm rot="16200000">
            <a:off x="15683" y="2510326"/>
            <a:ext cx="2529569" cy="461665"/>
          </a:xfrm>
          <a:prstGeom prst="rect">
            <a:avLst/>
          </a:prstGeom>
          <a:noFill/>
        </p:spPr>
        <p:txBody>
          <a:bodyPr wrap="square" rtlCol="0">
            <a:spAutoFit/>
          </a:bodyPr>
          <a:lstStyle/>
          <a:p>
            <a:r>
              <a:rPr lang="en-US" sz="2400" dirty="0"/>
              <a:t>Fish/m</a:t>
            </a:r>
          </a:p>
        </p:txBody>
      </p:sp>
      <p:sp>
        <p:nvSpPr>
          <p:cNvPr id="16" name="TextBox 15">
            <a:extLst>
              <a:ext uri="{FF2B5EF4-FFF2-40B4-BE49-F238E27FC236}">
                <a16:creationId xmlns:a16="http://schemas.microsoft.com/office/drawing/2014/main" id="{A4C86431-CB47-4817-BE38-4850575B1719}"/>
              </a:ext>
            </a:extLst>
          </p:cNvPr>
          <p:cNvSpPr txBox="1"/>
          <p:nvPr/>
        </p:nvSpPr>
        <p:spPr>
          <a:xfrm>
            <a:off x="1463773" y="74409"/>
            <a:ext cx="5450952" cy="861774"/>
          </a:xfrm>
          <a:prstGeom prst="rect">
            <a:avLst/>
          </a:prstGeom>
          <a:noFill/>
        </p:spPr>
        <p:txBody>
          <a:bodyPr wrap="square" rtlCol="0">
            <a:spAutoFit/>
          </a:bodyPr>
          <a:lstStyle/>
          <a:p>
            <a:r>
              <a:rPr lang="en-US" sz="3200" dirty="0"/>
              <a:t>Steelhead density</a:t>
            </a:r>
          </a:p>
          <a:p>
            <a:endParaRPr lang="en-US" dirty="0"/>
          </a:p>
        </p:txBody>
      </p:sp>
      <p:pic>
        <p:nvPicPr>
          <p:cNvPr id="17" name="Picture 2" descr="Steelhead trout illustration">
            <a:extLst>
              <a:ext uri="{FF2B5EF4-FFF2-40B4-BE49-F238E27FC236}">
                <a16:creationId xmlns:a16="http://schemas.microsoft.com/office/drawing/2014/main" id="{F8D48DD8-407A-433C-8D61-7DFDBC3F1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76" y="-19097"/>
            <a:ext cx="1224419" cy="8169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31C8DF5-63B4-48EF-BFCF-92BC02B22CEB}"/>
              </a:ext>
            </a:extLst>
          </p:cNvPr>
          <p:cNvPicPr>
            <a:picLocks noChangeAspect="1"/>
          </p:cNvPicPr>
          <p:nvPr/>
        </p:nvPicPr>
        <p:blipFill rotWithShape="1">
          <a:blip r:embed="rId4">
            <a:extLst>
              <a:ext uri="{28A0092B-C50C-407E-A947-70E740481C1C}">
                <a14:useLocalDpi xmlns:a14="http://schemas.microsoft.com/office/drawing/2010/main" val="0"/>
              </a:ext>
            </a:extLst>
          </a:blip>
          <a:srcRect r="18669"/>
          <a:stretch/>
        </p:blipFill>
        <p:spPr>
          <a:xfrm>
            <a:off x="1403395" y="899431"/>
            <a:ext cx="4268062" cy="5920786"/>
          </a:xfrm>
          <a:prstGeom prst="rect">
            <a:avLst/>
          </a:prstGeom>
        </p:spPr>
      </p:pic>
      <p:sp>
        <p:nvSpPr>
          <p:cNvPr id="10" name="Rectangle 9">
            <a:extLst>
              <a:ext uri="{FF2B5EF4-FFF2-40B4-BE49-F238E27FC236}">
                <a16:creationId xmlns:a16="http://schemas.microsoft.com/office/drawing/2014/main" id="{D53BD373-2DC5-4C1B-BFA8-05DEF7A65734}"/>
              </a:ext>
            </a:extLst>
          </p:cNvPr>
          <p:cNvSpPr/>
          <p:nvPr/>
        </p:nvSpPr>
        <p:spPr>
          <a:xfrm>
            <a:off x="5340372" y="2710543"/>
            <a:ext cx="211342" cy="165462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059D94E-4D82-4CD9-8231-EF2A5AF58BEB}"/>
              </a:ext>
            </a:extLst>
          </p:cNvPr>
          <p:cNvSpPr/>
          <p:nvPr/>
        </p:nvSpPr>
        <p:spPr>
          <a:xfrm>
            <a:off x="5318601" y="977673"/>
            <a:ext cx="211342" cy="165462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E505FD4-79EB-43D6-A5EF-6D76F1E8338E}"/>
              </a:ext>
            </a:extLst>
          </p:cNvPr>
          <p:cNvSpPr/>
          <p:nvPr/>
        </p:nvSpPr>
        <p:spPr>
          <a:xfrm>
            <a:off x="5338117" y="4488997"/>
            <a:ext cx="211342" cy="165462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5C19BCB-E803-4144-B693-DC855D69F308}"/>
              </a:ext>
            </a:extLst>
          </p:cNvPr>
          <p:cNvSpPr txBox="1"/>
          <p:nvPr/>
        </p:nvSpPr>
        <p:spPr>
          <a:xfrm>
            <a:off x="1782041" y="2710399"/>
            <a:ext cx="1791536" cy="369332"/>
          </a:xfrm>
          <a:prstGeom prst="rect">
            <a:avLst/>
          </a:prstGeom>
          <a:noFill/>
        </p:spPr>
        <p:txBody>
          <a:bodyPr wrap="square" rtlCol="0">
            <a:spAutoFit/>
          </a:bodyPr>
          <a:lstStyle/>
          <a:p>
            <a:r>
              <a:rPr lang="en-US" b="1" dirty="0"/>
              <a:t>Control 1</a:t>
            </a:r>
          </a:p>
        </p:txBody>
      </p:sp>
      <p:sp>
        <p:nvSpPr>
          <p:cNvPr id="24" name="TextBox 23">
            <a:extLst>
              <a:ext uri="{FF2B5EF4-FFF2-40B4-BE49-F238E27FC236}">
                <a16:creationId xmlns:a16="http://schemas.microsoft.com/office/drawing/2014/main" id="{5AD113FA-449E-4FE3-A857-72E8B85D4F13}"/>
              </a:ext>
            </a:extLst>
          </p:cNvPr>
          <p:cNvSpPr txBox="1"/>
          <p:nvPr/>
        </p:nvSpPr>
        <p:spPr>
          <a:xfrm>
            <a:off x="1789433" y="4523617"/>
            <a:ext cx="1791536" cy="369332"/>
          </a:xfrm>
          <a:prstGeom prst="rect">
            <a:avLst/>
          </a:prstGeom>
          <a:noFill/>
        </p:spPr>
        <p:txBody>
          <a:bodyPr wrap="square" rtlCol="0">
            <a:spAutoFit/>
          </a:bodyPr>
          <a:lstStyle/>
          <a:p>
            <a:r>
              <a:rPr lang="en-US" b="1" dirty="0"/>
              <a:t>Control 2</a:t>
            </a:r>
          </a:p>
        </p:txBody>
      </p:sp>
      <p:sp>
        <p:nvSpPr>
          <p:cNvPr id="25" name="TextBox 24">
            <a:extLst>
              <a:ext uri="{FF2B5EF4-FFF2-40B4-BE49-F238E27FC236}">
                <a16:creationId xmlns:a16="http://schemas.microsoft.com/office/drawing/2014/main" id="{2A3DBA85-FEDF-41DC-BBCE-52DDA924B711}"/>
              </a:ext>
            </a:extLst>
          </p:cNvPr>
          <p:cNvSpPr txBox="1"/>
          <p:nvPr/>
        </p:nvSpPr>
        <p:spPr>
          <a:xfrm>
            <a:off x="1838725" y="998096"/>
            <a:ext cx="1791536" cy="369332"/>
          </a:xfrm>
          <a:prstGeom prst="rect">
            <a:avLst/>
          </a:prstGeom>
          <a:noFill/>
        </p:spPr>
        <p:txBody>
          <a:bodyPr wrap="square" rtlCol="0">
            <a:spAutoFit/>
          </a:bodyPr>
          <a:lstStyle/>
          <a:p>
            <a:r>
              <a:rPr lang="en-US" b="1" dirty="0"/>
              <a:t>Impact</a:t>
            </a:r>
          </a:p>
        </p:txBody>
      </p:sp>
      <p:sp>
        <p:nvSpPr>
          <p:cNvPr id="27" name="Rectangle 26">
            <a:extLst>
              <a:ext uri="{FF2B5EF4-FFF2-40B4-BE49-F238E27FC236}">
                <a16:creationId xmlns:a16="http://schemas.microsoft.com/office/drawing/2014/main" id="{8FB293E3-7BFB-4CBA-926F-28B6E2C4582F}"/>
              </a:ext>
            </a:extLst>
          </p:cNvPr>
          <p:cNvSpPr/>
          <p:nvPr/>
        </p:nvSpPr>
        <p:spPr>
          <a:xfrm>
            <a:off x="5980359" y="4148821"/>
            <a:ext cx="2369029" cy="2416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Interaction between control and impact sites in a BACI design. | Download  Scientific Diagram">
            <a:extLst>
              <a:ext uri="{FF2B5EF4-FFF2-40B4-BE49-F238E27FC236}">
                <a16:creationId xmlns:a16="http://schemas.microsoft.com/office/drawing/2014/main" id="{AF583339-4E9B-4516-9D9B-5A8E006A62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625" t="1" b="93340"/>
          <a:stretch/>
        </p:blipFill>
        <p:spPr bwMode="auto">
          <a:xfrm>
            <a:off x="7491301" y="482558"/>
            <a:ext cx="1476400" cy="42045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6B385354-B723-430C-9222-550FCD144D19}"/>
              </a:ext>
            </a:extLst>
          </p:cNvPr>
          <p:cNvSpPr/>
          <p:nvPr/>
        </p:nvSpPr>
        <p:spPr>
          <a:xfrm>
            <a:off x="5922766" y="1505924"/>
            <a:ext cx="2710546" cy="440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8426E6D-FEA4-4CA4-A3E0-9FECE1F2AEFA}"/>
              </a:ext>
            </a:extLst>
          </p:cNvPr>
          <p:cNvSpPr/>
          <p:nvPr/>
        </p:nvSpPr>
        <p:spPr>
          <a:xfrm>
            <a:off x="6154532" y="1830164"/>
            <a:ext cx="2402908" cy="642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descr="Interaction between control and impact sites in a BACI design. | Download  Scientific Diagram">
            <a:extLst>
              <a:ext uri="{FF2B5EF4-FFF2-40B4-BE49-F238E27FC236}">
                <a16:creationId xmlns:a16="http://schemas.microsoft.com/office/drawing/2014/main" id="{581FEDD4-FFF9-4B72-8A12-6F3ED6F921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01" t="17168" r="51477" b="77142"/>
          <a:stretch/>
        </p:blipFill>
        <p:spPr bwMode="auto">
          <a:xfrm rot="20284656">
            <a:off x="5717769" y="1665966"/>
            <a:ext cx="2536373" cy="3592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nteraction between control and impact sites in a BACI design. | Download  Scientific Diagram">
            <a:extLst>
              <a:ext uri="{FF2B5EF4-FFF2-40B4-BE49-F238E27FC236}">
                <a16:creationId xmlns:a16="http://schemas.microsoft.com/office/drawing/2014/main" id="{80E6A0E3-8036-43FB-AE52-E3CC5E3323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625" t="6878" b="88254"/>
          <a:stretch/>
        </p:blipFill>
        <p:spPr bwMode="auto">
          <a:xfrm>
            <a:off x="7491300" y="200682"/>
            <a:ext cx="1476400" cy="30733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nteraction between control and impact sites in a BACI design. | Download  Scientific Diagram">
            <a:extLst>
              <a:ext uri="{FF2B5EF4-FFF2-40B4-BE49-F238E27FC236}">
                <a16:creationId xmlns:a16="http://schemas.microsoft.com/office/drawing/2014/main" id="{FCC5E034-12EB-4667-B135-6728AFB702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01" t="10429" r="51477" b="83536"/>
          <a:stretch/>
        </p:blipFill>
        <p:spPr bwMode="auto">
          <a:xfrm>
            <a:off x="5693127" y="3779172"/>
            <a:ext cx="2536373" cy="38099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nteraction between control and impact sites in a BACI design. | Download  Scientific Diagram">
            <a:extLst>
              <a:ext uri="{FF2B5EF4-FFF2-40B4-BE49-F238E27FC236}">
                <a16:creationId xmlns:a16="http://schemas.microsoft.com/office/drawing/2014/main" id="{F06EB215-D6C6-46A7-BEBE-7514AC3F91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01" t="10429" r="51477" b="83536"/>
          <a:stretch/>
        </p:blipFill>
        <p:spPr bwMode="auto">
          <a:xfrm>
            <a:off x="5609171" y="5600466"/>
            <a:ext cx="2536373" cy="380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0D01F91-9E92-4982-A83C-54F0E37BCF08}"/>
              </a:ext>
            </a:extLst>
          </p:cNvPr>
          <p:cNvSpPr/>
          <p:nvPr/>
        </p:nvSpPr>
        <p:spPr>
          <a:xfrm>
            <a:off x="0" y="2673791"/>
            <a:ext cx="9136113" cy="2467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B8EFE68A-79A4-4C41-99C2-0A45EB0188B7}"/>
              </a:ext>
            </a:extLst>
          </p:cNvPr>
          <p:cNvSpPr txBox="1"/>
          <p:nvPr/>
        </p:nvSpPr>
        <p:spPr>
          <a:xfrm>
            <a:off x="89488" y="3001950"/>
            <a:ext cx="8957136" cy="1938992"/>
          </a:xfrm>
          <a:prstGeom prst="rect">
            <a:avLst/>
          </a:prstGeom>
          <a:noFill/>
        </p:spPr>
        <p:txBody>
          <a:bodyPr wrap="square" rtlCol="0">
            <a:spAutoFit/>
          </a:bodyPr>
          <a:lstStyle/>
          <a:p>
            <a:pPr algn="ctr"/>
            <a:r>
              <a:rPr lang="en-US" sz="4000" dirty="0"/>
              <a:t>Observed </a:t>
            </a:r>
            <a:r>
              <a:rPr lang="en-US" sz="4000" b="1" dirty="0"/>
              <a:t>4.8</a:t>
            </a:r>
            <a:r>
              <a:rPr lang="en-US" sz="4000" dirty="0"/>
              <a:t> times more steelhead</a:t>
            </a:r>
          </a:p>
          <a:p>
            <a:pPr algn="ctr"/>
            <a:r>
              <a:rPr lang="en-US" sz="4000" dirty="0"/>
              <a:t>in the impact reach compared to control reaches</a:t>
            </a:r>
          </a:p>
        </p:txBody>
      </p:sp>
    </p:spTree>
    <p:extLst>
      <p:ext uri="{BB962C8B-B14F-4D97-AF65-F5344CB8AC3E}">
        <p14:creationId xmlns:p14="http://schemas.microsoft.com/office/powerpoint/2010/main" val="293350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D75F1-7E78-476D-BC76-318C2C543EF8}"/>
              </a:ext>
            </a:extLst>
          </p:cNvPr>
          <p:cNvSpPr txBox="1"/>
          <p:nvPr/>
        </p:nvSpPr>
        <p:spPr>
          <a:xfrm>
            <a:off x="164892" y="164892"/>
            <a:ext cx="6265888" cy="1046440"/>
          </a:xfrm>
          <a:prstGeom prst="rect">
            <a:avLst/>
          </a:prstGeom>
          <a:noFill/>
        </p:spPr>
        <p:txBody>
          <a:bodyPr wrap="square" rtlCol="0">
            <a:spAutoFit/>
          </a:bodyPr>
          <a:lstStyle/>
          <a:p>
            <a:r>
              <a:rPr lang="en-US" sz="4400" dirty="0"/>
              <a:t>Direct predation</a:t>
            </a:r>
          </a:p>
          <a:p>
            <a:endParaRPr lang="en-US" dirty="0"/>
          </a:p>
        </p:txBody>
      </p:sp>
      <p:pic>
        <p:nvPicPr>
          <p:cNvPr id="3" name="Picture 2">
            <a:extLst>
              <a:ext uri="{FF2B5EF4-FFF2-40B4-BE49-F238E27FC236}">
                <a16:creationId xmlns:a16="http://schemas.microsoft.com/office/drawing/2014/main" id="{26799A0D-B9B4-4818-A6DA-793B92E78DEE}"/>
              </a:ext>
            </a:extLst>
          </p:cNvPr>
          <p:cNvPicPr/>
          <p:nvPr/>
        </p:nvPicPr>
        <p:blipFill rotWithShape="1">
          <a:blip r:embed="rId3" cstate="print">
            <a:extLst>
              <a:ext uri="{28A0092B-C50C-407E-A947-70E740481C1C}">
                <a14:useLocalDpi xmlns:a14="http://schemas.microsoft.com/office/drawing/2010/main" val="0"/>
              </a:ext>
            </a:extLst>
          </a:blip>
          <a:srcRect l="15668" b="30890"/>
          <a:stretch/>
        </p:blipFill>
        <p:spPr bwMode="auto">
          <a:xfrm>
            <a:off x="5583220" y="2121836"/>
            <a:ext cx="3296188" cy="2191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E9E5DE0-F3A3-4230-911A-CE902113189B}"/>
              </a:ext>
            </a:extLst>
          </p:cNvPr>
          <p:cNvPicPr>
            <a:picLocks noChangeAspect="1"/>
          </p:cNvPicPr>
          <p:nvPr/>
        </p:nvPicPr>
        <p:blipFill rotWithShape="1">
          <a:blip r:embed="rId4">
            <a:extLst>
              <a:ext uri="{28A0092B-C50C-407E-A947-70E740481C1C}">
                <a14:useLocalDpi xmlns:a14="http://schemas.microsoft.com/office/drawing/2010/main" val="0"/>
              </a:ext>
            </a:extLst>
          </a:blip>
          <a:srcRect t="43065"/>
          <a:stretch/>
        </p:blipFill>
        <p:spPr>
          <a:xfrm>
            <a:off x="132223" y="3429000"/>
            <a:ext cx="5081422" cy="3264108"/>
          </a:xfrm>
          <a:prstGeom prst="rect">
            <a:avLst/>
          </a:prstGeom>
        </p:spPr>
      </p:pic>
      <p:pic>
        <p:nvPicPr>
          <p:cNvPr id="9" name="Picture 8">
            <a:extLst>
              <a:ext uri="{FF2B5EF4-FFF2-40B4-BE49-F238E27FC236}">
                <a16:creationId xmlns:a16="http://schemas.microsoft.com/office/drawing/2014/main" id="{63C1F05D-09D1-4D2B-A73B-8C7D50E50EB0}"/>
              </a:ext>
            </a:extLst>
          </p:cNvPr>
          <p:cNvPicPr>
            <a:picLocks noChangeAspect="1"/>
          </p:cNvPicPr>
          <p:nvPr/>
        </p:nvPicPr>
        <p:blipFill rotWithShape="1">
          <a:blip r:embed="rId4">
            <a:extLst>
              <a:ext uri="{28A0092B-C50C-407E-A947-70E740481C1C}">
                <a14:useLocalDpi xmlns:a14="http://schemas.microsoft.com/office/drawing/2010/main" val="0"/>
              </a:ext>
            </a:extLst>
          </a:blip>
          <a:srcRect b="56934"/>
          <a:stretch/>
        </p:blipFill>
        <p:spPr>
          <a:xfrm>
            <a:off x="132223" y="3387646"/>
            <a:ext cx="5081422" cy="2468990"/>
          </a:xfrm>
          <a:prstGeom prst="rect">
            <a:avLst/>
          </a:prstGeom>
        </p:spPr>
      </p:pic>
      <p:sp>
        <p:nvSpPr>
          <p:cNvPr id="10" name="TextBox 9">
            <a:extLst>
              <a:ext uri="{FF2B5EF4-FFF2-40B4-BE49-F238E27FC236}">
                <a16:creationId xmlns:a16="http://schemas.microsoft.com/office/drawing/2014/main" id="{2DE8779C-4929-4882-B22A-A603480C5603}"/>
              </a:ext>
            </a:extLst>
          </p:cNvPr>
          <p:cNvSpPr txBox="1"/>
          <p:nvPr/>
        </p:nvSpPr>
        <p:spPr>
          <a:xfrm>
            <a:off x="4114462" y="3428559"/>
            <a:ext cx="1269402" cy="369332"/>
          </a:xfrm>
          <a:prstGeom prst="rect">
            <a:avLst/>
          </a:prstGeom>
          <a:noFill/>
        </p:spPr>
        <p:txBody>
          <a:bodyPr wrap="square" rtlCol="0">
            <a:spAutoFit/>
          </a:bodyPr>
          <a:lstStyle/>
          <a:p>
            <a:r>
              <a:rPr lang="en-US" dirty="0"/>
              <a:t>n = 9</a:t>
            </a:r>
          </a:p>
        </p:txBody>
      </p:sp>
      <p:sp>
        <p:nvSpPr>
          <p:cNvPr id="11" name="TextBox 10">
            <a:extLst>
              <a:ext uri="{FF2B5EF4-FFF2-40B4-BE49-F238E27FC236}">
                <a16:creationId xmlns:a16="http://schemas.microsoft.com/office/drawing/2014/main" id="{1A3D506F-7695-4F1B-92D9-E9A95CB21786}"/>
              </a:ext>
            </a:extLst>
          </p:cNvPr>
          <p:cNvSpPr txBox="1"/>
          <p:nvPr/>
        </p:nvSpPr>
        <p:spPr>
          <a:xfrm rot="16200000">
            <a:off x="-2141826" y="2595767"/>
            <a:ext cx="4561243" cy="369332"/>
          </a:xfrm>
          <a:prstGeom prst="rect">
            <a:avLst/>
          </a:prstGeom>
          <a:noFill/>
        </p:spPr>
        <p:txBody>
          <a:bodyPr wrap="square" rtlCol="0">
            <a:spAutoFit/>
          </a:bodyPr>
          <a:lstStyle/>
          <a:p>
            <a:r>
              <a:rPr lang="en-US" b="1" dirty="0"/>
              <a:t>% of diets</a:t>
            </a:r>
          </a:p>
        </p:txBody>
      </p:sp>
    </p:spTree>
    <p:extLst>
      <p:ext uri="{BB962C8B-B14F-4D97-AF65-F5344CB8AC3E}">
        <p14:creationId xmlns:p14="http://schemas.microsoft.com/office/powerpoint/2010/main" val="2536598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D75F1-7E78-476D-BC76-318C2C543EF8}"/>
              </a:ext>
            </a:extLst>
          </p:cNvPr>
          <p:cNvSpPr txBox="1"/>
          <p:nvPr/>
        </p:nvSpPr>
        <p:spPr>
          <a:xfrm>
            <a:off x="164892" y="164892"/>
            <a:ext cx="6265888" cy="1046440"/>
          </a:xfrm>
          <a:prstGeom prst="rect">
            <a:avLst/>
          </a:prstGeom>
          <a:noFill/>
        </p:spPr>
        <p:txBody>
          <a:bodyPr wrap="square" rtlCol="0">
            <a:spAutoFit/>
          </a:bodyPr>
          <a:lstStyle/>
          <a:p>
            <a:r>
              <a:rPr lang="en-US" sz="4400" dirty="0"/>
              <a:t>Direct predation</a:t>
            </a:r>
          </a:p>
          <a:p>
            <a:endParaRPr lang="en-US" dirty="0"/>
          </a:p>
        </p:txBody>
      </p:sp>
      <p:pic>
        <p:nvPicPr>
          <p:cNvPr id="8" name="Picture 7">
            <a:extLst>
              <a:ext uri="{FF2B5EF4-FFF2-40B4-BE49-F238E27FC236}">
                <a16:creationId xmlns:a16="http://schemas.microsoft.com/office/drawing/2014/main" id="{AE9E5DE0-F3A3-4230-911A-CE902113189B}"/>
              </a:ext>
            </a:extLst>
          </p:cNvPr>
          <p:cNvPicPr>
            <a:picLocks noChangeAspect="1"/>
          </p:cNvPicPr>
          <p:nvPr/>
        </p:nvPicPr>
        <p:blipFill rotWithShape="1">
          <a:blip r:embed="rId3">
            <a:extLst>
              <a:ext uri="{28A0092B-C50C-407E-A947-70E740481C1C}">
                <a14:useLocalDpi xmlns:a14="http://schemas.microsoft.com/office/drawing/2010/main" val="0"/>
              </a:ext>
            </a:extLst>
          </a:blip>
          <a:srcRect t="43065"/>
          <a:stretch/>
        </p:blipFill>
        <p:spPr>
          <a:xfrm>
            <a:off x="132223" y="3429000"/>
            <a:ext cx="5081422" cy="3264108"/>
          </a:xfrm>
          <a:prstGeom prst="rect">
            <a:avLst/>
          </a:prstGeom>
        </p:spPr>
      </p:pic>
      <p:pic>
        <p:nvPicPr>
          <p:cNvPr id="9" name="Picture 8">
            <a:extLst>
              <a:ext uri="{FF2B5EF4-FFF2-40B4-BE49-F238E27FC236}">
                <a16:creationId xmlns:a16="http://schemas.microsoft.com/office/drawing/2014/main" id="{63C1F05D-09D1-4D2B-A73B-8C7D50E50EB0}"/>
              </a:ext>
            </a:extLst>
          </p:cNvPr>
          <p:cNvPicPr>
            <a:picLocks noChangeAspect="1"/>
          </p:cNvPicPr>
          <p:nvPr/>
        </p:nvPicPr>
        <p:blipFill rotWithShape="1">
          <a:blip r:embed="rId3">
            <a:extLst>
              <a:ext uri="{28A0092B-C50C-407E-A947-70E740481C1C}">
                <a14:useLocalDpi xmlns:a14="http://schemas.microsoft.com/office/drawing/2010/main" val="0"/>
              </a:ext>
            </a:extLst>
          </a:blip>
          <a:srcRect b="56934"/>
          <a:stretch/>
        </p:blipFill>
        <p:spPr>
          <a:xfrm>
            <a:off x="132223" y="3387646"/>
            <a:ext cx="5081422" cy="2468990"/>
          </a:xfrm>
          <a:prstGeom prst="rect">
            <a:avLst/>
          </a:prstGeom>
        </p:spPr>
      </p:pic>
      <p:sp>
        <p:nvSpPr>
          <p:cNvPr id="10" name="TextBox 9">
            <a:extLst>
              <a:ext uri="{FF2B5EF4-FFF2-40B4-BE49-F238E27FC236}">
                <a16:creationId xmlns:a16="http://schemas.microsoft.com/office/drawing/2014/main" id="{2DE8779C-4929-4882-B22A-A603480C5603}"/>
              </a:ext>
            </a:extLst>
          </p:cNvPr>
          <p:cNvSpPr txBox="1"/>
          <p:nvPr/>
        </p:nvSpPr>
        <p:spPr>
          <a:xfrm>
            <a:off x="4114462" y="3428559"/>
            <a:ext cx="1269402" cy="369332"/>
          </a:xfrm>
          <a:prstGeom prst="rect">
            <a:avLst/>
          </a:prstGeom>
          <a:noFill/>
        </p:spPr>
        <p:txBody>
          <a:bodyPr wrap="square" rtlCol="0">
            <a:spAutoFit/>
          </a:bodyPr>
          <a:lstStyle/>
          <a:p>
            <a:r>
              <a:rPr lang="en-US" dirty="0"/>
              <a:t>n = 9</a:t>
            </a:r>
          </a:p>
        </p:txBody>
      </p:sp>
      <p:sp>
        <p:nvSpPr>
          <p:cNvPr id="11" name="TextBox 10">
            <a:extLst>
              <a:ext uri="{FF2B5EF4-FFF2-40B4-BE49-F238E27FC236}">
                <a16:creationId xmlns:a16="http://schemas.microsoft.com/office/drawing/2014/main" id="{1A3D506F-7695-4F1B-92D9-E9A95CB21786}"/>
              </a:ext>
            </a:extLst>
          </p:cNvPr>
          <p:cNvSpPr txBox="1"/>
          <p:nvPr/>
        </p:nvSpPr>
        <p:spPr>
          <a:xfrm rot="16200000">
            <a:off x="-2141826" y="2595767"/>
            <a:ext cx="4561243" cy="369332"/>
          </a:xfrm>
          <a:prstGeom prst="rect">
            <a:avLst/>
          </a:prstGeom>
          <a:noFill/>
        </p:spPr>
        <p:txBody>
          <a:bodyPr wrap="square" rtlCol="0">
            <a:spAutoFit/>
          </a:bodyPr>
          <a:lstStyle/>
          <a:p>
            <a:r>
              <a:rPr lang="en-US" b="1" dirty="0"/>
              <a:t>% of diets</a:t>
            </a:r>
          </a:p>
        </p:txBody>
      </p:sp>
      <p:pic>
        <p:nvPicPr>
          <p:cNvPr id="13" name="Picture 2" descr="Steelhead trout illustration">
            <a:extLst>
              <a:ext uri="{FF2B5EF4-FFF2-40B4-BE49-F238E27FC236}">
                <a16:creationId xmlns:a16="http://schemas.microsoft.com/office/drawing/2014/main" id="{D4826655-7388-4E9F-8717-845155132E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19" y="1251520"/>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eelhead trout illustration">
            <a:extLst>
              <a:ext uri="{FF2B5EF4-FFF2-40B4-BE49-F238E27FC236}">
                <a16:creationId xmlns:a16="http://schemas.microsoft.com/office/drawing/2014/main" id="{17DD837B-6CA6-48CB-807B-289ABBF97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19" y="1436626"/>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teelhead trout illustration">
            <a:extLst>
              <a:ext uri="{FF2B5EF4-FFF2-40B4-BE49-F238E27FC236}">
                <a16:creationId xmlns:a16="http://schemas.microsoft.com/office/drawing/2014/main" id="{E085B2E8-489D-4DC9-8AA8-2512C9F84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83" y="4341722"/>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eelhead trout illustration">
            <a:extLst>
              <a:ext uri="{FF2B5EF4-FFF2-40B4-BE49-F238E27FC236}">
                <a16:creationId xmlns:a16="http://schemas.microsoft.com/office/drawing/2014/main" id="{A38D092F-73AD-457C-B1A5-C7090ABD4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94" y="-10866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eelhead trout illustration">
            <a:extLst>
              <a:ext uri="{FF2B5EF4-FFF2-40B4-BE49-F238E27FC236}">
                <a16:creationId xmlns:a16="http://schemas.microsoft.com/office/drawing/2014/main" id="{76647D24-C5F1-4431-A553-F3DC08B9D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65" y="0"/>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eelhead trout illustration">
            <a:extLst>
              <a:ext uri="{FF2B5EF4-FFF2-40B4-BE49-F238E27FC236}">
                <a16:creationId xmlns:a16="http://schemas.microsoft.com/office/drawing/2014/main" id="{FF7FF045-E759-414F-AD76-6C94673B9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32" y="152919"/>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teelhead trout illustration">
            <a:extLst>
              <a:ext uri="{FF2B5EF4-FFF2-40B4-BE49-F238E27FC236}">
                <a16:creationId xmlns:a16="http://schemas.microsoft.com/office/drawing/2014/main" id="{3235A2F2-6E04-45A9-A36F-EBC1170AE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01" y="33758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teelhead trout illustration">
            <a:extLst>
              <a:ext uri="{FF2B5EF4-FFF2-40B4-BE49-F238E27FC236}">
                <a16:creationId xmlns:a16="http://schemas.microsoft.com/office/drawing/2014/main" id="{007D71FE-8477-4547-90EC-3BB72FE48E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97" y="52269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teelhead trout illustration">
            <a:extLst>
              <a:ext uri="{FF2B5EF4-FFF2-40B4-BE49-F238E27FC236}">
                <a16:creationId xmlns:a16="http://schemas.microsoft.com/office/drawing/2014/main" id="{85A1D3DE-BE68-4BE8-9F7F-F27DFD82CE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74" y="70558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teelhead trout illustration">
            <a:extLst>
              <a:ext uri="{FF2B5EF4-FFF2-40B4-BE49-F238E27FC236}">
                <a16:creationId xmlns:a16="http://schemas.microsoft.com/office/drawing/2014/main" id="{F8691CA0-E2BC-4761-91B6-9F22BDD980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939" y="891839"/>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teelhead trout illustration">
            <a:extLst>
              <a:ext uri="{FF2B5EF4-FFF2-40B4-BE49-F238E27FC236}">
                <a16:creationId xmlns:a16="http://schemas.microsoft.com/office/drawing/2014/main" id="{980C9451-27F7-4111-ABFB-4DEF82FE7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909" y="1065702"/>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teelhead trout illustration">
            <a:extLst>
              <a:ext uri="{FF2B5EF4-FFF2-40B4-BE49-F238E27FC236}">
                <a16:creationId xmlns:a16="http://schemas.microsoft.com/office/drawing/2014/main" id="{61CB2237-4057-4D3F-9779-4807FE3B6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05" y="1615667"/>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teelhead trout illustration">
            <a:extLst>
              <a:ext uri="{FF2B5EF4-FFF2-40B4-BE49-F238E27FC236}">
                <a16:creationId xmlns:a16="http://schemas.microsoft.com/office/drawing/2014/main" id="{6D092916-CDA9-4F3E-9AC2-BFEB33DA0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05" y="178886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teelhead trout illustration">
            <a:extLst>
              <a:ext uri="{FF2B5EF4-FFF2-40B4-BE49-F238E27FC236}">
                <a16:creationId xmlns:a16="http://schemas.microsoft.com/office/drawing/2014/main" id="{1F4189A6-DA0A-43D5-AD8D-5E946B283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04" y="1952733"/>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Steelhead trout illustration">
            <a:extLst>
              <a:ext uri="{FF2B5EF4-FFF2-40B4-BE49-F238E27FC236}">
                <a16:creationId xmlns:a16="http://schemas.microsoft.com/office/drawing/2014/main" id="{FA1E8F2B-05C1-4F7C-B1B3-43040A12B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48" y="211734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eelhead trout illustration">
            <a:extLst>
              <a:ext uri="{FF2B5EF4-FFF2-40B4-BE49-F238E27FC236}">
                <a16:creationId xmlns:a16="http://schemas.microsoft.com/office/drawing/2014/main" id="{B5A175A2-2868-41A1-A636-0345160E3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22" y="230201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eelhead trout illustration">
            <a:extLst>
              <a:ext uri="{FF2B5EF4-FFF2-40B4-BE49-F238E27FC236}">
                <a16:creationId xmlns:a16="http://schemas.microsoft.com/office/drawing/2014/main" id="{2850EA56-A8BD-461C-A12D-1FE1B4D0F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30" y="2464490"/>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eelhead trout illustration">
            <a:extLst>
              <a:ext uri="{FF2B5EF4-FFF2-40B4-BE49-F238E27FC236}">
                <a16:creationId xmlns:a16="http://schemas.microsoft.com/office/drawing/2014/main" id="{003400D3-0FB0-4EF8-9805-2684957DA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62" y="259186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teelhead trout illustration">
            <a:extLst>
              <a:ext uri="{FF2B5EF4-FFF2-40B4-BE49-F238E27FC236}">
                <a16:creationId xmlns:a16="http://schemas.microsoft.com/office/drawing/2014/main" id="{57153E6F-9C4A-4357-A4E3-27CCADC12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41" y="2746570"/>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Steelhead trout illustration">
            <a:extLst>
              <a:ext uri="{FF2B5EF4-FFF2-40B4-BE49-F238E27FC236}">
                <a16:creationId xmlns:a16="http://schemas.microsoft.com/office/drawing/2014/main" id="{71665797-BE80-4BCF-96D2-A42E21CDB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86" y="2888153"/>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Steelhead trout illustration">
            <a:extLst>
              <a:ext uri="{FF2B5EF4-FFF2-40B4-BE49-F238E27FC236}">
                <a16:creationId xmlns:a16="http://schemas.microsoft.com/office/drawing/2014/main" id="{36C3ECA0-2C2E-44B4-BDC8-FB6B04CEB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57" y="3063526"/>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Steelhead trout illustration">
            <a:extLst>
              <a:ext uri="{FF2B5EF4-FFF2-40B4-BE49-F238E27FC236}">
                <a16:creationId xmlns:a16="http://schemas.microsoft.com/office/drawing/2014/main" id="{B96D7724-9C47-4546-B632-511BA499E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47" y="325792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teelhead trout illustration">
            <a:extLst>
              <a:ext uri="{FF2B5EF4-FFF2-40B4-BE49-F238E27FC236}">
                <a16:creationId xmlns:a16="http://schemas.microsoft.com/office/drawing/2014/main" id="{CE94F929-E085-4C05-81F9-85A62CA7E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72" y="3464338"/>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eelhead trout illustration">
            <a:extLst>
              <a:ext uri="{FF2B5EF4-FFF2-40B4-BE49-F238E27FC236}">
                <a16:creationId xmlns:a16="http://schemas.microsoft.com/office/drawing/2014/main" id="{9AE98796-4DF9-4635-9F39-A76C48BC3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65" y="363820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teelhead trout illustration">
            <a:extLst>
              <a:ext uri="{FF2B5EF4-FFF2-40B4-BE49-F238E27FC236}">
                <a16:creationId xmlns:a16="http://schemas.microsoft.com/office/drawing/2014/main" id="{D03AC1DA-BE1D-476E-9BC8-03FA6BCD9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17" y="379198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Steelhead trout illustration">
            <a:extLst>
              <a:ext uri="{FF2B5EF4-FFF2-40B4-BE49-F238E27FC236}">
                <a16:creationId xmlns:a16="http://schemas.microsoft.com/office/drawing/2014/main" id="{EF800218-AEDC-4F97-84DC-6D13C8CCB8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17" y="396449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Steelhead trout illustration">
            <a:extLst>
              <a:ext uri="{FF2B5EF4-FFF2-40B4-BE49-F238E27FC236}">
                <a16:creationId xmlns:a16="http://schemas.microsoft.com/office/drawing/2014/main" id="{D015EAA9-1039-4C91-99E8-44FED0F8FD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47" y="4161313"/>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eelhead trout illustration">
            <a:extLst>
              <a:ext uri="{FF2B5EF4-FFF2-40B4-BE49-F238E27FC236}">
                <a16:creationId xmlns:a16="http://schemas.microsoft.com/office/drawing/2014/main" id="{27A80A44-7A5F-4397-849B-FC62D6D55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31" y="4497113"/>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eelhead trout illustration">
            <a:extLst>
              <a:ext uri="{FF2B5EF4-FFF2-40B4-BE49-F238E27FC236}">
                <a16:creationId xmlns:a16="http://schemas.microsoft.com/office/drawing/2014/main" id="{34B02F24-6736-4B66-9C8A-F00AA2252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57" y="467160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Steelhead trout illustration">
            <a:extLst>
              <a:ext uri="{FF2B5EF4-FFF2-40B4-BE49-F238E27FC236}">
                <a16:creationId xmlns:a16="http://schemas.microsoft.com/office/drawing/2014/main" id="{A054EC4C-DC07-4172-ACEF-DCE994450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99" y="486688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Steelhead trout illustration">
            <a:extLst>
              <a:ext uri="{FF2B5EF4-FFF2-40B4-BE49-F238E27FC236}">
                <a16:creationId xmlns:a16="http://schemas.microsoft.com/office/drawing/2014/main" id="{30040E57-9942-406F-A61E-3720B366F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32" y="505177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Steelhead trout illustration">
            <a:extLst>
              <a:ext uri="{FF2B5EF4-FFF2-40B4-BE49-F238E27FC236}">
                <a16:creationId xmlns:a16="http://schemas.microsoft.com/office/drawing/2014/main" id="{1217517F-7D4A-4A3E-8B9E-1F00118EE4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32" y="5236657"/>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Steelhead trout illustration">
            <a:extLst>
              <a:ext uri="{FF2B5EF4-FFF2-40B4-BE49-F238E27FC236}">
                <a16:creationId xmlns:a16="http://schemas.microsoft.com/office/drawing/2014/main" id="{664C0EC2-5A5B-42C1-851B-CEB8B976D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42" y="5421323"/>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44CE6EFF-BAB1-483A-AA92-B0C60ABE812C}"/>
              </a:ext>
            </a:extLst>
          </p:cNvPr>
          <p:cNvPicPr/>
          <p:nvPr/>
        </p:nvPicPr>
        <p:blipFill rotWithShape="1">
          <a:blip r:embed="rId5" cstate="print">
            <a:extLst>
              <a:ext uri="{28A0092B-C50C-407E-A947-70E740481C1C}">
                <a14:useLocalDpi xmlns:a14="http://schemas.microsoft.com/office/drawing/2010/main" val="0"/>
              </a:ext>
            </a:extLst>
          </a:blip>
          <a:srcRect l="15668" b="30890"/>
          <a:stretch/>
        </p:blipFill>
        <p:spPr bwMode="auto">
          <a:xfrm>
            <a:off x="5583220" y="2121836"/>
            <a:ext cx="3296188" cy="2191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00880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D75F1-7E78-476D-BC76-318C2C543EF8}"/>
              </a:ext>
            </a:extLst>
          </p:cNvPr>
          <p:cNvSpPr txBox="1"/>
          <p:nvPr/>
        </p:nvSpPr>
        <p:spPr>
          <a:xfrm>
            <a:off x="164892" y="164892"/>
            <a:ext cx="6265888" cy="1046440"/>
          </a:xfrm>
          <a:prstGeom prst="rect">
            <a:avLst/>
          </a:prstGeom>
          <a:noFill/>
        </p:spPr>
        <p:txBody>
          <a:bodyPr wrap="square" rtlCol="0">
            <a:spAutoFit/>
          </a:bodyPr>
          <a:lstStyle/>
          <a:p>
            <a:r>
              <a:rPr lang="en-US" sz="4400" dirty="0"/>
              <a:t>Direct predation</a:t>
            </a:r>
          </a:p>
          <a:p>
            <a:endParaRPr lang="en-US" dirty="0"/>
          </a:p>
        </p:txBody>
      </p:sp>
      <p:pic>
        <p:nvPicPr>
          <p:cNvPr id="8" name="Picture 7">
            <a:extLst>
              <a:ext uri="{FF2B5EF4-FFF2-40B4-BE49-F238E27FC236}">
                <a16:creationId xmlns:a16="http://schemas.microsoft.com/office/drawing/2014/main" id="{AE9E5DE0-F3A3-4230-911A-CE902113189B}"/>
              </a:ext>
            </a:extLst>
          </p:cNvPr>
          <p:cNvPicPr>
            <a:picLocks noChangeAspect="1"/>
          </p:cNvPicPr>
          <p:nvPr/>
        </p:nvPicPr>
        <p:blipFill rotWithShape="1">
          <a:blip r:embed="rId3">
            <a:extLst>
              <a:ext uri="{28A0092B-C50C-407E-A947-70E740481C1C}">
                <a14:useLocalDpi xmlns:a14="http://schemas.microsoft.com/office/drawing/2010/main" val="0"/>
              </a:ext>
            </a:extLst>
          </a:blip>
          <a:srcRect t="43065"/>
          <a:stretch/>
        </p:blipFill>
        <p:spPr>
          <a:xfrm>
            <a:off x="132223" y="3429000"/>
            <a:ext cx="5081422" cy="3264108"/>
          </a:xfrm>
          <a:prstGeom prst="rect">
            <a:avLst/>
          </a:prstGeom>
        </p:spPr>
      </p:pic>
      <p:pic>
        <p:nvPicPr>
          <p:cNvPr id="9" name="Picture 8">
            <a:extLst>
              <a:ext uri="{FF2B5EF4-FFF2-40B4-BE49-F238E27FC236}">
                <a16:creationId xmlns:a16="http://schemas.microsoft.com/office/drawing/2014/main" id="{63C1F05D-09D1-4D2B-A73B-8C7D50E50EB0}"/>
              </a:ext>
            </a:extLst>
          </p:cNvPr>
          <p:cNvPicPr>
            <a:picLocks noChangeAspect="1"/>
          </p:cNvPicPr>
          <p:nvPr/>
        </p:nvPicPr>
        <p:blipFill rotWithShape="1">
          <a:blip r:embed="rId3">
            <a:extLst>
              <a:ext uri="{28A0092B-C50C-407E-A947-70E740481C1C}">
                <a14:useLocalDpi xmlns:a14="http://schemas.microsoft.com/office/drawing/2010/main" val="0"/>
              </a:ext>
            </a:extLst>
          </a:blip>
          <a:srcRect b="56934"/>
          <a:stretch/>
        </p:blipFill>
        <p:spPr>
          <a:xfrm>
            <a:off x="132223" y="3387646"/>
            <a:ext cx="5081422" cy="2468990"/>
          </a:xfrm>
          <a:prstGeom prst="rect">
            <a:avLst/>
          </a:prstGeom>
        </p:spPr>
      </p:pic>
      <p:sp>
        <p:nvSpPr>
          <p:cNvPr id="11" name="TextBox 10">
            <a:extLst>
              <a:ext uri="{FF2B5EF4-FFF2-40B4-BE49-F238E27FC236}">
                <a16:creationId xmlns:a16="http://schemas.microsoft.com/office/drawing/2014/main" id="{1A3D506F-7695-4F1B-92D9-E9A95CB21786}"/>
              </a:ext>
            </a:extLst>
          </p:cNvPr>
          <p:cNvSpPr txBox="1"/>
          <p:nvPr/>
        </p:nvSpPr>
        <p:spPr>
          <a:xfrm rot="16200000">
            <a:off x="-2141826" y="2595767"/>
            <a:ext cx="4561243" cy="369332"/>
          </a:xfrm>
          <a:prstGeom prst="rect">
            <a:avLst/>
          </a:prstGeom>
          <a:noFill/>
        </p:spPr>
        <p:txBody>
          <a:bodyPr wrap="square" rtlCol="0">
            <a:spAutoFit/>
          </a:bodyPr>
          <a:lstStyle/>
          <a:p>
            <a:r>
              <a:rPr lang="en-US" b="1" dirty="0"/>
              <a:t>% of diets</a:t>
            </a:r>
          </a:p>
        </p:txBody>
      </p:sp>
      <p:pic>
        <p:nvPicPr>
          <p:cNvPr id="13" name="Picture 2" descr="Steelhead trout illustration">
            <a:extLst>
              <a:ext uri="{FF2B5EF4-FFF2-40B4-BE49-F238E27FC236}">
                <a16:creationId xmlns:a16="http://schemas.microsoft.com/office/drawing/2014/main" id="{D4826655-7388-4E9F-8717-845155132E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19" y="1251520"/>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eelhead trout illustration">
            <a:extLst>
              <a:ext uri="{FF2B5EF4-FFF2-40B4-BE49-F238E27FC236}">
                <a16:creationId xmlns:a16="http://schemas.microsoft.com/office/drawing/2014/main" id="{17DD837B-6CA6-48CB-807B-289ABBF97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19" y="1436626"/>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teelhead trout illustration">
            <a:extLst>
              <a:ext uri="{FF2B5EF4-FFF2-40B4-BE49-F238E27FC236}">
                <a16:creationId xmlns:a16="http://schemas.microsoft.com/office/drawing/2014/main" id="{E085B2E8-489D-4DC9-8AA8-2512C9F84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83" y="4341722"/>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eelhead trout illustration">
            <a:extLst>
              <a:ext uri="{FF2B5EF4-FFF2-40B4-BE49-F238E27FC236}">
                <a16:creationId xmlns:a16="http://schemas.microsoft.com/office/drawing/2014/main" id="{A38D092F-73AD-457C-B1A5-C7090ABD4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94" y="-10866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eelhead trout illustration">
            <a:extLst>
              <a:ext uri="{FF2B5EF4-FFF2-40B4-BE49-F238E27FC236}">
                <a16:creationId xmlns:a16="http://schemas.microsoft.com/office/drawing/2014/main" id="{76647D24-C5F1-4431-A553-F3DC08B9D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65" y="0"/>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eelhead trout illustration">
            <a:extLst>
              <a:ext uri="{FF2B5EF4-FFF2-40B4-BE49-F238E27FC236}">
                <a16:creationId xmlns:a16="http://schemas.microsoft.com/office/drawing/2014/main" id="{FF7FF045-E759-414F-AD76-6C94673B9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32" y="152919"/>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teelhead trout illustration">
            <a:extLst>
              <a:ext uri="{FF2B5EF4-FFF2-40B4-BE49-F238E27FC236}">
                <a16:creationId xmlns:a16="http://schemas.microsoft.com/office/drawing/2014/main" id="{3235A2F2-6E04-45A9-A36F-EBC1170AE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01" y="33758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teelhead trout illustration">
            <a:extLst>
              <a:ext uri="{FF2B5EF4-FFF2-40B4-BE49-F238E27FC236}">
                <a16:creationId xmlns:a16="http://schemas.microsoft.com/office/drawing/2014/main" id="{007D71FE-8477-4547-90EC-3BB72FE48E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97" y="52269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teelhead trout illustration">
            <a:extLst>
              <a:ext uri="{FF2B5EF4-FFF2-40B4-BE49-F238E27FC236}">
                <a16:creationId xmlns:a16="http://schemas.microsoft.com/office/drawing/2014/main" id="{85A1D3DE-BE68-4BE8-9F7F-F27DFD82CE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74" y="70558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teelhead trout illustration">
            <a:extLst>
              <a:ext uri="{FF2B5EF4-FFF2-40B4-BE49-F238E27FC236}">
                <a16:creationId xmlns:a16="http://schemas.microsoft.com/office/drawing/2014/main" id="{F8691CA0-E2BC-4761-91B6-9F22BDD980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939" y="891839"/>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teelhead trout illustration">
            <a:extLst>
              <a:ext uri="{FF2B5EF4-FFF2-40B4-BE49-F238E27FC236}">
                <a16:creationId xmlns:a16="http://schemas.microsoft.com/office/drawing/2014/main" id="{980C9451-27F7-4111-ABFB-4DEF82FE7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909" y="1065702"/>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teelhead trout illustration">
            <a:extLst>
              <a:ext uri="{FF2B5EF4-FFF2-40B4-BE49-F238E27FC236}">
                <a16:creationId xmlns:a16="http://schemas.microsoft.com/office/drawing/2014/main" id="{61CB2237-4057-4D3F-9779-4807FE3B6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05" y="1615667"/>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teelhead trout illustration">
            <a:extLst>
              <a:ext uri="{FF2B5EF4-FFF2-40B4-BE49-F238E27FC236}">
                <a16:creationId xmlns:a16="http://schemas.microsoft.com/office/drawing/2014/main" id="{6D092916-CDA9-4F3E-9AC2-BFEB33DA0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05" y="178886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teelhead trout illustration">
            <a:extLst>
              <a:ext uri="{FF2B5EF4-FFF2-40B4-BE49-F238E27FC236}">
                <a16:creationId xmlns:a16="http://schemas.microsoft.com/office/drawing/2014/main" id="{1F4189A6-DA0A-43D5-AD8D-5E946B283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04" y="1952733"/>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Steelhead trout illustration">
            <a:extLst>
              <a:ext uri="{FF2B5EF4-FFF2-40B4-BE49-F238E27FC236}">
                <a16:creationId xmlns:a16="http://schemas.microsoft.com/office/drawing/2014/main" id="{FA1E8F2B-05C1-4F7C-B1B3-43040A12B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48" y="211734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eelhead trout illustration">
            <a:extLst>
              <a:ext uri="{FF2B5EF4-FFF2-40B4-BE49-F238E27FC236}">
                <a16:creationId xmlns:a16="http://schemas.microsoft.com/office/drawing/2014/main" id="{B5A175A2-2868-41A1-A636-0345160E3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22" y="230201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eelhead trout illustration">
            <a:extLst>
              <a:ext uri="{FF2B5EF4-FFF2-40B4-BE49-F238E27FC236}">
                <a16:creationId xmlns:a16="http://schemas.microsoft.com/office/drawing/2014/main" id="{2850EA56-A8BD-461C-A12D-1FE1B4D0F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30" y="2464490"/>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eelhead trout illustration">
            <a:extLst>
              <a:ext uri="{FF2B5EF4-FFF2-40B4-BE49-F238E27FC236}">
                <a16:creationId xmlns:a16="http://schemas.microsoft.com/office/drawing/2014/main" id="{003400D3-0FB0-4EF8-9805-2684957DA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62" y="259186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teelhead trout illustration">
            <a:extLst>
              <a:ext uri="{FF2B5EF4-FFF2-40B4-BE49-F238E27FC236}">
                <a16:creationId xmlns:a16="http://schemas.microsoft.com/office/drawing/2014/main" id="{57153E6F-9C4A-4357-A4E3-27CCADC12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41" y="2746570"/>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Steelhead trout illustration">
            <a:extLst>
              <a:ext uri="{FF2B5EF4-FFF2-40B4-BE49-F238E27FC236}">
                <a16:creationId xmlns:a16="http://schemas.microsoft.com/office/drawing/2014/main" id="{71665797-BE80-4BCF-96D2-A42E21CDB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86" y="2888153"/>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Steelhead trout illustration">
            <a:extLst>
              <a:ext uri="{FF2B5EF4-FFF2-40B4-BE49-F238E27FC236}">
                <a16:creationId xmlns:a16="http://schemas.microsoft.com/office/drawing/2014/main" id="{36C3ECA0-2C2E-44B4-BDC8-FB6B04CEB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57" y="3063526"/>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Steelhead trout illustration">
            <a:extLst>
              <a:ext uri="{FF2B5EF4-FFF2-40B4-BE49-F238E27FC236}">
                <a16:creationId xmlns:a16="http://schemas.microsoft.com/office/drawing/2014/main" id="{B96D7724-9C47-4546-B632-511BA499E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47" y="325792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teelhead trout illustration">
            <a:extLst>
              <a:ext uri="{FF2B5EF4-FFF2-40B4-BE49-F238E27FC236}">
                <a16:creationId xmlns:a16="http://schemas.microsoft.com/office/drawing/2014/main" id="{CE94F929-E085-4C05-81F9-85A62CA7E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72" y="3464338"/>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eelhead trout illustration">
            <a:extLst>
              <a:ext uri="{FF2B5EF4-FFF2-40B4-BE49-F238E27FC236}">
                <a16:creationId xmlns:a16="http://schemas.microsoft.com/office/drawing/2014/main" id="{9AE98796-4DF9-4635-9F39-A76C48BC3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65" y="363820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teelhead trout illustration">
            <a:extLst>
              <a:ext uri="{FF2B5EF4-FFF2-40B4-BE49-F238E27FC236}">
                <a16:creationId xmlns:a16="http://schemas.microsoft.com/office/drawing/2014/main" id="{D03AC1DA-BE1D-476E-9BC8-03FA6BCD9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17" y="379198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Steelhead trout illustration">
            <a:extLst>
              <a:ext uri="{FF2B5EF4-FFF2-40B4-BE49-F238E27FC236}">
                <a16:creationId xmlns:a16="http://schemas.microsoft.com/office/drawing/2014/main" id="{EF800218-AEDC-4F97-84DC-6D13C8CCB8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17" y="396449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Steelhead trout illustration">
            <a:extLst>
              <a:ext uri="{FF2B5EF4-FFF2-40B4-BE49-F238E27FC236}">
                <a16:creationId xmlns:a16="http://schemas.microsoft.com/office/drawing/2014/main" id="{D015EAA9-1039-4C91-99E8-44FED0F8FD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47" y="4161313"/>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eelhead trout illustration">
            <a:extLst>
              <a:ext uri="{FF2B5EF4-FFF2-40B4-BE49-F238E27FC236}">
                <a16:creationId xmlns:a16="http://schemas.microsoft.com/office/drawing/2014/main" id="{27A80A44-7A5F-4397-849B-FC62D6D55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31" y="4497113"/>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eelhead trout illustration">
            <a:extLst>
              <a:ext uri="{FF2B5EF4-FFF2-40B4-BE49-F238E27FC236}">
                <a16:creationId xmlns:a16="http://schemas.microsoft.com/office/drawing/2014/main" id="{34B02F24-6736-4B66-9C8A-F00AA2252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57" y="467160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Steelhead trout illustration">
            <a:extLst>
              <a:ext uri="{FF2B5EF4-FFF2-40B4-BE49-F238E27FC236}">
                <a16:creationId xmlns:a16="http://schemas.microsoft.com/office/drawing/2014/main" id="{A054EC4C-DC07-4172-ACEF-DCE994450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99" y="486688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Steelhead trout illustration">
            <a:extLst>
              <a:ext uri="{FF2B5EF4-FFF2-40B4-BE49-F238E27FC236}">
                <a16:creationId xmlns:a16="http://schemas.microsoft.com/office/drawing/2014/main" id="{30040E57-9942-406F-A61E-3720B366F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32" y="505177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Steelhead trout illustration">
            <a:extLst>
              <a:ext uri="{FF2B5EF4-FFF2-40B4-BE49-F238E27FC236}">
                <a16:creationId xmlns:a16="http://schemas.microsoft.com/office/drawing/2014/main" id="{1217517F-7D4A-4A3E-8B9E-1F00118EE4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32" y="5236657"/>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Steelhead trout illustration">
            <a:extLst>
              <a:ext uri="{FF2B5EF4-FFF2-40B4-BE49-F238E27FC236}">
                <a16:creationId xmlns:a16="http://schemas.microsoft.com/office/drawing/2014/main" id="{664C0EC2-5A5B-42C1-851B-CEB8B976D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42" y="5421323"/>
            <a:ext cx="553566" cy="36933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606384E6-AFC0-45F9-945A-5344E6C13EA3}"/>
              </a:ext>
            </a:extLst>
          </p:cNvPr>
          <p:cNvSpPr txBox="1"/>
          <p:nvPr/>
        </p:nvSpPr>
        <p:spPr>
          <a:xfrm>
            <a:off x="4270555" y="3438770"/>
            <a:ext cx="1269402" cy="369332"/>
          </a:xfrm>
          <a:prstGeom prst="rect">
            <a:avLst/>
          </a:prstGeom>
          <a:noFill/>
        </p:spPr>
        <p:txBody>
          <a:bodyPr wrap="square" rtlCol="0">
            <a:spAutoFit/>
          </a:bodyPr>
          <a:lstStyle/>
          <a:p>
            <a:r>
              <a:rPr lang="en-US" dirty="0"/>
              <a:t>n = 9</a:t>
            </a:r>
          </a:p>
        </p:txBody>
      </p:sp>
      <p:pic>
        <p:nvPicPr>
          <p:cNvPr id="48" name="Picture 47" descr="Smallmouth Bass">
            <a:extLst>
              <a:ext uri="{FF2B5EF4-FFF2-40B4-BE49-F238E27FC236}">
                <a16:creationId xmlns:a16="http://schemas.microsoft.com/office/drawing/2014/main" id="{20E29B25-C224-4B3B-A84E-C6F645956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7241" y="627175"/>
            <a:ext cx="2818151" cy="130046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Steelhead trout illustration">
            <a:extLst>
              <a:ext uri="{FF2B5EF4-FFF2-40B4-BE49-F238E27FC236}">
                <a16:creationId xmlns:a16="http://schemas.microsoft.com/office/drawing/2014/main" id="{F06B0946-0994-42B1-8740-E2EBB5F99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342" y="2354602"/>
            <a:ext cx="1238924" cy="82659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Steelhead trout illustration">
            <a:extLst>
              <a:ext uri="{FF2B5EF4-FFF2-40B4-BE49-F238E27FC236}">
                <a16:creationId xmlns:a16="http://schemas.microsoft.com/office/drawing/2014/main" id="{BB342BCE-AE51-4150-8B52-3DE242450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800" y="2795235"/>
            <a:ext cx="1238924" cy="82659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Steelhead trout illustration">
            <a:extLst>
              <a:ext uri="{FF2B5EF4-FFF2-40B4-BE49-F238E27FC236}">
                <a16:creationId xmlns:a16="http://schemas.microsoft.com/office/drawing/2014/main" id="{451F2B12-DA0D-4F20-A107-30AF78473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884" y="1895430"/>
            <a:ext cx="1238924" cy="82659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Steelhead trout illustration">
            <a:extLst>
              <a:ext uri="{FF2B5EF4-FFF2-40B4-BE49-F238E27FC236}">
                <a16:creationId xmlns:a16="http://schemas.microsoft.com/office/drawing/2014/main" id="{DBE617A2-B083-4EFE-A3F6-8407EE453B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38677"/>
          <a:stretch/>
        </p:blipFill>
        <p:spPr bwMode="auto">
          <a:xfrm>
            <a:off x="4780217" y="1472363"/>
            <a:ext cx="759740" cy="82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59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D75F1-7E78-476D-BC76-318C2C543EF8}"/>
              </a:ext>
            </a:extLst>
          </p:cNvPr>
          <p:cNvSpPr txBox="1"/>
          <p:nvPr/>
        </p:nvSpPr>
        <p:spPr>
          <a:xfrm>
            <a:off x="164892" y="164892"/>
            <a:ext cx="6265888" cy="1046440"/>
          </a:xfrm>
          <a:prstGeom prst="rect">
            <a:avLst/>
          </a:prstGeom>
          <a:noFill/>
        </p:spPr>
        <p:txBody>
          <a:bodyPr wrap="square" rtlCol="0">
            <a:spAutoFit/>
          </a:bodyPr>
          <a:lstStyle/>
          <a:p>
            <a:r>
              <a:rPr lang="en-US" sz="4400" dirty="0"/>
              <a:t>Direct predation</a:t>
            </a:r>
          </a:p>
          <a:p>
            <a:endParaRPr lang="en-US" dirty="0"/>
          </a:p>
        </p:txBody>
      </p:sp>
      <p:pic>
        <p:nvPicPr>
          <p:cNvPr id="8" name="Picture 7">
            <a:extLst>
              <a:ext uri="{FF2B5EF4-FFF2-40B4-BE49-F238E27FC236}">
                <a16:creationId xmlns:a16="http://schemas.microsoft.com/office/drawing/2014/main" id="{AE9E5DE0-F3A3-4230-911A-CE902113189B}"/>
              </a:ext>
            </a:extLst>
          </p:cNvPr>
          <p:cNvPicPr>
            <a:picLocks noChangeAspect="1"/>
          </p:cNvPicPr>
          <p:nvPr/>
        </p:nvPicPr>
        <p:blipFill rotWithShape="1">
          <a:blip r:embed="rId3">
            <a:extLst>
              <a:ext uri="{28A0092B-C50C-407E-A947-70E740481C1C}">
                <a14:useLocalDpi xmlns:a14="http://schemas.microsoft.com/office/drawing/2010/main" val="0"/>
              </a:ext>
            </a:extLst>
          </a:blip>
          <a:srcRect t="43065"/>
          <a:stretch/>
        </p:blipFill>
        <p:spPr>
          <a:xfrm>
            <a:off x="132223" y="3429000"/>
            <a:ext cx="5081422" cy="3264108"/>
          </a:xfrm>
          <a:prstGeom prst="rect">
            <a:avLst/>
          </a:prstGeom>
        </p:spPr>
      </p:pic>
      <p:pic>
        <p:nvPicPr>
          <p:cNvPr id="9" name="Picture 8">
            <a:extLst>
              <a:ext uri="{FF2B5EF4-FFF2-40B4-BE49-F238E27FC236}">
                <a16:creationId xmlns:a16="http://schemas.microsoft.com/office/drawing/2014/main" id="{63C1F05D-09D1-4D2B-A73B-8C7D50E50EB0}"/>
              </a:ext>
            </a:extLst>
          </p:cNvPr>
          <p:cNvPicPr>
            <a:picLocks noChangeAspect="1"/>
          </p:cNvPicPr>
          <p:nvPr/>
        </p:nvPicPr>
        <p:blipFill rotWithShape="1">
          <a:blip r:embed="rId3">
            <a:extLst>
              <a:ext uri="{28A0092B-C50C-407E-A947-70E740481C1C}">
                <a14:useLocalDpi xmlns:a14="http://schemas.microsoft.com/office/drawing/2010/main" val="0"/>
              </a:ext>
            </a:extLst>
          </a:blip>
          <a:srcRect b="56934"/>
          <a:stretch/>
        </p:blipFill>
        <p:spPr>
          <a:xfrm>
            <a:off x="132223" y="3387646"/>
            <a:ext cx="5081422" cy="2468990"/>
          </a:xfrm>
          <a:prstGeom prst="rect">
            <a:avLst/>
          </a:prstGeom>
        </p:spPr>
      </p:pic>
      <p:sp>
        <p:nvSpPr>
          <p:cNvPr id="11" name="TextBox 10">
            <a:extLst>
              <a:ext uri="{FF2B5EF4-FFF2-40B4-BE49-F238E27FC236}">
                <a16:creationId xmlns:a16="http://schemas.microsoft.com/office/drawing/2014/main" id="{1A3D506F-7695-4F1B-92D9-E9A95CB21786}"/>
              </a:ext>
            </a:extLst>
          </p:cNvPr>
          <p:cNvSpPr txBox="1"/>
          <p:nvPr/>
        </p:nvSpPr>
        <p:spPr>
          <a:xfrm rot="16200000">
            <a:off x="-2141826" y="2595767"/>
            <a:ext cx="4561243" cy="369332"/>
          </a:xfrm>
          <a:prstGeom prst="rect">
            <a:avLst/>
          </a:prstGeom>
          <a:noFill/>
        </p:spPr>
        <p:txBody>
          <a:bodyPr wrap="square" rtlCol="0">
            <a:spAutoFit/>
          </a:bodyPr>
          <a:lstStyle/>
          <a:p>
            <a:r>
              <a:rPr lang="en-US" b="1" dirty="0"/>
              <a:t>% of diets</a:t>
            </a:r>
          </a:p>
        </p:txBody>
      </p:sp>
      <p:pic>
        <p:nvPicPr>
          <p:cNvPr id="13" name="Picture 2" descr="Steelhead trout illustration">
            <a:extLst>
              <a:ext uri="{FF2B5EF4-FFF2-40B4-BE49-F238E27FC236}">
                <a16:creationId xmlns:a16="http://schemas.microsoft.com/office/drawing/2014/main" id="{D4826655-7388-4E9F-8717-845155132E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19" y="1251520"/>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eelhead trout illustration">
            <a:extLst>
              <a:ext uri="{FF2B5EF4-FFF2-40B4-BE49-F238E27FC236}">
                <a16:creationId xmlns:a16="http://schemas.microsoft.com/office/drawing/2014/main" id="{17DD837B-6CA6-48CB-807B-289ABBF97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19" y="1436626"/>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teelhead trout illustration">
            <a:extLst>
              <a:ext uri="{FF2B5EF4-FFF2-40B4-BE49-F238E27FC236}">
                <a16:creationId xmlns:a16="http://schemas.microsoft.com/office/drawing/2014/main" id="{E085B2E8-489D-4DC9-8AA8-2512C9F84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83" y="4341722"/>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eelhead trout illustration">
            <a:extLst>
              <a:ext uri="{FF2B5EF4-FFF2-40B4-BE49-F238E27FC236}">
                <a16:creationId xmlns:a16="http://schemas.microsoft.com/office/drawing/2014/main" id="{A38D092F-73AD-457C-B1A5-C7090ABD4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94" y="-10866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eelhead trout illustration">
            <a:extLst>
              <a:ext uri="{FF2B5EF4-FFF2-40B4-BE49-F238E27FC236}">
                <a16:creationId xmlns:a16="http://schemas.microsoft.com/office/drawing/2014/main" id="{76647D24-C5F1-4431-A553-F3DC08B9D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65" y="0"/>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eelhead trout illustration">
            <a:extLst>
              <a:ext uri="{FF2B5EF4-FFF2-40B4-BE49-F238E27FC236}">
                <a16:creationId xmlns:a16="http://schemas.microsoft.com/office/drawing/2014/main" id="{FF7FF045-E759-414F-AD76-6C94673B9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32" y="152919"/>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teelhead trout illustration">
            <a:extLst>
              <a:ext uri="{FF2B5EF4-FFF2-40B4-BE49-F238E27FC236}">
                <a16:creationId xmlns:a16="http://schemas.microsoft.com/office/drawing/2014/main" id="{3235A2F2-6E04-45A9-A36F-EBC1170AE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01" y="33758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teelhead trout illustration">
            <a:extLst>
              <a:ext uri="{FF2B5EF4-FFF2-40B4-BE49-F238E27FC236}">
                <a16:creationId xmlns:a16="http://schemas.microsoft.com/office/drawing/2014/main" id="{007D71FE-8477-4547-90EC-3BB72FE48E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97" y="52269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teelhead trout illustration">
            <a:extLst>
              <a:ext uri="{FF2B5EF4-FFF2-40B4-BE49-F238E27FC236}">
                <a16:creationId xmlns:a16="http://schemas.microsoft.com/office/drawing/2014/main" id="{85A1D3DE-BE68-4BE8-9F7F-F27DFD82CE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74" y="70558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teelhead trout illustration">
            <a:extLst>
              <a:ext uri="{FF2B5EF4-FFF2-40B4-BE49-F238E27FC236}">
                <a16:creationId xmlns:a16="http://schemas.microsoft.com/office/drawing/2014/main" id="{F8691CA0-E2BC-4761-91B6-9F22BDD980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939" y="891839"/>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teelhead trout illustration">
            <a:extLst>
              <a:ext uri="{FF2B5EF4-FFF2-40B4-BE49-F238E27FC236}">
                <a16:creationId xmlns:a16="http://schemas.microsoft.com/office/drawing/2014/main" id="{980C9451-27F7-4111-ABFB-4DEF82FE7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909" y="1065702"/>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teelhead trout illustration">
            <a:extLst>
              <a:ext uri="{FF2B5EF4-FFF2-40B4-BE49-F238E27FC236}">
                <a16:creationId xmlns:a16="http://schemas.microsoft.com/office/drawing/2014/main" id="{61CB2237-4057-4D3F-9779-4807FE3B6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05" y="1615667"/>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teelhead trout illustration">
            <a:extLst>
              <a:ext uri="{FF2B5EF4-FFF2-40B4-BE49-F238E27FC236}">
                <a16:creationId xmlns:a16="http://schemas.microsoft.com/office/drawing/2014/main" id="{6D092916-CDA9-4F3E-9AC2-BFEB33DA0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05" y="178886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teelhead trout illustration">
            <a:extLst>
              <a:ext uri="{FF2B5EF4-FFF2-40B4-BE49-F238E27FC236}">
                <a16:creationId xmlns:a16="http://schemas.microsoft.com/office/drawing/2014/main" id="{1F4189A6-DA0A-43D5-AD8D-5E946B283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04" y="1952733"/>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Steelhead trout illustration">
            <a:extLst>
              <a:ext uri="{FF2B5EF4-FFF2-40B4-BE49-F238E27FC236}">
                <a16:creationId xmlns:a16="http://schemas.microsoft.com/office/drawing/2014/main" id="{FA1E8F2B-05C1-4F7C-B1B3-43040A12B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48" y="211734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eelhead trout illustration">
            <a:extLst>
              <a:ext uri="{FF2B5EF4-FFF2-40B4-BE49-F238E27FC236}">
                <a16:creationId xmlns:a16="http://schemas.microsoft.com/office/drawing/2014/main" id="{B5A175A2-2868-41A1-A636-0345160E3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22" y="230201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eelhead trout illustration">
            <a:extLst>
              <a:ext uri="{FF2B5EF4-FFF2-40B4-BE49-F238E27FC236}">
                <a16:creationId xmlns:a16="http://schemas.microsoft.com/office/drawing/2014/main" id="{2850EA56-A8BD-461C-A12D-1FE1B4D0F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30" y="2464490"/>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eelhead trout illustration">
            <a:extLst>
              <a:ext uri="{FF2B5EF4-FFF2-40B4-BE49-F238E27FC236}">
                <a16:creationId xmlns:a16="http://schemas.microsoft.com/office/drawing/2014/main" id="{003400D3-0FB0-4EF8-9805-2684957DA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62" y="259186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teelhead trout illustration">
            <a:extLst>
              <a:ext uri="{FF2B5EF4-FFF2-40B4-BE49-F238E27FC236}">
                <a16:creationId xmlns:a16="http://schemas.microsoft.com/office/drawing/2014/main" id="{57153E6F-9C4A-4357-A4E3-27CCADC12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41" y="2746570"/>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Steelhead trout illustration">
            <a:extLst>
              <a:ext uri="{FF2B5EF4-FFF2-40B4-BE49-F238E27FC236}">
                <a16:creationId xmlns:a16="http://schemas.microsoft.com/office/drawing/2014/main" id="{71665797-BE80-4BCF-96D2-A42E21CDB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86" y="2888153"/>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Steelhead trout illustration">
            <a:extLst>
              <a:ext uri="{FF2B5EF4-FFF2-40B4-BE49-F238E27FC236}">
                <a16:creationId xmlns:a16="http://schemas.microsoft.com/office/drawing/2014/main" id="{36C3ECA0-2C2E-44B4-BDC8-FB6B04CEB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57" y="3063526"/>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Steelhead trout illustration">
            <a:extLst>
              <a:ext uri="{FF2B5EF4-FFF2-40B4-BE49-F238E27FC236}">
                <a16:creationId xmlns:a16="http://schemas.microsoft.com/office/drawing/2014/main" id="{B96D7724-9C47-4546-B632-511BA499E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47" y="325792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teelhead trout illustration">
            <a:extLst>
              <a:ext uri="{FF2B5EF4-FFF2-40B4-BE49-F238E27FC236}">
                <a16:creationId xmlns:a16="http://schemas.microsoft.com/office/drawing/2014/main" id="{CE94F929-E085-4C05-81F9-85A62CA7E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72" y="3464338"/>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eelhead trout illustration">
            <a:extLst>
              <a:ext uri="{FF2B5EF4-FFF2-40B4-BE49-F238E27FC236}">
                <a16:creationId xmlns:a16="http://schemas.microsoft.com/office/drawing/2014/main" id="{9AE98796-4DF9-4635-9F39-A76C48BC3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65" y="363820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teelhead trout illustration">
            <a:extLst>
              <a:ext uri="{FF2B5EF4-FFF2-40B4-BE49-F238E27FC236}">
                <a16:creationId xmlns:a16="http://schemas.microsoft.com/office/drawing/2014/main" id="{D03AC1DA-BE1D-476E-9BC8-03FA6BCD9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17" y="379198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Steelhead trout illustration">
            <a:extLst>
              <a:ext uri="{FF2B5EF4-FFF2-40B4-BE49-F238E27FC236}">
                <a16:creationId xmlns:a16="http://schemas.microsoft.com/office/drawing/2014/main" id="{EF800218-AEDC-4F97-84DC-6D13C8CCB8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17" y="396449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Steelhead trout illustration">
            <a:extLst>
              <a:ext uri="{FF2B5EF4-FFF2-40B4-BE49-F238E27FC236}">
                <a16:creationId xmlns:a16="http://schemas.microsoft.com/office/drawing/2014/main" id="{D015EAA9-1039-4C91-99E8-44FED0F8FD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47" y="4161313"/>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eelhead trout illustration">
            <a:extLst>
              <a:ext uri="{FF2B5EF4-FFF2-40B4-BE49-F238E27FC236}">
                <a16:creationId xmlns:a16="http://schemas.microsoft.com/office/drawing/2014/main" id="{27A80A44-7A5F-4397-849B-FC62D6D55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31" y="4497113"/>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eelhead trout illustration">
            <a:extLst>
              <a:ext uri="{FF2B5EF4-FFF2-40B4-BE49-F238E27FC236}">
                <a16:creationId xmlns:a16="http://schemas.microsoft.com/office/drawing/2014/main" id="{34B02F24-6736-4B66-9C8A-F00AA2252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57" y="467160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Steelhead trout illustration">
            <a:extLst>
              <a:ext uri="{FF2B5EF4-FFF2-40B4-BE49-F238E27FC236}">
                <a16:creationId xmlns:a16="http://schemas.microsoft.com/office/drawing/2014/main" id="{A054EC4C-DC07-4172-ACEF-DCE994450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99" y="4866885"/>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Steelhead trout illustration">
            <a:extLst>
              <a:ext uri="{FF2B5EF4-FFF2-40B4-BE49-F238E27FC236}">
                <a16:creationId xmlns:a16="http://schemas.microsoft.com/office/drawing/2014/main" id="{30040E57-9942-406F-A61E-3720B366F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32" y="5051771"/>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Steelhead trout illustration">
            <a:extLst>
              <a:ext uri="{FF2B5EF4-FFF2-40B4-BE49-F238E27FC236}">
                <a16:creationId xmlns:a16="http://schemas.microsoft.com/office/drawing/2014/main" id="{1217517F-7D4A-4A3E-8B9E-1F00118EE4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32" y="5236657"/>
            <a:ext cx="553566" cy="36933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Steelhead trout illustration">
            <a:extLst>
              <a:ext uri="{FF2B5EF4-FFF2-40B4-BE49-F238E27FC236}">
                <a16:creationId xmlns:a16="http://schemas.microsoft.com/office/drawing/2014/main" id="{664C0EC2-5A5B-42C1-851B-CEB8B976D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42" y="5421323"/>
            <a:ext cx="553566" cy="36933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606384E6-AFC0-45F9-945A-5344E6C13EA3}"/>
              </a:ext>
            </a:extLst>
          </p:cNvPr>
          <p:cNvSpPr txBox="1"/>
          <p:nvPr/>
        </p:nvSpPr>
        <p:spPr>
          <a:xfrm>
            <a:off x="4270555" y="3438770"/>
            <a:ext cx="1269402" cy="369332"/>
          </a:xfrm>
          <a:prstGeom prst="rect">
            <a:avLst/>
          </a:prstGeom>
          <a:noFill/>
        </p:spPr>
        <p:txBody>
          <a:bodyPr wrap="square" rtlCol="0">
            <a:spAutoFit/>
          </a:bodyPr>
          <a:lstStyle/>
          <a:p>
            <a:r>
              <a:rPr lang="en-US" dirty="0"/>
              <a:t>n = 9</a:t>
            </a:r>
          </a:p>
        </p:txBody>
      </p:sp>
      <p:pic>
        <p:nvPicPr>
          <p:cNvPr id="48" name="Picture 47" descr="Smallmouth Bass">
            <a:extLst>
              <a:ext uri="{FF2B5EF4-FFF2-40B4-BE49-F238E27FC236}">
                <a16:creationId xmlns:a16="http://schemas.microsoft.com/office/drawing/2014/main" id="{20E29B25-C224-4B3B-A84E-C6F645956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7241" y="627175"/>
            <a:ext cx="2818151" cy="130046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Steelhead trout illustration">
            <a:extLst>
              <a:ext uri="{FF2B5EF4-FFF2-40B4-BE49-F238E27FC236}">
                <a16:creationId xmlns:a16="http://schemas.microsoft.com/office/drawing/2014/main" id="{F06B0946-0994-42B1-8740-E2EBB5F99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342" y="2354602"/>
            <a:ext cx="1238924" cy="82659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Steelhead trout illustration">
            <a:extLst>
              <a:ext uri="{FF2B5EF4-FFF2-40B4-BE49-F238E27FC236}">
                <a16:creationId xmlns:a16="http://schemas.microsoft.com/office/drawing/2014/main" id="{BB342BCE-AE51-4150-8B52-3DE242450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800" y="2795235"/>
            <a:ext cx="1238924" cy="82659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Steelhead trout illustration">
            <a:extLst>
              <a:ext uri="{FF2B5EF4-FFF2-40B4-BE49-F238E27FC236}">
                <a16:creationId xmlns:a16="http://schemas.microsoft.com/office/drawing/2014/main" id="{451F2B12-DA0D-4F20-A107-30AF78473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884" y="1895430"/>
            <a:ext cx="1238924" cy="8265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EDAE02-FAC7-4011-B34F-D0FA734D0CBF}"/>
              </a:ext>
            </a:extLst>
          </p:cNvPr>
          <p:cNvSpPr txBox="1"/>
          <p:nvPr/>
        </p:nvSpPr>
        <p:spPr>
          <a:xfrm>
            <a:off x="6771141" y="911814"/>
            <a:ext cx="2052014" cy="523220"/>
          </a:xfrm>
          <a:prstGeom prst="rect">
            <a:avLst/>
          </a:prstGeom>
          <a:noFill/>
        </p:spPr>
        <p:txBody>
          <a:bodyPr wrap="square" rtlCol="0">
            <a:spAutoFit/>
          </a:bodyPr>
          <a:lstStyle/>
          <a:p>
            <a:r>
              <a:rPr lang="en-US" sz="2800" dirty="0"/>
              <a:t>X 280 bass</a:t>
            </a:r>
          </a:p>
        </p:txBody>
      </p:sp>
      <p:sp>
        <p:nvSpPr>
          <p:cNvPr id="4" name="TextBox 3">
            <a:extLst>
              <a:ext uri="{FF2B5EF4-FFF2-40B4-BE49-F238E27FC236}">
                <a16:creationId xmlns:a16="http://schemas.microsoft.com/office/drawing/2014/main" id="{BFF8E836-D5F5-4624-9763-CD1DC9BA618F}"/>
              </a:ext>
            </a:extLst>
          </p:cNvPr>
          <p:cNvSpPr txBox="1"/>
          <p:nvPr/>
        </p:nvSpPr>
        <p:spPr>
          <a:xfrm>
            <a:off x="6593513" y="2123246"/>
            <a:ext cx="2229642" cy="830997"/>
          </a:xfrm>
          <a:prstGeom prst="rect">
            <a:avLst/>
          </a:prstGeom>
          <a:noFill/>
        </p:spPr>
        <p:txBody>
          <a:bodyPr wrap="square" rtlCol="0">
            <a:spAutoFit/>
          </a:bodyPr>
          <a:lstStyle/>
          <a:p>
            <a:r>
              <a:rPr lang="en-US" sz="2800" dirty="0"/>
              <a:t>=1,008 fry</a:t>
            </a:r>
          </a:p>
          <a:p>
            <a:r>
              <a:rPr lang="en-US" sz="2000" dirty="0"/>
              <a:t>        in one day</a:t>
            </a:r>
          </a:p>
        </p:txBody>
      </p:sp>
      <p:pic>
        <p:nvPicPr>
          <p:cNvPr id="53" name="Picture 2" descr="Steelhead trout illustration">
            <a:extLst>
              <a:ext uri="{FF2B5EF4-FFF2-40B4-BE49-F238E27FC236}">
                <a16:creationId xmlns:a16="http://schemas.microsoft.com/office/drawing/2014/main" id="{9CD20E7E-3288-47DC-A27A-6B2860136E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38677"/>
          <a:stretch/>
        </p:blipFill>
        <p:spPr bwMode="auto">
          <a:xfrm>
            <a:off x="4780217" y="1472363"/>
            <a:ext cx="759740" cy="82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94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allmouth Bass">
            <a:extLst>
              <a:ext uri="{FF2B5EF4-FFF2-40B4-BE49-F238E27FC236}">
                <a16:creationId xmlns:a16="http://schemas.microsoft.com/office/drawing/2014/main" id="{7D82A907-8223-468D-9EEC-63CCEB60E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4184" y="333646"/>
            <a:ext cx="12305357" cy="56784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558D5E-87E5-4B9F-990C-1AFB97DCB59D}"/>
              </a:ext>
            </a:extLst>
          </p:cNvPr>
          <p:cNvSpPr txBox="1"/>
          <p:nvPr/>
        </p:nvSpPr>
        <p:spPr>
          <a:xfrm>
            <a:off x="733646" y="5167424"/>
            <a:ext cx="7846828" cy="923330"/>
          </a:xfrm>
          <a:prstGeom prst="rect">
            <a:avLst/>
          </a:prstGeom>
          <a:noFill/>
        </p:spPr>
        <p:txBody>
          <a:bodyPr wrap="square" rtlCol="0">
            <a:spAutoFit/>
          </a:bodyPr>
          <a:lstStyle/>
          <a:p>
            <a:pPr algn="ctr"/>
            <a:r>
              <a:rPr lang="en-US" sz="5400" dirty="0"/>
              <a:t>Smallmouth Bass</a:t>
            </a:r>
          </a:p>
        </p:txBody>
      </p:sp>
    </p:spTree>
    <p:extLst>
      <p:ext uri="{BB962C8B-B14F-4D97-AF65-F5344CB8AC3E}">
        <p14:creationId xmlns:p14="http://schemas.microsoft.com/office/powerpoint/2010/main" val="2428308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D75F1-7E78-476D-BC76-318C2C543EF8}"/>
              </a:ext>
            </a:extLst>
          </p:cNvPr>
          <p:cNvSpPr txBox="1"/>
          <p:nvPr/>
        </p:nvSpPr>
        <p:spPr>
          <a:xfrm>
            <a:off x="164892" y="164892"/>
            <a:ext cx="6265888" cy="1046440"/>
          </a:xfrm>
          <a:prstGeom prst="rect">
            <a:avLst/>
          </a:prstGeom>
          <a:noFill/>
        </p:spPr>
        <p:txBody>
          <a:bodyPr wrap="square" rtlCol="0">
            <a:spAutoFit/>
          </a:bodyPr>
          <a:lstStyle/>
          <a:p>
            <a:r>
              <a:rPr lang="en-US" sz="4400" dirty="0"/>
              <a:t>Direct predation</a:t>
            </a:r>
          </a:p>
          <a:p>
            <a:endParaRPr lang="en-US" dirty="0"/>
          </a:p>
        </p:txBody>
      </p:sp>
      <p:pic>
        <p:nvPicPr>
          <p:cNvPr id="8" name="Picture 7">
            <a:extLst>
              <a:ext uri="{FF2B5EF4-FFF2-40B4-BE49-F238E27FC236}">
                <a16:creationId xmlns:a16="http://schemas.microsoft.com/office/drawing/2014/main" id="{AE9E5DE0-F3A3-4230-911A-CE902113189B}"/>
              </a:ext>
            </a:extLst>
          </p:cNvPr>
          <p:cNvPicPr>
            <a:picLocks noChangeAspect="1"/>
          </p:cNvPicPr>
          <p:nvPr/>
        </p:nvPicPr>
        <p:blipFill rotWithShape="1">
          <a:blip r:embed="rId3">
            <a:extLst>
              <a:ext uri="{28A0092B-C50C-407E-A947-70E740481C1C}">
                <a14:useLocalDpi xmlns:a14="http://schemas.microsoft.com/office/drawing/2010/main" val="0"/>
              </a:ext>
            </a:extLst>
          </a:blip>
          <a:srcRect t="43065"/>
          <a:stretch/>
        </p:blipFill>
        <p:spPr>
          <a:xfrm>
            <a:off x="132223" y="3429000"/>
            <a:ext cx="5081422" cy="3264108"/>
          </a:xfrm>
          <a:prstGeom prst="rect">
            <a:avLst/>
          </a:prstGeom>
        </p:spPr>
      </p:pic>
      <p:pic>
        <p:nvPicPr>
          <p:cNvPr id="9" name="Picture 8">
            <a:extLst>
              <a:ext uri="{FF2B5EF4-FFF2-40B4-BE49-F238E27FC236}">
                <a16:creationId xmlns:a16="http://schemas.microsoft.com/office/drawing/2014/main" id="{63C1F05D-09D1-4D2B-A73B-8C7D50E50EB0}"/>
              </a:ext>
            </a:extLst>
          </p:cNvPr>
          <p:cNvPicPr>
            <a:picLocks noChangeAspect="1"/>
          </p:cNvPicPr>
          <p:nvPr/>
        </p:nvPicPr>
        <p:blipFill rotWithShape="1">
          <a:blip r:embed="rId3">
            <a:extLst>
              <a:ext uri="{28A0092B-C50C-407E-A947-70E740481C1C}">
                <a14:useLocalDpi xmlns:a14="http://schemas.microsoft.com/office/drawing/2010/main" val="0"/>
              </a:ext>
            </a:extLst>
          </a:blip>
          <a:srcRect b="56934"/>
          <a:stretch/>
        </p:blipFill>
        <p:spPr>
          <a:xfrm>
            <a:off x="132223" y="3387646"/>
            <a:ext cx="5081422" cy="2468990"/>
          </a:xfrm>
          <a:prstGeom prst="rect">
            <a:avLst/>
          </a:prstGeom>
        </p:spPr>
      </p:pic>
      <p:sp>
        <p:nvSpPr>
          <p:cNvPr id="11" name="TextBox 10">
            <a:extLst>
              <a:ext uri="{FF2B5EF4-FFF2-40B4-BE49-F238E27FC236}">
                <a16:creationId xmlns:a16="http://schemas.microsoft.com/office/drawing/2014/main" id="{1A3D506F-7695-4F1B-92D9-E9A95CB21786}"/>
              </a:ext>
            </a:extLst>
          </p:cNvPr>
          <p:cNvSpPr txBox="1"/>
          <p:nvPr/>
        </p:nvSpPr>
        <p:spPr>
          <a:xfrm rot="16200000">
            <a:off x="-2141826" y="2595767"/>
            <a:ext cx="4561243" cy="369332"/>
          </a:xfrm>
          <a:prstGeom prst="rect">
            <a:avLst/>
          </a:prstGeom>
          <a:noFill/>
        </p:spPr>
        <p:txBody>
          <a:bodyPr wrap="square" rtlCol="0">
            <a:spAutoFit/>
          </a:bodyPr>
          <a:lstStyle/>
          <a:p>
            <a:r>
              <a:rPr lang="en-US" b="1" dirty="0"/>
              <a:t>% of diets</a:t>
            </a:r>
          </a:p>
        </p:txBody>
      </p:sp>
      <p:pic>
        <p:nvPicPr>
          <p:cNvPr id="53" name="Picture 52">
            <a:extLst>
              <a:ext uri="{FF2B5EF4-FFF2-40B4-BE49-F238E27FC236}">
                <a16:creationId xmlns:a16="http://schemas.microsoft.com/office/drawing/2014/main" id="{13AD8287-805D-445A-8FB0-1A4BD9007493}"/>
              </a:ext>
            </a:extLst>
          </p:cNvPr>
          <p:cNvPicPr>
            <a:picLocks noChangeAspect="1"/>
          </p:cNvPicPr>
          <p:nvPr/>
        </p:nvPicPr>
        <p:blipFill rotWithShape="1">
          <a:blip r:embed="rId3">
            <a:extLst>
              <a:ext uri="{28A0092B-C50C-407E-A947-70E740481C1C}">
                <a14:useLocalDpi xmlns:a14="http://schemas.microsoft.com/office/drawing/2010/main" val="0"/>
              </a:ext>
            </a:extLst>
          </a:blip>
          <a:srcRect t="43232" b="14900"/>
          <a:stretch/>
        </p:blipFill>
        <p:spPr>
          <a:xfrm>
            <a:off x="138795" y="1008024"/>
            <a:ext cx="5081422" cy="2400299"/>
          </a:xfrm>
          <a:prstGeom prst="rect">
            <a:avLst/>
          </a:prstGeom>
        </p:spPr>
      </p:pic>
      <p:sp>
        <p:nvSpPr>
          <p:cNvPr id="54" name="TextBox 53">
            <a:extLst>
              <a:ext uri="{FF2B5EF4-FFF2-40B4-BE49-F238E27FC236}">
                <a16:creationId xmlns:a16="http://schemas.microsoft.com/office/drawing/2014/main" id="{5511B0A1-131D-4F4F-B524-FFFEFF2AC56D}"/>
              </a:ext>
            </a:extLst>
          </p:cNvPr>
          <p:cNvSpPr txBox="1"/>
          <p:nvPr/>
        </p:nvSpPr>
        <p:spPr>
          <a:xfrm>
            <a:off x="4270555" y="3438770"/>
            <a:ext cx="1269402" cy="369332"/>
          </a:xfrm>
          <a:prstGeom prst="rect">
            <a:avLst/>
          </a:prstGeom>
          <a:noFill/>
        </p:spPr>
        <p:txBody>
          <a:bodyPr wrap="square" rtlCol="0">
            <a:spAutoFit/>
          </a:bodyPr>
          <a:lstStyle/>
          <a:p>
            <a:r>
              <a:rPr lang="en-US" dirty="0"/>
              <a:t>n = 9</a:t>
            </a:r>
          </a:p>
        </p:txBody>
      </p:sp>
      <p:sp>
        <p:nvSpPr>
          <p:cNvPr id="55" name="TextBox 54">
            <a:extLst>
              <a:ext uri="{FF2B5EF4-FFF2-40B4-BE49-F238E27FC236}">
                <a16:creationId xmlns:a16="http://schemas.microsoft.com/office/drawing/2014/main" id="{1B1ED810-8271-4DDC-849A-240D009AB544}"/>
              </a:ext>
            </a:extLst>
          </p:cNvPr>
          <p:cNvSpPr txBox="1"/>
          <p:nvPr/>
        </p:nvSpPr>
        <p:spPr>
          <a:xfrm>
            <a:off x="4194355" y="1075570"/>
            <a:ext cx="1269402" cy="369332"/>
          </a:xfrm>
          <a:prstGeom prst="rect">
            <a:avLst/>
          </a:prstGeom>
          <a:noFill/>
        </p:spPr>
        <p:txBody>
          <a:bodyPr wrap="square" rtlCol="0">
            <a:spAutoFit/>
          </a:bodyPr>
          <a:lstStyle/>
          <a:p>
            <a:r>
              <a:rPr lang="en-US" dirty="0"/>
              <a:t>n = 27</a:t>
            </a:r>
          </a:p>
        </p:txBody>
      </p:sp>
      <p:sp>
        <p:nvSpPr>
          <p:cNvPr id="3" name="TextBox 2">
            <a:extLst>
              <a:ext uri="{FF2B5EF4-FFF2-40B4-BE49-F238E27FC236}">
                <a16:creationId xmlns:a16="http://schemas.microsoft.com/office/drawing/2014/main" id="{59DCE1D8-C287-40CD-A25C-8642FCDD590A}"/>
              </a:ext>
            </a:extLst>
          </p:cNvPr>
          <p:cNvSpPr txBox="1"/>
          <p:nvPr/>
        </p:nvSpPr>
        <p:spPr>
          <a:xfrm>
            <a:off x="5157565" y="3486981"/>
            <a:ext cx="2546430" cy="523220"/>
          </a:xfrm>
          <a:prstGeom prst="rect">
            <a:avLst/>
          </a:prstGeom>
          <a:noFill/>
        </p:spPr>
        <p:txBody>
          <a:bodyPr wrap="square" rtlCol="0">
            <a:spAutoFit/>
          </a:bodyPr>
          <a:lstStyle/>
          <a:p>
            <a:r>
              <a:rPr lang="en-US" sz="2800" b="1" dirty="0">
                <a:solidFill>
                  <a:srgbClr val="C00000"/>
                </a:solidFill>
              </a:rPr>
              <a:t>15°C</a:t>
            </a:r>
          </a:p>
        </p:txBody>
      </p:sp>
      <p:sp>
        <p:nvSpPr>
          <p:cNvPr id="10" name="TextBox 9">
            <a:extLst>
              <a:ext uri="{FF2B5EF4-FFF2-40B4-BE49-F238E27FC236}">
                <a16:creationId xmlns:a16="http://schemas.microsoft.com/office/drawing/2014/main" id="{4C922EFB-3051-43C0-AC12-0CBE1B5BD796}"/>
              </a:ext>
            </a:extLst>
          </p:cNvPr>
          <p:cNvSpPr txBox="1"/>
          <p:nvPr/>
        </p:nvSpPr>
        <p:spPr>
          <a:xfrm>
            <a:off x="5157565" y="1047343"/>
            <a:ext cx="2546430" cy="523220"/>
          </a:xfrm>
          <a:prstGeom prst="rect">
            <a:avLst/>
          </a:prstGeom>
          <a:noFill/>
        </p:spPr>
        <p:txBody>
          <a:bodyPr wrap="square" rtlCol="0">
            <a:spAutoFit/>
          </a:bodyPr>
          <a:lstStyle/>
          <a:p>
            <a:r>
              <a:rPr lang="en-US" sz="2800" b="1" dirty="0">
                <a:solidFill>
                  <a:schemeClr val="accent1">
                    <a:lumMod val="50000"/>
                  </a:schemeClr>
                </a:solidFill>
              </a:rPr>
              <a:t>6°C</a:t>
            </a:r>
          </a:p>
        </p:txBody>
      </p:sp>
    </p:spTree>
    <p:extLst>
      <p:ext uri="{BB962C8B-B14F-4D97-AF65-F5344CB8AC3E}">
        <p14:creationId xmlns:p14="http://schemas.microsoft.com/office/powerpoint/2010/main" val="3951457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B5EAF3-7B80-4187-BE5B-250B14122130}"/>
              </a:ext>
            </a:extLst>
          </p:cNvPr>
          <p:cNvSpPr txBox="1"/>
          <p:nvPr/>
        </p:nvSpPr>
        <p:spPr>
          <a:xfrm>
            <a:off x="382249" y="481542"/>
            <a:ext cx="8379502" cy="1569660"/>
          </a:xfrm>
          <a:prstGeom prst="rect">
            <a:avLst/>
          </a:prstGeom>
          <a:noFill/>
        </p:spPr>
        <p:txBody>
          <a:bodyPr wrap="square" rtlCol="0">
            <a:spAutoFit/>
          </a:bodyPr>
          <a:lstStyle/>
          <a:p>
            <a:pPr algn="ctr"/>
            <a:r>
              <a:rPr lang="en-US" sz="3200" dirty="0"/>
              <a:t>Will gains in steelhead productivity due to restoration outweigh losses due to upriver range expansion and predation of smallmouth bass?</a:t>
            </a:r>
          </a:p>
        </p:txBody>
      </p:sp>
      <p:pic>
        <p:nvPicPr>
          <p:cNvPr id="3" name="Picture 2" descr="Smallmouth Bass">
            <a:extLst>
              <a:ext uri="{FF2B5EF4-FFF2-40B4-BE49-F238E27FC236}">
                <a16:creationId xmlns:a16="http://schemas.microsoft.com/office/drawing/2014/main" id="{3C0DD7D2-4105-4EC8-97F3-A5946448E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33628"/>
            <a:ext cx="4706911" cy="21720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F73285-ADF2-42F5-9907-5C337796A29B}"/>
              </a:ext>
            </a:extLst>
          </p:cNvPr>
          <p:cNvSpPr txBox="1"/>
          <p:nvPr/>
        </p:nvSpPr>
        <p:spPr>
          <a:xfrm>
            <a:off x="4407108" y="3424469"/>
            <a:ext cx="1860578" cy="830997"/>
          </a:xfrm>
          <a:prstGeom prst="rect">
            <a:avLst/>
          </a:prstGeom>
          <a:noFill/>
        </p:spPr>
        <p:txBody>
          <a:bodyPr wrap="square" rtlCol="0">
            <a:spAutoFit/>
          </a:bodyPr>
          <a:lstStyle/>
          <a:p>
            <a:r>
              <a:rPr lang="en-US" sz="4800" dirty="0"/>
              <a:t>vs. </a:t>
            </a:r>
          </a:p>
        </p:txBody>
      </p:sp>
      <p:pic>
        <p:nvPicPr>
          <p:cNvPr id="5" name="Picture 4">
            <a:extLst>
              <a:ext uri="{FF2B5EF4-FFF2-40B4-BE49-F238E27FC236}">
                <a16:creationId xmlns:a16="http://schemas.microsoft.com/office/drawing/2014/main" id="{5CEAE3E5-5A48-4770-BB79-264759A98832}"/>
              </a:ext>
            </a:extLst>
          </p:cNvPr>
          <p:cNvPicPr>
            <a:picLocks noChangeAspect="1"/>
          </p:cNvPicPr>
          <p:nvPr/>
        </p:nvPicPr>
        <p:blipFill>
          <a:blip r:embed="rId4"/>
          <a:stretch>
            <a:fillRect/>
          </a:stretch>
        </p:blipFill>
        <p:spPr>
          <a:xfrm>
            <a:off x="5823679" y="2639154"/>
            <a:ext cx="2735705" cy="2882216"/>
          </a:xfrm>
          <a:prstGeom prst="rect">
            <a:avLst/>
          </a:prstGeom>
        </p:spPr>
      </p:pic>
    </p:spTree>
    <p:extLst>
      <p:ext uri="{BB962C8B-B14F-4D97-AF65-F5344CB8AC3E}">
        <p14:creationId xmlns:p14="http://schemas.microsoft.com/office/powerpoint/2010/main" val="3726258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803FB4-5801-4C35-9F25-3DFAA72D454B}"/>
              </a:ext>
            </a:extLst>
          </p:cNvPr>
          <p:cNvPicPr>
            <a:picLocks noChangeAspect="1"/>
          </p:cNvPicPr>
          <p:nvPr/>
        </p:nvPicPr>
        <p:blipFill rotWithShape="1">
          <a:blip r:embed="rId3">
            <a:extLst>
              <a:ext uri="{28A0092B-C50C-407E-A947-70E740481C1C}">
                <a14:useLocalDpi xmlns:a14="http://schemas.microsoft.com/office/drawing/2010/main" val="0"/>
              </a:ext>
            </a:extLst>
          </a:blip>
          <a:srcRect t="26989"/>
          <a:stretch/>
        </p:blipFill>
        <p:spPr>
          <a:xfrm>
            <a:off x="0" y="191729"/>
            <a:ext cx="9144000" cy="3439457"/>
          </a:xfrm>
          <a:prstGeom prst="rect">
            <a:avLst/>
          </a:prstGeom>
        </p:spPr>
      </p:pic>
      <p:sp>
        <p:nvSpPr>
          <p:cNvPr id="5" name="TextBox 4">
            <a:extLst>
              <a:ext uri="{FF2B5EF4-FFF2-40B4-BE49-F238E27FC236}">
                <a16:creationId xmlns:a16="http://schemas.microsoft.com/office/drawing/2014/main" id="{760673D9-1F4D-4F5B-B313-50807161D676}"/>
              </a:ext>
            </a:extLst>
          </p:cNvPr>
          <p:cNvSpPr txBox="1"/>
          <p:nvPr/>
        </p:nvSpPr>
        <p:spPr>
          <a:xfrm>
            <a:off x="289988" y="3887423"/>
            <a:ext cx="7919884" cy="1015663"/>
          </a:xfrm>
          <a:prstGeom prst="rect">
            <a:avLst/>
          </a:prstGeom>
          <a:noFill/>
        </p:spPr>
        <p:txBody>
          <a:bodyPr wrap="square" rtlCol="0">
            <a:spAutoFit/>
          </a:bodyPr>
          <a:lstStyle/>
          <a:p>
            <a:r>
              <a:rPr lang="en-US" sz="2000" dirty="0"/>
              <a:t>“….Neither [Northern Pikeminnow or Smallmouth Bass] appears to prey heavily on or compete with rearing juvenile Chinook Salmon in the river region where all three species only co-occur seasonally.”</a:t>
            </a:r>
          </a:p>
        </p:txBody>
      </p:sp>
      <p:sp>
        <p:nvSpPr>
          <p:cNvPr id="6" name="TextBox 5">
            <a:extLst>
              <a:ext uri="{FF2B5EF4-FFF2-40B4-BE49-F238E27FC236}">
                <a16:creationId xmlns:a16="http://schemas.microsoft.com/office/drawing/2014/main" id="{79420097-BAEF-4792-97F7-1459E0550193}"/>
              </a:ext>
            </a:extLst>
          </p:cNvPr>
          <p:cNvSpPr txBox="1"/>
          <p:nvPr/>
        </p:nvSpPr>
        <p:spPr>
          <a:xfrm>
            <a:off x="1224116" y="5159324"/>
            <a:ext cx="7919884" cy="1323439"/>
          </a:xfrm>
          <a:prstGeom prst="rect">
            <a:avLst/>
          </a:prstGeom>
          <a:noFill/>
        </p:spPr>
        <p:txBody>
          <a:bodyPr wrap="square" rtlCol="0">
            <a:spAutoFit/>
          </a:bodyPr>
          <a:lstStyle/>
          <a:p>
            <a:r>
              <a:rPr lang="en-US" sz="2000" dirty="0"/>
              <a:t>”It is important to note, however, that juvenile Chinook Salmon are relatively scarce in the area of sympatry with Smallmouth Bass, given that this is the upstream leading edge of Smallmouth Bass invasion and the downstream-most occurrence of juvenile Chinook Salmon.”</a:t>
            </a:r>
          </a:p>
        </p:txBody>
      </p:sp>
    </p:spTree>
    <p:extLst>
      <p:ext uri="{BB962C8B-B14F-4D97-AF65-F5344CB8AC3E}">
        <p14:creationId xmlns:p14="http://schemas.microsoft.com/office/powerpoint/2010/main" val="710451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olved: 3. Given The Stream Network Below, What Is The Str... | Chegg.com">
            <a:extLst>
              <a:ext uri="{FF2B5EF4-FFF2-40B4-BE49-F238E27FC236}">
                <a16:creationId xmlns:a16="http://schemas.microsoft.com/office/drawing/2014/main" id="{CC131954-DB0D-4727-9D05-E59B9061E4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32"/>
          <a:stretch/>
        </p:blipFill>
        <p:spPr bwMode="auto">
          <a:xfrm rot="7546487">
            <a:off x="1238999" y="119836"/>
            <a:ext cx="6183830" cy="42256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t and cold arrow vertical final Royalty Free Vector Image">
            <a:extLst>
              <a:ext uri="{FF2B5EF4-FFF2-40B4-BE49-F238E27FC236}">
                <a16:creationId xmlns:a16="http://schemas.microsoft.com/office/drawing/2014/main" id="{E644A607-161A-42EC-909C-AFD88F4158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751" r="33202" b="7476"/>
          <a:stretch/>
        </p:blipFill>
        <p:spPr bwMode="auto">
          <a:xfrm rot="16200000">
            <a:off x="4170392" y="469033"/>
            <a:ext cx="983127" cy="4967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Clipping">
            <a:extLst>
              <a:ext uri="{FF2B5EF4-FFF2-40B4-BE49-F238E27FC236}">
                <a16:creationId xmlns:a16="http://schemas.microsoft.com/office/drawing/2014/main" id="{7852CE2F-25E5-4470-95F0-42DEE98890A9}"/>
              </a:ext>
            </a:extLst>
          </p:cNvPr>
          <p:cNvPicPr>
            <a:picLocks noChangeAspect="1"/>
          </p:cNvPicPr>
          <p:nvPr/>
        </p:nvPicPr>
        <p:blipFill rotWithShape="1">
          <a:blip r:embed="rId5">
            <a:extLst>
              <a:ext uri="{28A0092B-C50C-407E-A947-70E740481C1C}">
                <a14:useLocalDpi xmlns:a14="http://schemas.microsoft.com/office/drawing/2010/main" val="0"/>
              </a:ext>
            </a:extLst>
          </a:blip>
          <a:srcRect t="48652" r="733" b="25549"/>
          <a:stretch/>
        </p:blipFill>
        <p:spPr>
          <a:xfrm>
            <a:off x="0" y="4312920"/>
            <a:ext cx="9144000" cy="2014982"/>
          </a:xfrm>
          <a:prstGeom prst="rect">
            <a:avLst/>
          </a:prstGeom>
        </p:spPr>
      </p:pic>
      <p:sp>
        <p:nvSpPr>
          <p:cNvPr id="2" name="Oval 1">
            <a:extLst>
              <a:ext uri="{FF2B5EF4-FFF2-40B4-BE49-F238E27FC236}">
                <a16:creationId xmlns:a16="http://schemas.microsoft.com/office/drawing/2014/main" id="{BBA551BA-0F03-4087-AE0B-E115EC9A6F2F}"/>
              </a:ext>
            </a:extLst>
          </p:cNvPr>
          <p:cNvSpPr/>
          <p:nvPr/>
        </p:nvSpPr>
        <p:spPr>
          <a:xfrm rot="2196862">
            <a:off x="2126386" y="1692141"/>
            <a:ext cx="426720" cy="1112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row: Chevron 2">
            <a:extLst>
              <a:ext uri="{FF2B5EF4-FFF2-40B4-BE49-F238E27FC236}">
                <a16:creationId xmlns:a16="http://schemas.microsoft.com/office/drawing/2014/main" id="{009D027D-65A5-4EDD-BAFA-7C6A47047BFA}"/>
              </a:ext>
            </a:extLst>
          </p:cNvPr>
          <p:cNvSpPr/>
          <p:nvPr/>
        </p:nvSpPr>
        <p:spPr>
          <a:xfrm>
            <a:off x="-22946" y="4818435"/>
            <a:ext cx="518160" cy="97536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rrow: Chevron 7">
            <a:extLst>
              <a:ext uri="{FF2B5EF4-FFF2-40B4-BE49-F238E27FC236}">
                <a16:creationId xmlns:a16="http://schemas.microsoft.com/office/drawing/2014/main" id="{C1A8DA4C-D19C-45A3-9BB4-A9389497F436}"/>
              </a:ext>
            </a:extLst>
          </p:cNvPr>
          <p:cNvSpPr/>
          <p:nvPr/>
        </p:nvSpPr>
        <p:spPr>
          <a:xfrm rot="10800000">
            <a:off x="643480" y="4820735"/>
            <a:ext cx="518160" cy="975360"/>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Smallmouth Bass">
            <a:extLst>
              <a:ext uri="{FF2B5EF4-FFF2-40B4-BE49-F238E27FC236}">
                <a16:creationId xmlns:a16="http://schemas.microsoft.com/office/drawing/2014/main" id="{65D9D4F5-DACB-4E64-986C-85BA4BEADD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46" y="1887018"/>
            <a:ext cx="1520282" cy="7217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teelhead trout illustration">
            <a:extLst>
              <a:ext uri="{FF2B5EF4-FFF2-40B4-BE49-F238E27FC236}">
                <a16:creationId xmlns:a16="http://schemas.microsoft.com/office/drawing/2014/main" id="{CD245FC8-4847-4AC5-AE69-6B69BACFD0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9233" y="1720807"/>
            <a:ext cx="1474790" cy="9839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0B05562-4ADF-44CB-8DBA-465AAB4EA571}"/>
              </a:ext>
            </a:extLst>
          </p:cNvPr>
          <p:cNvSpPr/>
          <p:nvPr/>
        </p:nvSpPr>
        <p:spPr>
          <a:xfrm>
            <a:off x="1371600" y="4818435"/>
            <a:ext cx="104013" cy="975360"/>
          </a:xfrm>
          <a:prstGeom prst="rect">
            <a:avLst/>
          </a:prstGeom>
          <a:solidFill>
            <a:schemeClr val="accent1">
              <a:lumMod val="50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AB2145F-A25C-4FDF-B480-756A79BAC627}"/>
              </a:ext>
            </a:extLst>
          </p:cNvPr>
          <p:cNvSpPr/>
          <p:nvPr/>
        </p:nvSpPr>
        <p:spPr>
          <a:xfrm>
            <a:off x="1641320" y="4818435"/>
            <a:ext cx="104013" cy="975360"/>
          </a:xfrm>
          <a:prstGeom prst="rect">
            <a:avLst/>
          </a:prstGeom>
          <a:solidFill>
            <a:schemeClr val="accent1">
              <a:lumMod val="50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55C3D65-A756-441C-98BB-925758DFB453}"/>
              </a:ext>
            </a:extLst>
          </p:cNvPr>
          <p:cNvSpPr/>
          <p:nvPr/>
        </p:nvSpPr>
        <p:spPr>
          <a:xfrm>
            <a:off x="1842077" y="4818435"/>
            <a:ext cx="104013" cy="975360"/>
          </a:xfrm>
          <a:prstGeom prst="rect">
            <a:avLst/>
          </a:prstGeom>
          <a:solidFill>
            <a:schemeClr val="accent1">
              <a:lumMod val="50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318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4A861F20-5671-FA6E-8CDB-C94F8B4820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7681" y="1256183"/>
            <a:ext cx="7248638" cy="4983439"/>
          </a:xfrm>
        </p:spPr>
      </p:pic>
      <p:sp>
        <p:nvSpPr>
          <p:cNvPr id="7" name="TextBox 6">
            <a:extLst>
              <a:ext uri="{FF2B5EF4-FFF2-40B4-BE49-F238E27FC236}">
                <a16:creationId xmlns:a16="http://schemas.microsoft.com/office/drawing/2014/main" id="{62B2B089-8E36-C462-A16D-2B0153382BA2}"/>
              </a:ext>
            </a:extLst>
          </p:cNvPr>
          <p:cNvSpPr txBox="1"/>
          <p:nvPr/>
        </p:nvSpPr>
        <p:spPr>
          <a:xfrm>
            <a:off x="1895361" y="6627168"/>
            <a:ext cx="7248639" cy="230832"/>
          </a:xfrm>
          <a:prstGeom prst="rect">
            <a:avLst/>
          </a:prstGeom>
          <a:noFill/>
        </p:spPr>
        <p:txBody>
          <a:bodyPr wrap="square" rtlCol="0">
            <a:spAutoFit/>
          </a:bodyPr>
          <a:lstStyle/>
          <a:p>
            <a:r>
              <a:rPr lang="en-US" sz="900" dirty="0"/>
              <a:t>Figure: Fish Bioenergetics 3.0 is a product of the University of Wisconsin-Madison Center for Limnology and University of Wisconsin Sea Grant Institute. </a:t>
            </a:r>
          </a:p>
        </p:txBody>
      </p:sp>
      <p:sp>
        <p:nvSpPr>
          <p:cNvPr id="8" name="TextBox 7">
            <a:extLst>
              <a:ext uri="{FF2B5EF4-FFF2-40B4-BE49-F238E27FC236}">
                <a16:creationId xmlns:a16="http://schemas.microsoft.com/office/drawing/2014/main" id="{04D68E53-F9F1-8FD1-BADD-C616FDCD60F3}"/>
              </a:ext>
            </a:extLst>
          </p:cNvPr>
          <p:cNvSpPr txBox="1"/>
          <p:nvPr/>
        </p:nvSpPr>
        <p:spPr>
          <a:xfrm>
            <a:off x="863343" y="484621"/>
            <a:ext cx="7417312" cy="584775"/>
          </a:xfrm>
          <a:prstGeom prst="rect">
            <a:avLst/>
          </a:prstGeom>
          <a:noFill/>
        </p:spPr>
        <p:txBody>
          <a:bodyPr wrap="square" rtlCol="0">
            <a:spAutoFit/>
          </a:bodyPr>
          <a:lstStyle/>
          <a:p>
            <a:pPr algn="ctr"/>
            <a:r>
              <a:rPr lang="en-US" sz="3200" dirty="0"/>
              <a:t>2023 – 2025 Bioenergetics Study </a:t>
            </a:r>
          </a:p>
        </p:txBody>
      </p:sp>
    </p:spTree>
    <p:extLst>
      <p:ext uri="{BB962C8B-B14F-4D97-AF65-F5344CB8AC3E}">
        <p14:creationId xmlns:p14="http://schemas.microsoft.com/office/powerpoint/2010/main" val="1691442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B218-569E-60B1-23C9-A7C7FEE6493B}"/>
              </a:ext>
            </a:extLst>
          </p:cNvPr>
          <p:cNvSpPr>
            <a:spLocks noGrp="1"/>
          </p:cNvSpPr>
          <p:nvPr>
            <p:ph type="title"/>
          </p:nvPr>
        </p:nvSpPr>
        <p:spPr>
          <a:xfrm>
            <a:off x="2772517" y="421839"/>
            <a:ext cx="3598966" cy="986483"/>
          </a:xfrm>
        </p:spPr>
        <p:txBody>
          <a:bodyPr/>
          <a:lstStyle/>
          <a:p>
            <a:pPr algn="ctr"/>
            <a:r>
              <a:rPr lang="en-US" dirty="0"/>
              <a:t>2023 – 2025 </a:t>
            </a:r>
          </a:p>
        </p:txBody>
      </p:sp>
      <p:pic>
        <p:nvPicPr>
          <p:cNvPr id="8" name="Content Placeholder 7">
            <a:extLst>
              <a:ext uri="{FF2B5EF4-FFF2-40B4-BE49-F238E27FC236}">
                <a16:creationId xmlns:a16="http://schemas.microsoft.com/office/drawing/2014/main" id="{3FAD8176-697D-FB40-335B-BFA4CC597389}"/>
              </a:ext>
            </a:extLst>
          </p:cNvPr>
          <p:cNvPicPr>
            <a:picLocks noGrp="1" noChangeAspect="1"/>
          </p:cNvPicPr>
          <p:nvPr>
            <p:ph idx="1"/>
          </p:nvPr>
        </p:nvPicPr>
        <p:blipFill>
          <a:blip r:embed="rId2"/>
          <a:stretch>
            <a:fillRect/>
          </a:stretch>
        </p:blipFill>
        <p:spPr>
          <a:xfrm>
            <a:off x="6092305" y="3732599"/>
            <a:ext cx="2381250" cy="2381250"/>
          </a:xfrm>
          <a:prstGeom prst="rect">
            <a:avLst/>
          </a:prstGeom>
        </p:spPr>
      </p:pic>
      <p:pic>
        <p:nvPicPr>
          <p:cNvPr id="7" name="Picture 6">
            <a:extLst>
              <a:ext uri="{FF2B5EF4-FFF2-40B4-BE49-F238E27FC236}">
                <a16:creationId xmlns:a16="http://schemas.microsoft.com/office/drawing/2014/main" id="{C68DD4B0-5E48-B8F9-4E69-2488BFA7E8CE}"/>
              </a:ext>
            </a:extLst>
          </p:cNvPr>
          <p:cNvPicPr>
            <a:picLocks noChangeAspect="1"/>
          </p:cNvPicPr>
          <p:nvPr/>
        </p:nvPicPr>
        <p:blipFill>
          <a:blip r:embed="rId3"/>
          <a:stretch>
            <a:fillRect/>
          </a:stretch>
        </p:blipFill>
        <p:spPr>
          <a:xfrm>
            <a:off x="2571616" y="1643029"/>
            <a:ext cx="4167025" cy="1666810"/>
          </a:xfrm>
          <a:prstGeom prst="rect">
            <a:avLst/>
          </a:prstGeom>
        </p:spPr>
      </p:pic>
      <p:pic>
        <p:nvPicPr>
          <p:cNvPr id="9" name="Picture 8">
            <a:extLst>
              <a:ext uri="{FF2B5EF4-FFF2-40B4-BE49-F238E27FC236}">
                <a16:creationId xmlns:a16="http://schemas.microsoft.com/office/drawing/2014/main" id="{1487F8FB-8254-C2FE-577E-BB312C8B5BD2}"/>
              </a:ext>
            </a:extLst>
          </p:cNvPr>
          <p:cNvPicPr>
            <a:picLocks noChangeAspect="1"/>
          </p:cNvPicPr>
          <p:nvPr/>
        </p:nvPicPr>
        <p:blipFill>
          <a:blip r:embed="rId4"/>
          <a:stretch>
            <a:fillRect/>
          </a:stretch>
        </p:blipFill>
        <p:spPr>
          <a:xfrm>
            <a:off x="6835503" y="1573910"/>
            <a:ext cx="2032640" cy="1805048"/>
          </a:xfrm>
          <a:prstGeom prst="rect">
            <a:avLst/>
          </a:prstGeom>
        </p:spPr>
      </p:pic>
      <p:pic>
        <p:nvPicPr>
          <p:cNvPr id="10" name="Picture 9">
            <a:extLst>
              <a:ext uri="{FF2B5EF4-FFF2-40B4-BE49-F238E27FC236}">
                <a16:creationId xmlns:a16="http://schemas.microsoft.com/office/drawing/2014/main" id="{55138D8E-8C46-0DA8-40DE-6F7651515000}"/>
              </a:ext>
            </a:extLst>
          </p:cNvPr>
          <p:cNvPicPr>
            <a:picLocks noChangeAspect="1"/>
          </p:cNvPicPr>
          <p:nvPr/>
        </p:nvPicPr>
        <p:blipFill>
          <a:blip r:embed="rId5"/>
          <a:stretch>
            <a:fillRect/>
          </a:stretch>
        </p:blipFill>
        <p:spPr>
          <a:xfrm>
            <a:off x="279674" y="1352484"/>
            <a:ext cx="2028825" cy="2247900"/>
          </a:xfrm>
          <a:prstGeom prst="rect">
            <a:avLst/>
          </a:prstGeom>
        </p:spPr>
      </p:pic>
      <p:pic>
        <p:nvPicPr>
          <p:cNvPr id="11" name="Picture 10">
            <a:extLst>
              <a:ext uri="{FF2B5EF4-FFF2-40B4-BE49-F238E27FC236}">
                <a16:creationId xmlns:a16="http://schemas.microsoft.com/office/drawing/2014/main" id="{226581BD-AA41-C06C-DDA3-6EA5E7509ABB}"/>
              </a:ext>
            </a:extLst>
          </p:cNvPr>
          <p:cNvPicPr>
            <a:picLocks noChangeAspect="1"/>
          </p:cNvPicPr>
          <p:nvPr/>
        </p:nvPicPr>
        <p:blipFill>
          <a:blip r:embed="rId6"/>
          <a:stretch>
            <a:fillRect/>
          </a:stretch>
        </p:blipFill>
        <p:spPr>
          <a:xfrm>
            <a:off x="4030234" y="4142868"/>
            <a:ext cx="1249788" cy="1560711"/>
          </a:xfrm>
          <a:prstGeom prst="rect">
            <a:avLst/>
          </a:prstGeom>
        </p:spPr>
      </p:pic>
      <p:pic>
        <p:nvPicPr>
          <p:cNvPr id="12" name="Picture 11">
            <a:extLst>
              <a:ext uri="{FF2B5EF4-FFF2-40B4-BE49-F238E27FC236}">
                <a16:creationId xmlns:a16="http://schemas.microsoft.com/office/drawing/2014/main" id="{E716BACC-789E-F69D-0E4D-8ED49D82ECED}"/>
              </a:ext>
            </a:extLst>
          </p:cNvPr>
          <p:cNvPicPr>
            <a:picLocks noChangeAspect="1"/>
          </p:cNvPicPr>
          <p:nvPr/>
        </p:nvPicPr>
        <p:blipFill>
          <a:blip r:embed="rId7"/>
          <a:stretch>
            <a:fillRect/>
          </a:stretch>
        </p:blipFill>
        <p:spPr>
          <a:xfrm>
            <a:off x="1022871" y="3873831"/>
            <a:ext cx="2028825" cy="2098784"/>
          </a:xfrm>
          <a:prstGeom prst="rect">
            <a:avLst/>
          </a:prstGeom>
        </p:spPr>
      </p:pic>
    </p:spTree>
    <p:extLst>
      <p:ext uri="{BB962C8B-B14F-4D97-AF65-F5344CB8AC3E}">
        <p14:creationId xmlns:p14="http://schemas.microsoft.com/office/powerpoint/2010/main" val="2370101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650" y="234498"/>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Acknowledgements</a:t>
            </a:r>
          </a:p>
        </p:txBody>
      </p:sp>
      <p:sp>
        <p:nvSpPr>
          <p:cNvPr id="7" name="TextBox 6">
            <a:extLst>
              <a:ext uri="{FF2B5EF4-FFF2-40B4-BE49-F238E27FC236}">
                <a16:creationId xmlns:a16="http://schemas.microsoft.com/office/drawing/2014/main" id="{272C4F29-15C9-432D-8151-28FDC638F4A8}"/>
              </a:ext>
            </a:extLst>
          </p:cNvPr>
          <p:cNvSpPr txBox="1"/>
          <p:nvPr/>
        </p:nvSpPr>
        <p:spPr>
          <a:xfrm>
            <a:off x="432876" y="1155860"/>
            <a:ext cx="4526280" cy="1508105"/>
          </a:xfrm>
          <a:prstGeom prst="rect">
            <a:avLst/>
          </a:prstGeom>
          <a:noFill/>
        </p:spPr>
        <p:txBody>
          <a:bodyPr wrap="square" rtlCol="0">
            <a:spAutoFit/>
          </a:bodyPr>
          <a:lstStyle/>
          <a:p>
            <a:r>
              <a:rPr lang="en-US" sz="2000" b="1" dirty="0"/>
              <a:t>2020 ODFW field crew</a:t>
            </a:r>
          </a:p>
          <a:p>
            <a:pPr marL="742950" lvl="1" indent="-285750"/>
            <a:r>
              <a:rPr lang="en-US" dirty="0"/>
              <a:t>Brenna Rietmann</a:t>
            </a:r>
          </a:p>
          <a:p>
            <a:pPr marL="742950" lvl="1" indent="-285750"/>
            <a:r>
              <a:rPr lang="en-US" dirty="0"/>
              <a:t>Melody Feden</a:t>
            </a:r>
          </a:p>
          <a:p>
            <a:pPr marL="742950" lvl="1" indent="-285750"/>
            <a:r>
              <a:rPr lang="en-US" dirty="0"/>
              <a:t>Alex Woolen</a:t>
            </a:r>
          </a:p>
          <a:p>
            <a:endParaRPr lang="en-US" dirty="0"/>
          </a:p>
        </p:txBody>
      </p:sp>
      <p:pic>
        <p:nvPicPr>
          <p:cNvPr id="8" name="Picture 6" descr="Image result for oregon department of fish and wildlife">
            <a:extLst>
              <a:ext uri="{FF2B5EF4-FFF2-40B4-BE49-F238E27FC236}">
                <a16:creationId xmlns:a16="http://schemas.microsoft.com/office/drawing/2014/main" id="{50339131-D106-411F-98A8-402D43AC9E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0856" y="1101423"/>
            <a:ext cx="1251144" cy="15625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CDD4F2C-7371-4A09-8B10-9255E9546FCC}"/>
              </a:ext>
            </a:extLst>
          </p:cNvPr>
          <p:cNvSpPr txBox="1"/>
          <p:nvPr/>
        </p:nvSpPr>
        <p:spPr>
          <a:xfrm>
            <a:off x="371916" y="3029105"/>
            <a:ext cx="4648200" cy="1631216"/>
          </a:xfrm>
          <a:prstGeom prst="rect">
            <a:avLst/>
          </a:prstGeom>
          <a:noFill/>
        </p:spPr>
        <p:txBody>
          <a:bodyPr wrap="square" rtlCol="0">
            <a:spAutoFit/>
          </a:bodyPr>
          <a:lstStyle/>
          <a:p>
            <a:r>
              <a:rPr lang="en-US" sz="2000" b="1" dirty="0"/>
              <a:t>Gilliam Soil &amp; Water Conservation District</a:t>
            </a:r>
          </a:p>
          <a:p>
            <a:r>
              <a:rPr lang="en-US" sz="2000" b="1" dirty="0"/>
              <a:t>	</a:t>
            </a:r>
            <a:r>
              <a:rPr lang="en-US" sz="2000" dirty="0"/>
              <a:t>Herb Winters</a:t>
            </a:r>
          </a:p>
          <a:p>
            <a:r>
              <a:rPr lang="en-US" sz="2000" dirty="0"/>
              <a:t>        Roger Lathrop</a:t>
            </a:r>
          </a:p>
          <a:p>
            <a:r>
              <a:rPr lang="en-US" sz="2000" dirty="0"/>
              <a:t>	Kristina Moore</a:t>
            </a:r>
          </a:p>
          <a:p>
            <a:r>
              <a:rPr lang="en-US" sz="2000" dirty="0"/>
              <a:t>	</a:t>
            </a:r>
            <a:r>
              <a:rPr lang="en-US" sz="2000" dirty="0" err="1"/>
              <a:t>Norie</a:t>
            </a:r>
            <a:r>
              <a:rPr lang="en-US" sz="2000" dirty="0"/>
              <a:t> Wright</a:t>
            </a:r>
          </a:p>
        </p:txBody>
      </p:sp>
      <p:sp>
        <p:nvSpPr>
          <p:cNvPr id="11" name="TextBox 10">
            <a:extLst>
              <a:ext uri="{FF2B5EF4-FFF2-40B4-BE49-F238E27FC236}">
                <a16:creationId xmlns:a16="http://schemas.microsoft.com/office/drawing/2014/main" id="{EBD8350C-43FE-488D-A224-E3823F88BFBD}"/>
              </a:ext>
            </a:extLst>
          </p:cNvPr>
          <p:cNvSpPr txBox="1"/>
          <p:nvPr/>
        </p:nvSpPr>
        <p:spPr>
          <a:xfrm>
            <a:off x="465622" y="4975836"/>
            <a:ext cx="4150554" cy="984885"/>
          </a:xfrm>
          <a:prstGeom prst="rect">
            <a:avLst/>
          </a:prstGeom>
          <a:noFill/>
        </p:spPr>
        <p:txBody>
          <a:bodyPr wrap="square" rtlCol="0">
            <a:spAutoFit/>
          </a:bodyPr>
          <a:lstStyle/>
          <a:p>
            <a:r>
              <a:rPr lang="en-US" sz="2000" b="1" dirty="0"/>
              <a:t>Prineville BLM office</a:t>
            </a:r>
          </a:p>
          <a:p>
            <a:r>
              <a:rPr lang="en-US" sz="2000" b="1" dirty="0"/>
              <a:t>	</a:t>
            </a:r>
            <a:r>
              <a:rPr lang="en-US" sz="2000" dirty="0"/>
              <a:t>Jeff Moss</a:t>
            </a:r>
          </a:p>
          <a:p>
            <a:endParaRPr lang="en-US" dirty="0"/>
          </a:p>
        </p:txBody>
      </p:sp>
      <p:pic>
        <p:nvPicPr>
          <p:cNvPr id="14" name="Picture 13">
            <a:extLst>
              <a:ext uri="{FF2B5EF4-FFF2-40B4-BE49-F238E27FC236}">
                <a16:creationId xmlns:a16="http://schemas.microsoft.com/office/drawing/2014/main" id="{169804F1-51A6-4378-B8F1-AC6553D30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1957" y="4701483"/>
            <a:ext cx="3143267" cy="1550211"/>
          </a:xfrm>
          <a:prstGeom prst="rect">
            <a:avLst/>
          </a:prstGeom>
        </p:spPr>
      </p:pic>
      <p:pic>
        <p:nvPicPr>
          <p:cNvPr id="16" name="Picture 15">
            <a:extLst>
              <a:ext uri="{FF2B5EF4-FFF2-40B4-BE49-F238E27FC236}">
                <a16:creationId xmlns:a16="http://schemas.microsoft.com/office/drawing/2014/main" id="{D4E8C670-D5C2-4560-A335-BA1BC0D9AF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3373" y="4975836"/>
            <a:ext cx="1726110" cy="1320905"/>
          </a:xfrm>
          <a:prstGeom prst="rect">
            <a:avLst/>
          </a:prstGeom>
        </p:spPr>
      </p:pic>
      <p:pic>
        <p:nvPicPr>
          <p:cNvPr id="3" name="Picture 2">
            <a:extLst>
              <a:ext uri="{FF2B5EF4-FFF2-40B4-BE49-F238E27FC236}">
                <a16:creationId xmlns:a16="http://schemas.microsoft.com/office/drawing/2014/main" id="{47F16CDA-5395-6F44-917D-60B816DDD348}"/>
              </a:ext>
            </a:extLst>
          </p:cNvPr>
          <p:cNvPicPr>
            <a:picLocks noChangeAspect="1"/>
          </p:cNvPicPr>
          <p:nvPr/>
        </p:nvPicPr>
        <p:blipFill>
          <a:blip r:embed="rId6"/>
          <a:stretch>
            <a:fillRect/>
          </a:stretch>
        </p:blipFill>
        <p:spPr>
          <a:xfrm>
            <a:off x="5784533" y="1355024"/>
            <a:ext cx="2028825" cy="2247900"/>
          </a:xfrm>
          <a:prstGeom prst="rect">
            <a:avLst/>
          </a:prstGeom>
        </p:spPr>
      </p:pic>
    </p:spTree>
    <p:extLst>
      <p:ext uri="{BB962C8B-B14F-4D97-AF65-F5344CB8AC3E}">
        <p14:creationId xmlns:p14="http://schemas.microsoft.com/office/powerpoint/2010/main" val="1118112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381495" y="5582590"/>
            <a:ext cx="2989613" cy="931027"/>
          </a:xfrm>
          <a:prstGeom prst="rect">
            <a:avLst/>
          </a:prstGeom>
          <a:solidFill>
            <a:srgbClr val="72733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Questions?</a:t>
            </a:r>
          </a:p>
        </p:txBody>
      </p:sp>
      <p:sp>
        <p:nvSpPr>
          <p:cNvPr id="5" name="Rectangle 4">
            <a:extLst>
              <a:ext uri="{FF2B5EF4-FFF2-40B4-BE49-F238E27FC236}">
                <a16:creationId xmlns:a16="http://schemas.microsoft.com/office/drawing/2014/main" id="{CA89A5FD-D1EC-9BEC-EB83-F42D7A02F514}"/>
              </a:ext>
            </a:extLst>
          </p:cNvPr>
          <p:cNvSpPr/>
          <p:nvPr/>
        </p:nvSpPr>
        <p:spPr>
          <a:xfrm>
            <a:off x="3752602" y="5582590"/>
            <a:ext cx="5180611" cy="1117074"/>
          </a:xfrm>
          <a:prstGeom prst="rect">
            <a:avLst/>
          </a:prstGeom>
          <a:solidFill>
            <a:srgbClr val="72733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lindsy.r.ciepiela@odfw.oregon.gov  elizabeth.j.blackburn@odfw.oregon.gov</a:t>
            </a:r>
          </a:p>
        </p:txBody>
      </p:sp>
    </p:spTree>
    <p:extLst>
      <p:ext uri="{BB962C8B-B14F-4D97-AF65-F5344CB8AC3E}">
        <p14:creationId xmlns:p14="http://schemas.microsoft.com/office/powerpoint/2010/main" val="9241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99A8BA-830D-409A-9BEA-0A659776A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354" y="0"/>
            <a:ext cx="4293705" cy="6858000"/>
          </a:xfrm>
          <a:prstGeom prst="rect">
            <a:avLst/>
          </a:prstGeom>
        </p:spPr>
      </p:pic>
      <p:sp>
        <p:nvSpPr>
          <p:cNvPr id="5" name="TextBox 4">
            <a:extLst>
              <a:ext uri="{FF2B5EF4-FFF2-40B4-BE49-F238E27FC236}">
                <a16:creationId xmlns:a16="http://schemas.microsoft.com/office/drawing/2014/main" id="{3F8BBB0E-3A22-41C9-B07A-18B3D1ECA2F9}"/>
              </a:ext>
            </a:extLst>
          </p:cNvPr>
          <p:cNvSpPr txBox="1"/>
          <p:nvPr/>
        </p:nvSpPr>
        <p:spPr>
          <a:xfrm>
            <a:off x="0" y="794876"/>
            <a:ext cx="2301967" cy="1015663"/>
          </a:xfrm>
          <a:prstGeom prst="rect">
            <a:avLst/>
          </a:prstGeom>
          <a:noFill/>
        </p:spPr>
        <p:txBody>
          <a:bodyPr wrap="square" rtlCol="0">
            <a:spAutoFit/>
          </a:bodyPr>
          <a:lstStyle/>
          <a:p>
            <a:r>
              <a:rPr lang="en-US" sz="2000" b="1" dirty="0"/>
              <a:t>Current</a:t>
            </a:r>
            <a:r>
              <a:rPr lang="en-US" sz="2000" dirty="0"/>
              <a:t> probability of SMB presence (~18,000 km)</a:t>
            </a:r>
          </a:p>
        </p:txBody>
      </p:sp>
      <p:sp>
        <p:nvSpPr>
          <p:cNvPr id="6" name="TextBox 5">
            <a:extLst>
              <a:ext uri="{FF2B5EF4-FFF2-40B4-BE49-F238E27FC236}">
                <a16:creationId xmlns:a16="http://schemas.microsoft.com/office/drawing/2014/main" id="{00894361-A685-45D8-BCD9-C12B11FFA53F}"/>
              </a:ext>
            </a:extLst>
          </p:cNvPr>
          <p:cNvSpPr txBox="1"/>
          <p:nvPr/>
        </p:nvSpPr>
        <p:spPr>
          <a:xfrm>
            <a:off x="46600" y="4444663"/>
            <a:ext cx="2425147" cy="1015663"/>
          </a:xfrm>
          <a:prstGeom prst="rect">
            <a:avLst/>
          </a:prstGeom>
          <a:noFill/>
        </p:spPr>
        <p:txBody>
          <a:bodyPr wrap="square" rtlCol="0">
            <a:spAutoFit/>
          </a:bodyPr>
          <a:lstStyle/>
          <a:p>
            <a:r>
              <a:rPr lang="en-US" sz="2000" b="1" dirty="0"/>
              <a:t>Predicted</a:t>
            </a:r>
            <a:r>
              <a:rPr lang="en-US" sz="2000" dirty="0"/>
              <a:t> probability of SMB presence by 2080 (~30,000 km)</a:t>
            </a:r>
          </a:p>
        </p:txBody>
      </p:sp>
      <p:sp>
        <p:nvSpPr>
          <p:cNvPr id="7" name="TextBox 6">
            <a:extLst>
              <a:ext uri="{FF2B5EF4-FFF2-40B4-BE49-F238E27FC236}">
                <a16:creationId xmlns:a16="http://schemas.microsoft.com/office/drawing/2014/main" id="{D21F22C9-C77A-4532-80E2-F2E0B959260A}"/>
              </a:ext>
            </a:extLst>
          </p:cNvPr>
          <p:cNvSpPr txBox="1"/>
          <p:nvPr/>
        </p:nvSpPr>
        <p:spPr>
          <a:xfrm>
            <a:off x="6404059" y="6488668"/>
            <a:ext cx="2919823" cy="369332"/>
          </a:xfrm>
          <a:prstGeom prst="rect">
            <a:avLst/>
          </a:prstGeom>
          <a:noFill/>
        </p:spPr>
        <p:txBody>
          <a:bodyPr wrap="square" rtlCol="0">
            <a:spAutoFit/>
          </a:bodyPr>
          <a:lstStyle/>
          <a:p>
            <a:r>
              <a:rPr lang="en-US" dirty="0" err="1"/>
              <a:t>Rubenson</a:t>
            </a:r>
            <a:r>
              <a:rPr lang="en-US" dirty="0"/>
              <a:t> and Olden 2020</a:t>
            </a:r>
          </a:p>
        </p:txBody>
      </p:sp>
      <p:sp>
        <p:nvSpPr>
          <p:cNvPr id="10" name="Arrow: Down 9">
            <a:extLst>
              <a:ext uri="{FF2B5EF4-FFF2-40B4-BE49-F238E27FC236}">
                <a16:creationId xmlns:a16="http://schemas.microsoft.com/office/drawing/2014/main" id="{02A63CB2-382B-42BC-85D5-F974FC403973}"/>
              </a:ext>
            </a:extLst>
          </p:cNvPr>
          <p:cNvSpPr/>
          <p:nvPr/>
        </p:nvSpPr>
        <p:spPr>
          <a:xfrm>
            <a:off x="224037" y="2119273"/>
            <a:ext cx="569627" cy="17088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0EAF5DB-6279-4E95-8936-F5C09189ABEB}"/>
              </a:ext>
            </a:extLst>
          </p:cNvPr>
          <p:cNvSpPr txBox="1"/>
          <p:nvPr/>
        </p:nvSpPr>
        <p:spPr>
          <a:xfrm>
            <a:off x="793664" y="2604380"/>
            <a:ext cx="1316690" cy="369332"/>
          </a:xfrm>
          <a:prstGeom prst="rect">
            <a:avLst/>
          </a:prstGeom>
          <a:noFill/>
        </p:spPr>
        <p:txBody>
          <a:bodyPr wrap="square" rtlCol="0">
            <a:spAutoFit/>
          </a:bodyPr>
          <a:lstStyle/>
          <a:p>
            <a:r>
              <a:rPr lang="en-US" dirty="0"/>
              <a:t>+ 66%</a:t>
            </a:r>
          </a:p>
        </p:txBody>
      </p:sp>
    </p:spTree>
    <p:extLst>
      <p:ext uri="{BB962C8B-B14F-4D97-AF65-F5344CB8AC3E}">
        <p14:creationId xmlns:p14="http://schemas.microsoft.com/office/powerpoint/2010/main" val="45698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B5EAF3-7B80-4187-BE5B-250B14122130}"/>
              </a:ext>
            </a:extLst>
          </p:cNvPr>
          <p:cNvSpPr txBox="1"/>
          <p:nvPr/>
        </p:nvSpPr>
        <p:spPr>
          <a:xfrm>
            <a:off x="382249" y="438156"/>
            <a:ext cx="8379502" cy="1569660"/>
          </a:xfrm>
          <a:prstGeom prst="rect">
            <a:avLst/>
          </a:prstGeom>
          <a:noFill/>
        </p:spPr>
        <p:txBody>
          <a:bodyPr wrap="square" rtlCol="0">
            <a:spAutoFit/>
          </a:bodyPr>
          <a:lstStyle/>
          <a:p>
            <a:pPr algn="ctr"/>
            <a:r>
              <a:rPr lang="en-US" sz="3200" dirty="0"/>
              <a:t>Will gains in steelhead productivity due to restoration outweigh losses due to upriver range expansion and predation of smallmouth bass?</a:t>
            </a:r>
          </a:p>
        </p:txBody>
      </p:sp>
      <p:pic>
        <p:nvPicPr>
          <p:cNvPr id="3" name="Picture 2" descr="Smallmouth Bass">
            <a:extLst>
              <a:ext uri="{FF2B5EF4-FFF2-40B4-BE49-F238E27FC236}">
                <a16:creationId xmlns:a16="http://schemas.microsoft.com/office/drawing/2014/main" id="{3C0DD7D2-4105-4EC8-97F3-A5946448E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0903"/>
            <a:ext cx="4706911" cy="21720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F73285-ADF2-42F5-9907-5C337796A29B}"/>
              </a:ext>
            </a:extLst>
          </p:cNvPr>
          <p:cNvSpPr txBox="1"/>
          <p:nvPr/>
        </p:nvSpPr>
        <p:spPr>
          <a:xfrm>
            <a:off x="4407108" y="3311744"/>
            <a:ext cx="1860578" cy="830997"/>
          </a:xfrm>
          <a:prstGeom prst="rect">
            <a:avLst/>
          </a:prstGeom>
          <a:noFill/>
        </p:spPr>
        <p:txBody>
          <a:bodyPr wrap="square" rtlCol="0">
            <a:spAutoFit/>
          </a:bodyPr>
          <a:lstStyle/>
          <a:p>
            <a:r>
              <a:rPr lang="en-US" sz="4800" dirty="0"/>
              <a:t>vs. </a:t>
            </a:r>
          </a:p>
        </p:txBody>
      </p:sp>
      <p:pic>
        <p:nvPicPr>
          <p:cNvPr id="5" name="Picture 4">
            <a:extLst>
              <a:ext uri="{FF2B5EF4-FFF2-40B4-BE49-F238E27FC236}">
                <a16:creationId xmlns:a16="http://schemas.microsoft.com/office/drawing/2014/main" id="{5CEAE3E5-5A48-4770-BB79-264759A98832}"/>
              </a:ext>
            </a:extLst>
          </p:cNvPr>
          <p:cNvPicPr>
            <a:picLocks noChangeAspect="1"/>
          </p:cNvPicPr>
          <p:nvPr/>
        </p:nvPicPr>
        <p:blipFill>
          <a:blip r:embed="rId4"/>
          <a:stretch>
            <a:fillRect/>
          </a:stretch>
        </p:blipFill>
        <p:spPr>
          <a:xfrm>
            <a:off x="5823679" y="2526429"/>
            <a:ext cx="2735705" cy="2882216"/>
          </a:xfrm>
          <a:prstGeom prst="rect">
            <a:avLst/>
          </a:prstGeom>
        </p:spPr>
      </p:pic>
    </p:spTree>
    <p:extLst>
      <p:ext uri="{BB962C8B-B14F-4D97-AF65-F5344CB8AC3E}">
        <p14:creationId xmlns:p14="http://schemas.microsoft.com/office/powerpoint/2010/main" val="2848909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creen Clipping"/>
          <p:cNvPicPr>
            <a:picLocks noChangeAspect="1"/>
          </p:cNvPicPr>
          <p:nvPr/>
        </p:nvPicPr>
        <p:blipFill rotWithShape="1">
          <a:blip r:embed="rId3">
            <a:extLst>
              <a:ext uri="{28A0092B-C50C-407E-A947-70E740481C1C}">
                <a14:useLocalDpi xmlns:a14="http://schemas.microsoft.com/office/drawing/2010/main" val="0"/>
              </a:ext>
            </a:extLst>
          </a:blip>
          <a:srcRect t="7328" b="4870"/>
          <a:stretch/>
        </p:blipFill>
        <p:spPr>
          <a:xfrm>
            <a:off x="0" y="15240"/>
            <a:ext cx="9211486" cy="6857601"/>
          </a:xfrm>
          <a:prstGeom prst="rect">
            <a:avLst/>
          </a:prstGeom>
        </p:spPr>
      </p:pic>
      <p:pic>
        <p:nvPicPr>
          <p:cNvPr id="20" name="Picture 19"/>
          <p:cNvPicPr>
            <a:picLocks noChangeAspect="1"/>
          </p:cNvPicPr>
          <p:nvPr/>
        </p:nvPicPr>
        <p:blipFill>
          <a:blip r:embed="rId4"/>
          <a:stretch>
            <a:fillRect/>
          </a:stretch>
        </p:blipFill>
        <p:spPr>
          <a:xfrm>
            <a:off x="5044439" y="5830645"/>
            <a:ext cx="509279" cy="1042197"/>
          </a:xfrm>
          <a:prstGeom prst="rect">
            <a:avLst/>
          </a:prstGeom>
        </p:spPr>
      </p:pic>
      <p:pic>
        <p:nvPicPr>
          <p:cNvPr id="8" name="Picture 7"/>
          <p:cNvPicPr>
            <a:picLocks noChangeAspect="1"/>
          </p:cNvPicPr>
          <p:nvPr/>
        </p:nvPicPr>
        <p:blipFill>
          <a:blip r:embed="rId5"/>
          <a:stretch>
            <a:fillRect/>
          </a:stretch>
        </p:blipFill>
        <p:spPr>
          <a:xfrm>
            <a:off x="2972367" y="5888034"/>
            <a:ext cx="2406962" cy="932822"/>
          </a:xfrm>
          <a:prstGeom prst="rect">
            <a:avLst/>
          </a:prstGeom>
        </p:spPr>
      </p:pic>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1798" y="-422733"/>
            <a:ext cx="3633390" cy="3332613"/>
          </a:xfrm>
          <a:prstGeom prst="rect">
            <a:avLst/>
          </a:prstGeom>
        </p:spPr>
      </p:pic>
      <p:pic>
        <p:nvPicPr>
          <p:cNvPr id="15" name="Picture 14"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4765" y="840365"/>
            <a:ext cx="76778" cy="65244"/>
          </a:xfrm>
          <a:prstGeom prst="rect">
            <a:avLst/>
          </a:prstGeom>
        </p:spPr>
      </p:pic>
      <p:pic>
        <p:nvPicPr>
          <p:cNvPr id="19" name="Picture 18"/>
          <p:cNvPicPr>
            <a:picLocks noChangeAspect="1"/>
          </p:cNvPicPr>
          <p:nvPr/>
        </p:nvPicPr>
        <p:blipFill>
          <a:blip r:embed="rId8"/>
          <a:stretch>
            <a:fillRect/>
          </a:stretch>
        </p:blipFill>
        <p:spPr>
          <a:xfrm>
            <a:off x="5431798" y="6138149"/>
            <a:ext cx="4648279" cy="589041"/>
          </a:xfrm>
          <a:prstGeom prst="rect">
            <a:avLst/>
          </a:prstGeom>
        </p:spPr>
      </p:pic>
      <p:sp>
        <p:nvSpPr>
          <p:cNvPr id="2" name="TextBox 1">
            <a:extLst>
              <a:ext uri="{FF2B5EF4-FFF2-40B4-BE49-F238E27FC236}">
                <a16:creationId xmlns:a16="http://schemas.microsoft.com/office/drawing/2014/main" id="{5819B002-A5F2-4B6E-B70A-02E3C3668374}"/>
              </a:ext>
            </a:extLst>
          </p:cNvPr>
          <p:cNvSpPr txBox="1"/>
          <p:nvPr/>
        </p:nvSpPr>
        <p:spPr>
          <a:xfrm rot="5400000">
            <a:off x="99081" y="6197855"/>
            <a:ext cx="1625216" cy="307777"/>
          </a:xfrm>
          <a:prstGeom prst="rect">
            <a:avLst/>
          </a:prstGeom>
          <a:noFill/>
        </p:spPr>
        <p:txBody>
          <a:bodyPr wrap="square" rtlCol="0">
            <a:spAutoFit/>
          </a:bodyPr>
          <a:lstStyle/>
          <a:p>
            <a:r>
              <a:rPr lang="en-US" sz="1400" dirty="0"/>
              <a:t>John Day River</a:t>
            </a:r>
          </a:p>
        </p:txBody>
      </p:sp>
      <p:sp>
        <p:nvSpPr>
          <p:cNvPr id="9" name="TextBox 8">
            <a:extLst>
              <a:ext uri="{FF2B5EF4-FFF2-40B4-BE49-F238E27FC236}">
                <a16:creationId xmlns:a16="http://schemas.microsoft.com/office/drawing/2014/main" id="{3979C396-8A64-4695-A1A3-70ECB2289EB1}"/>
              </a:ext>
            </a:extLst>
          </p:cNvPr>
          <p:cNvSpPr txBox="1"/>
          <p:nvPr/>
        </p:nvSpPr>
        <p:spPr>
          <a:xfrm>
            <a:off x="5716929" y="4829816"/>
            <a:ext cx="2145331" cy="307777"/>
          </a:xfrm>
          <a:prstGeom prst="rect">
            <a:avLst/>
          </a:prstGeom>
          <a:noFill/>
        </p:spPr>
        <p:txBody>
          <a:bodyPr wrap="square" rtlCol="0">
            <a:spAutoFit/>
          </a:bodyPr>
          <a:lstStyle/>
          <a:p>
            <a:r>
              <a:rPr lang="en-US" sz="1400" dirty="0" err="1">
                <a:solidFill>
                  <a:schemeClr val="tx1">
                    <a:lumMod val="95000"/>
                    <a:lumOff val="5000"/>
                  </a:schemeClr>
                </a:solidFill>
              </a:rPr>
              <a:t>Thirtymile</a:t>
            </a:r>
            <a:r>
              <a:rPr lang="en-US" sz="1400" dirty="0">
                <a:solidFill>
                  <a:schemeClr val="tx1">
                    <a:lumMod val="95000"/>
                    <a:lumOff val="5000"/>
                  </a:schemeClr>
                </a:solidFill>
              </a:rPr>
              <a:t> Creek</a:t>
            </a:r>
          </a:p>
        </p:txBody>
      </p:sp>
      <p:pic>
        <p:nvPicPr>
          <p:cNvPr id="13" name="Picture 12">
            <a:extLst>
              <a:ext uri="{FF2B5EF4-FFF2-40B4-BE49-F238E27FC236}">
                <a16:creationId xmlns:a16="http://schemas.microsoft.com/office/drawing/2014/main" id="{612FE80E-B81B-4663-A518-3D205CA3B2C0}"/>
              </a:ext>
            </a:extLst>
          </p:cNvPr>
          <p:cNvPicPr>
            <a:picLocks noChangeAspect="1"/>
          </p:cNvPicPr>
          <p:nvPr/>
        </p:nvPicPr>
        <p:blipFill rotWithShape="1">
          <a:blip r:embed="rId9"/>
          <a:srcRect t="44447" r="81041" b="44170"/>
          <a:stretch/>
        </p:blipFill>
        <p:spPr>
          <a:xfrm>
            <a:off x="402698" y="4057651"/>
            <a:ext cx="528041" cy="409397"/>
          </a:xfrm>
          <a:prstGeom prst="rect">
            <a:avLst/>
          </a:prstGeom>
        </p:spPr>
      </p:pic>
      <p:pic>
        <p:nvPicPr>
          <p:cNvPr id="14" name="Picture 13">
            <a:extLst>
              <a:ext uri="{FF2B5EF4-FFF2-40B4-BE49-F238E27FC236}">
                <a16:creationId xmlns:a16="http://schemas.microsoft.com/office/drawing/2014/main" id="{3E5C5FA7-7B83-4882-8A06-DD19D59157B1}"/>
              </a:ext>
            </a:extLst>
          </p:cNvPr>
          <p:cNvPicPr>
            <a:picLocks noChangeAspect="1"/>
          </p:cNvPicPr>
          <p:nvPr/>
        </p:nvPicPr>
        <p:blipFill rotWithShape="1">
          <a:blip r:embed="rId9"/>
          <a:srcRect t="44447" r="81041" b="44170"/>
          <a:stretch/>
        </p:blipFill>
        <p:spPr>
          <a:xfrm>
            <a:off x="488423" y="4029076"/>
            <a:ext cx="528041" cy="409397"/>
          </a:xfrm>
          <a:prstGeom prst="rect">
            <a:avLst/>
          </a:prstGeom>
        </p:spPr>
      </p:pic>
      <p:pic>
        <p:nvPicPr>
          <p:cNvPr id="16" name="Picture 15">
            <a:extLst>
              <a:ext uri="{FF2B5EF4-FFF2-40B4-BE49-F238E27FC236}">
                <a16:creationId xmlns:a16="http://schemas.microsoft.com/office/drawing/2014/main" id="{5F650519-2623-408C-9D3B-3DB7A4FBF5CC}"/>
              </a:ext>
            </a:extLst>
          </p:cNvPr>
          <p:cNvPicPr>
            <a:picLocks noChangeAspect="1"/>
          </p:cNvPicPr>
          <p:nvPr/>
        </p:nvPicPr>
        <p:blipFill rotWithShape="1">
          <a:blip r:embed="rId9"/>
          <a:srcRect t="44447" r="81041" b="44170"/>
          <a:stretch/>
        </p:blipFill>
        <p:spPr>
          <a:xfrm>
            <a:off x="2660721" y="3295651"/>
            <a:ext cx="528041" cy="409397"/>
          </a:xfrm>
          <a:prstGeom prst="rect">
            <a:avLst/>
          </a:prstGeom>
        </p:spPr>
      </p:pic>
      <p:pic>
        <p:nvPicPr>
          <p:cNvPr id="17" name="Picture 16">
            <a:extLst>
              <a:ext uri="{FF2B5EF4-FFF2-40B4-BE49-F238E27FC236}">
                <a16:creationId xmlns:a16="http://schemas.microsoft.com/office/drawing/2014/main" id="{50A65F75-166A-4DCE-9188-9B32DE10B43F}"/>
              </a:ext>
            </a:extLst>
          </p:cNvPr>
          <p:cNvPicPr>
            <a:picLocks noChangeAspect="1"/>
          </p:cNvPicPr>
          <p:nvPr/>
        </p:nvPicPr>
        <p:blipFill rotWithShape="1">
          <a:blip r:embed="rId9"/>
          <a:srcRect t="44447" r="81041" b="44170"/>
          <a:stretch/>
        </p:blipFill>
        <p:spPr>
          <a:xfrm>
            <a:off x="2965521" y="3276601"/>
            <a:ext cx="528041" cy="409397"/>
          </a:xfrm>
          <a:prstGeom prst="rect">
            <a:avLst/>
          </a:prstGeom>
        </p:spPr>
      </p:pic>
      <p:pic>
        <p:nvPicPr>
          <p:cNvPr id="18" name="Picture 17">
            <a:extLst>
              <a:ext uri="{FF2B5EF4-FFF2-40B4-BE49-F238E27FC236}">
                <a16:creationId xmlns:a16="http://schemas.microsoft.com/office/drawing/2014/main" id="{25D84929-080E-4116-B939-CCA28146B353}"/>
              </a:ext>
            </a:extLst>
          </p:cNvPr>
          <p:cNvPicPr>
            <a:picLocks noChangeAspect="1"/>
          </p:cNvPicPr>
          <p:nvPr/>
        </p:nvPicPr>
        <p:blipFill rotWithShape="1">
          <a:blip r:embed="rId9"/>
          <a:srcRect t="44447" r="81041" b="44170"/>
          <a:stretch/>
        </p:blipFill>
        <p:spPr>
          <a:xfrm>
            <a:off x="3356046" y="3495676"/>
            <a:ext cx="528041" cy="409397"/>
          </a:xfrm>
          <a:prstGeom prst="rect">
            <a:avLst/>
          </a:prstGeom>
        </p:spPr>
      </p:pic>
      <p:pic>
        <p:nvPicPr>
          <p:cNvPr id="22" name="Picture 21">
            <a:extLst>
              <a:ext uri="{FF2B5EF4-FFF2-40B4-BE49-F238E27FC236}">
                <a16:creationId xmlns:a16="http://schemas.microsoft.com/office/drawing/2014/main" id="{E56382EA-1D75-4C39-9B91-A70C3628802E}"/>
              </a:ext>
            </a:extLst>
          </p:cNvPr>
          <p:cNvPicPr>
            <a:picLocks noChangeAspect="1"/>
          </p:cNvPicPr>
          <p:nvPr/>
        </p:nvPicPr>
        <p:blipFill rotWithShape="1">
          <a:blip r:embed="rId9"/>
          <a:srcRect b="44170"/>
          <a:stretch/>
        </p:blipFill>
        <p:spPr>
          <a:xfrm>
            <a:off x="252564" y="215647"/>
            <a:ext cx="2785167" cy="2007917"/>
          </a:xfrm>
          <a:prstGeom prst="rect">
            <a:avLst/>
          </a:prstGeom>
        </p:spPr>
      </p:pic>
      <p:sp>
        <p:nvSpPr>
          <p:cNvPr id="23" name="Isosceles Triangle 22">
            <a:extLst>
              <a:ext uri="{FF2B5EF4-FFF2-40B4-BE49-F238E27FC236}">
                <a16:creationId xmlns:a16="http://schemas.microsoft.com/office/drawing/2014/main" id="{4B323AB6-8FAF-4BD2-9B47-EDBCFE00FB78}"/>
              </a:ext>
            </a:extLst>
          </p:cNvPr>
          <p:cNvSpPr/>
          <p:nvPr/>
        </p:nvSpPr>
        <p:spPr>
          <a:xfrm>
            <a:off x="421747" y="2280659"/>
            <a:ext cx="140227" cy="162361"/>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89EA322-C908-4330-A43F-51EAB686F6D8}"/>
              </a:ext>
            </a:extLst>
          </p:cNvPr>
          <p:cNvSpPr txBox="1"/>
          <p:nvPr/>
        </p:nvSpPr>
        <p:spPr>
          <a:xfrm>
            <a:off x="727202" y="2166409"/>
            <a:ext cx="1886714" cy="369332"/>
          </a:xfrm>
          <a:prstGeom prst="rect">
            <a:avLst/>
          </a:prstGeom>
          <a:noFill/>
        </p:spPr>
        <p:txBody>
          <a:bodyPr wrap="square" rtlCol="0">
            <a:spAutoFit/>
          </a:bodyPr>
          <a:lstStyle/>
          <a:p>
            <a:r>
              <a:rPr lang="en-US" dirty="0"/>
              <a:t>Spring sampling</a:t>
            </a:r>
          </a:p>
        </p:txBody>
      </p:sp>
      <p:sp>
        <p:nvSpPr>
          <p:cNvPr id="25" name="TextBox 24">
            <a:extLst>
              <a:ext uri="{FF2B5EF4-FFF2-40B4-BE49-F238E27FC236}">
                <a16:creationId xmlns:a16="http://schemas.microsoft.com/office/drawing/2014/main" id="{C6956995-20D2-4B35-8535-8FDCC52CAA55}"/>
              </a:ext>
            </a:extLst>
          </p:cNvPr>
          <p:cNvSpPr txBox="1"/>
          <p:nvPr/>
        </p:nvSpPr>
        <p:spPr>
          <a:xfrm>
            <a:off x="727202" y="2459592"/>
            <a:ext cx="1886714" cy="369332"/>
          </a:xfrm>
          <a:prstGeom prst="rect">
            <a:avLst/>
          </a:prstGeom>
          <a:noFill/>
        </p:spPr>
        <p:txBody>
          <a:bodyPr wrap="square" rtlCol="0">
            <a:spAutoFit/>
          </a:bodyPr>
          <a:lstStyle/>
          <a:p>
            <a:r>
              <a:rPr lang="en-US" dirty="0"/>
              <a:t>Fall sampling</a:t>
            </a:r>
          </a:p>
        </p:txBody>
      </p:sp>
      <p:pic>
        <p:nvPicPr>
          <p:cNvPr id="26" name="Picture 25">
            <a:extLst>
              <a:ext uri="{FF2B5EF4-FFF2-40B4-BE49-F238E27FC236}">
                <a16:creationId xmlns:a16="http://schemas.microsoft.com/office/drawing/2014/main" id="{A172D2E0-157D-4223-9803-29444166AACE}"/>
              </a:ext>
            </a:extLst>
          </p:cNvPr>
          <p:cNvPicPr>
            <a:picLocks noChangeAspect="1"/>
          </p:cNvPicPr>
          <p:nvPr/>
        </p:nvPicPr>
        <p:blipFill rotWithShape="1">
          <a:blip r:embed="rId9"/>
          <a:srcRect t="8427" r="86163" b="81491"/>
          <a:stretch/>
        </p:blipFill>
        <p:spPr>
          <a:xfrm>
            <a:off x="207993" y="2423971"/>
            <a:ext cx="477775" cy="449543"/>
          </a:xfrm>
          <a:prstGeom prst="rect">
            <a:avLst/>
          </a:prstGeom>
        </p:spPr>
      </p:pic>
      <p:sp>
        <p:nvSpPr>
          <p:cNvPr id="27" name="Isosceles Triangle 26">
            <a:extLst>
              <a:ext uri="{FF2B5EF4-FFF2-40B4-BE49-F238E27FC236}">
                <a16:creationId xmlns:a16="http://schemas.microsoft.com/office/drawing/2014/main" id="{624972CF-F2E3-4774-B190-2BE9DC7F6806}"/>
              </a:ext>
            </a:extLst>
          </p:cNvPr>
          <p:cNvSpPr/>
          <p:nvPr/>
        </p:nvSpPr>
        <p:spPr>
          <a:xfrm>
            <a:off x="2069572" y="3747509"/>
            <a:ext cx="140227" cy="162361"/>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sp>
        <p:nvSpPr>
          <p:cNvPr id="28" name="Isosceles Triangle 27">
            <a:extLst>
              <a:ext uri="{FF2B5EF4-FFF2-40B4-BE49-F238E27FC236}">
                <a16:creationId xmlns:a16="http://schemas.microsoft.com/office/drawing/2014/main" id="{6BFD99A8-4634-4046-93CD-66FCA72A6EC7}"/>
              </a:ext>
            </a:extLst>
          </p:cNvPr>
          <p:cNvSpPr/>
          <p:nvPr/>
        </p:nvSpPr>
        <p:spPr>
          <a:xfrm>
            <a:off x="4584172" y="3737984"/>
            <a:ext cx="140227" cy="162361"/>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sp>
        <p:nvSpPr>
          <p:cNvPr id="29" name="Isosceles Triangle 28">
            <a:extLst>
              <a:ext uri="{FF2B5EF4-FFF2-40B4-BE49-F238E27FC236}">
                <a16:creationId xmlns:a16="http://schemas.microsoft.com/office/drawing/2014/main" id="{5A4C63C6-7E16-4DD0-9213-5A41E98A71B1}"/>
              </a:ext>
            </a:extLst>
          </p:cNvPr>
          <p:cNvSpPr/>
          <p:nvPr/>
        </p:nvSpPr>
        <p:spPr>
          <a:xfrm>
            <a:off x="5422372" y="4442834"/>
            <a:ext cx="140227" cy="162361"/>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pic>
        <p:nvPicPr>
          <p:cNvPr id="3" name="Picture 2">
            <a:extLst>
              <a:ext uri="{FF2B5EF4-FFF2-40B4-BE49-F238E27FC236}">
                <a16:creationId xmlns:a16="http://schemas.microsoft.com/office/drawing/2014/main" id="{D657E454-7DC8-9CEE-EB54-071ACB0817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2304245" y="4068810"/>
            <a:ext cx="2029350" cy="1522012"/>
          </a:xfrm>
          <a:prstGeom prst="roundRect">
            <a:avLst>
              <a:gd name="adj" fmla="val 8594"/>
            </a:avLst>
          </a:prstGeom>
          <a:solidFill>
            <a:srgbClr val="FFFFFF">
              <a:shade val="85000"/>
            </a:srgbClr>
          </a:solidFill>
          <a:ln w="57150">
            <a:solidFill>
              <a:schemeClr val="bg1">
                <a:lumMod val="75000"/>
              </a:schemeClr>
            </a:solid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423A82D7-18BA-8A1A-D3F1-329450C245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35635" y="1502318"/>
            <a:ext cx="1896904" cy="1422678"/>
          </a:xfrm>
          <a:prstGeom prst="roundRect">
            <a:avLst>
              <a:gd name="adj" fmla="val 8594"/>
            </a:avLst>
          </a:prstGeom>
          <a:solidFill>
            <a:srgbClr val="FFFFFF">
              <a:shade val="85000"/>
            </a:srgbClr>
          </a:solidFill>
          <a:ln w="57150">
            <a:solidFill>
              <a:schemeClr val="bg1">
                <a:lumMod val="75000"/>
              </a:schemeClr>
            </a:solidFill>
          </a:ln>
          <a:effectLst>
            <a:reflection blurRad="12700" stA="38000" endPos="28000" dist="5000" dir="5400000" sy="-100000" algn="bl" rotWithShape="0"/>
          </a:effectLst>
        </p:spPr>
      </p:pic>
      <p:cxnSp>
        <p:nvCxnSpPr>
          <p:cNvPr id="7" name="Straight Connector 6">
            <a:extLst>
              <a:ext uri="{FF2B5EF4-FFF2-40B4-BE49-F238E27FC236}">
                <a16:creationId xmlns:a16="http://schemas.microsoft.com/office/drawing/2014/main" id="{151EF812-9B62-FD6B-8E30-96BD70A3050F}"/>
              </a:ext>
            </a:extLst>
          </p:cNvPr>
          <p:cNvCxnSpPr>
            <a:cxnSpLocks/>
          </p:cNvCxnSpPr>
          <p:nvPr/>
        </p:nvCxnSpPr>
        <p:spPr>
          <a:xfrm flipV="1">
            <a:off x="1472394" y="2909880"/>
            <a:ext cx="1463241" cy="1264446"/>
          </a:xfrm>
          <a:prstGeom prst="line">
            <a:avLst/>
          </a:prstGeom>
          <a:ln w="571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0CC2AB-F1EB-E45D-83FD-6DE5FE2D74AC}"/>
              </a:ext>
            </a:extLst>
          </p:cNvPr>
          <p:cNvCxnSpPr>
            <a:cxnSpLocks/>
          </p:cNvCxnSpPr>
          <p:nvPr/>
        </p:nvCxnSpPr>
        <p:spPr>
          <a:xfrm>
            <a:off x="711164" y="4321836"/>
            <a:ext cx="1543966" cy="1245874"/>
          </a:xfrm>
          <a:prstGeom prst="line">
            <a:avLst/>
          </a:prstGeom>
          <a:ln w="571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097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a:extLst>
              <a:ext uri="{FF2B5EF4-FFF2-40B4-BE49-F238E27FC236}">
                <a16:creationId xmlns:a16="http://schemas.microsoft.com/office/drawing/2014/main" id="{1597CE6A-6D5D-4F55-880F-C7E3079A4B57}"/>
              </a:ext>
            </a:extLst>
          </p:cNvPr>
          <p:cNvPicPr>
            <a:picLocks noChangeAspect="1"/>
          </p:cNvPicPr>
          <p:nvPr/>
        </p:nvPicPr>
        <p:blipFill rotWithShape="1">
          <a:blip r:embed="rId3">
            <a:extLst>
              <a:ext uri="{28A0092B-C50C-407E-A947-70E740481C1C}">
                <a14:useLocalDpi xmlns:a14="http://schemas.microsoft.com/office/drawing/2010/main" val="0"/>
              </a:ext>
            </a:extLst>
          </a:blip>
          <a:srcRect t="7328" b="4870"/>
          <a:stretch/>
        </p:blipFill>
        <p:spPr>
          <a:xfrm>
            <a:off x="0" y="15240"/>
            <a:ext cx="9211486" cy="6857601"/>
          </a:xfrm>
          <a:prstGeom prst="rect">
            <a:avLst/>
          </a:prstGeom>
        </p:spPr>
      </p:pic>
      <p:sp>
        <p:nvSpPr>
          <p:cNvPr id="9" name="Oval 8">
            <a:extLst>
              <a:ext uri="{FF2B5EF4-FFF2-40B4-BE49-F238E27FC236}">
                <a16:creationId xmlns:a16="http://schemas.microsoft.com/office/drawing/2014/main" id="{01F34493-66A2-477A-80D5-1F54ADFD878B}"/>
              </a:ext>
            </a:extLst>
          </p:cNvPr>
          <p:cNvSpPr/>
          <p:nvPr/>
        </p:nvSpPr>
        <p:spPr>
          <a:xfrm>
            <a:off x="43199" y="202059"/>
            <a:ext cx="5559783" cy="2893102"/>
          </a:xfrm>
          <a:prstGeom prst="ellipse">
            <a:avLst/>
          </a:prstGeom>
          <a:solidFill>
            <a:schemeClr val="bg1">
              <a:lumMod val="50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descr="Smallmouth Bass">
            <a:extLst>
              <a:ext uri="{FF2B5EF4-FFF2-40B4-BE49-F238E27FC236}">
                <a16:creationId xmlns:a16="http://schemas.microsoft.com/office/drawing/2014/main" id="{F6B9A061-8843-4415-A498-6436B1CEC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83" y="661190"/>
            <a:ext cx="4994216" cy="230462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714AD69D-3A60-468C-97B5-DE9C64E0A3DF}"/>
              </a:ext>
            </a:extLst>
          </p:cNvPr>
          <p:cNvCxnSpPr>
            <a:cxnSpLocks/>
          </p:cNvCxnSpPr>
          <p:nvPr/>
        </p:nvCxnSpPr>
        <p:spPr>
          <a:xfrm flipV="1">
            <a:off x="545910" y="2592490"/>
            <a:ext cx="183239" cy="1679259"/>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7884E87-A46E-4BC9-B846-64D6CCF8CB54}"/>
              </a:ext>
            </a:extLst>
          </p:cNvPr>
          <p:cNvCxnSpPr>
            <a:cxnSpLocks/>
          </p:cNvCxnSpPr>
          <p:nvPr/>
        </p:nvCxnSpPr>
        <p:spPr>
          <a:xfrm flipV="1">
            <a:off x="914400" y="2988841"/>
            <a:ext cx="2958428" cy="118737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64B33EC-68BC-4499-957A-3EF8047B9E69}"/>
              </a:ext>
            </a:extLst>
          </p:cNvPr>
          <p:cNvSpPr txBox="1"/>
          <p:nvPr/>
        </p:nvSpPr>
        <p:spPr>
          <a:xfrm rot="5400000">
            <a:off x="99081" y="6197855"/>
            <a:ext cx="1625216" cy="307777"/>
          </a:xfrm>
          <a:prstGeom prst="rect">
            <a:avLst/>
          </a:prstGeom>
          <a:noFill/>
        </p:spPr>
        <p:txBody>
          <a:bodyPr wrap="square" rtlCol="0">
            <a:spAutoFit/>
          </a:bodyPr>
          <a:lstStyle/>
          <a:p>
            <a:r>
              <a:rPr lang="en-US" sz="1400" dirty="0"/>
              <a:t>John Day River</a:t>
            </a:r>
          </a:p>
        </p:txBody>
      </p:sp>
    </p:spTree>
    <p:extLst>
      <p:ext uri="{BB962C8B-B14F-4D97-AF65-F5344CB8AC3E}">
        <p14:creationId xmlns:p14="http://schemas.microsoft.com/office/powerpoint/2010/main" val="85321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B5EAF3-7B80-4187-BE5B-250B14122130}"/>
              </a:ext>
            </a:extLst>
          </p:cNvPr>
          <p:cNvSpPr txBox="1"/>
          <p:nvPr/>
        </p:nvSpPr>
        <p:spPr>
          <a:xfrm>
            <a:off x="382249" y="178844"/>
            <a:ext cx="8379502" cy="1569660"/>
          </a:xfrm>
          <a:prstGeom prst="rect">
            <a:avLst/>
          </a:prstGeom>
          <a:noFill/>
        </p:spPr>
        <p:txBody>
          <a:bodyPr wrap="square" rtlCol="0">
            <a:spAutoFit/>
          </a:bodyPr>
          <a:lstStyle/>
          <a:p>
            <a:pPr algn="ctr"/>
            <a:r>
              <a:rPr lang="en-US" sz="3200" dirty="0"/>
              <a:t>Will gains in steelhead productivity due to restoration outweigh losses due to upriver range expansion and predation of smallmouth bass?</a:t>
            </a:r>
          </a:p>
        </p:txBody>
      </p:sp>
      <p:pic>
        <p:nvPicPr>
          <p:cNvPr id="3" name="Picture 2" descr="Smallmouth Bass">
            <a:extLst>
              <a:ext uri="{FF2B5EF4-FFF2-40B4-BE49-F238E27FC236}">
                <a16:creationId xmlns:a16="http://schemas.microsoft.com/office/drawing/2014/main" id="{3C0DD7D2-4105-4EC8-97F3-A5946448E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2978"/>
            <a:ext cx="4706911" cy="21720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F73285-ADF2-42F5-9907-5C337796A29B}"/>
              </a:ext>
            </a:extLst>
          </p:cNvPr>
          <p:cNvSpPr txBox="1"/>
          <p:nvPr/>
        </p:nvSpPr>
        <p:spPr>
          <a:xfrm>
            <a:off x="4407108" y="2533819"/>
            <a:ext cx="1860578" cy="830997"/>
          </a:xfrm>
          <a:prstGeom prst="rect">
            <a:avLst/>
          </a:prstGeom>
          <a:noFill/>
        </p:spPr>
        <p:txBody>
          <a:bodyPr wrap="square" rtlCol="0">
            <a:spAutoFit/>
          </a:bodyPr>
          <a:lstStyle/>
          <a:p>
            <a:r>
              <a:rPr lang="en-US" sz="4800" dirty="0"/>
              <a:t>vs. </a:t>
            </a:r>
          </a:p>
        </p:txBody>
      </p:sp>
      <p:pic>
        <p:nvPicPr>
          <p:cNvPr id="5" name="Picture 4">
            <a:extLst>
              <a:ext uri="{FF2B5EF4-FFF2-40B4-BE49-F238E27FC236}">
                <a16:creationId xmlns:a16="http://schemas.microsoft.com/office/drawing/2014/main" id="{5CEAE3E5-5A48-4770-BB79-264759A98832}"/>
              </a:ext>
            </a:extLst>
          </p:cNvPr>
          <p:cNvPicPr>
            <a:picLocks noChangeAspect="1"/>
          </p:cNvPicPr>
          <p:nvPr/>
        </p:nvPicPr>
        <p:blipFill>
          <a:blip r:embed="rId4"/>
          <a:stretch>
            <a:fillRect/>
          </a:stretch>
        </p:blipFill>
        <p:spPr>
          <a:xfrm>
            <a:off x="5823679" y="1748504"/>
            <a:ext cx="2735705" cy="2882216"/>
          </a:xfrm>
          <a:prstGeom prst="rect">
            <a:avLst/>
          </a:prstGeom>
        </p:spPr>
      </p:pic>
      <p:sp>
        <p:nvSpPr>
          <p:cNvPr id="6" name="TextBox 5">
            <a:extLst>
              <a:ext uri="{FF2B5EF4-FFF2-40B4-BE49-F238E27FC236}">
                <a16:creationId xmlns:a16="http://schemas.microsoft.com/office/drawing/2014/main" id="{A07DD4C1-3A1E-4D68-A690-6DC8C5DA2F66}"/>
              </a:ext>
            </a:extLst>
          </p:cNvPr>
          <p:cNvSpPr txBox="1"/>
          <p:nvPr/>
        </p:nvSpPr>
        <p:spPr>
          <a:xfrm>
            <a:off x="44970" y="5416035"/>
            <a:ext cx="8379502" cy="1077218"/>
          </a:xfrm>
          <a:prstGeom prst="rect">
            <a:avLst/>
          </a:prstGeom>
          <a:noFill/>
        </p:spPr>
        <p:txBody>
          <a:bodyPr wrap="square" rtlCol="0">
            <a:spAutoFit/>
          </a:bodyPr>
          <a:lstStyle/>
          <a:p>
            <a:pPr algn="ctr"/>
            <a:r>
              <a:rPr lang="en-US" sz="3200" dirty="0"/>
              <a:t>Objective: Quantify the effect smallmouth bass presence has on steelhead  </a:t>
            </a:r>
          </a:p>
        </p:txBody>
      </p:sp>
    </p:spTree>
    <p:extLst>
      <p:ext uri="{BB962C8B-B14F-4D97-AF65-F5344CB8AC3E}">
        <p14:creationId xmlns:p14="http://schemas.microsoft.com/office/powerpoint/2010/main" val="2364507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extLst>
              <a:ext uri="{FF2B5EF4-FFF2-40B4-BE49-F238E27FC236}">
                <a16:creationId xmlns:a16="http://schemas.microsoft.com/office/drawing/2014/main" id="{BB0E131D-B712-4B43-A850-C56D7BF69F04}"/>
              </a:ext>
            </a:extLst>
          </p:cNvPr>
          <p:cNvPicPr>
            <a:picLocks noChangeAspect="1"/>
          </p:cNvPicPr>
          <p:nvPr/>
        </p:nvPicPr>
        <p:blipFill rotWithShape="1">
          <a:blip r:embed="rId3">
            <a:extLst>
              <a:ext uri="{28A0092B-C50C-407E-A947-70E740481C1C}">
                <a14:useLocalDpi xmlns:a14="http://schemas.microsoft.com/office/drawing/2010/main" val="0"/>
              </a:ext>
            </a:extLst>
          </a:blip>
          <a:srcRect t="25865" b="4870"/>
          <a:stretch/>
        </p:blipFill>
        <p:spPr>
          <a:xfrm>
            <a:off x="0" y="1463040"/>
            <a:ext cx="9211486" cy="5409801"/>
          </a:xfrm>
          <a:prstGeom prst="rect">
            <a:avLst/>
          </a:prstGeom>
        </p:spPr>
      </p:pic>
      <p:sp>
        <p:nvSpPr>
          <p:cNvPr id="11" name="Rectangle 10">
            <a:extLst>
              <a:ext uri="{FF2B5EF4-FFF2-40B4-BE49-F238E27FC236}">
                <a16:creationId xmlns:a16="http://schemas.microsoft.com/office/drawing/2014/main" id="{4E1C10DE-1C81-450E-A6CF-AD3CB93B08D3}"/>
              </a:ext>
            </a:extLst>
          </p:cNvPr>
          <p:cNvSpPr/>
          <p:nvPr/>
        </p:nvSpPr>
        <p:spPr>
          <a:xfrm>
            <a:off x="-33744" y="0"/>
            <a:ext cx="9245229" cy="1463040"/>
          </a:xfrm>
          <a:prstGeom prst="rect">
            <a:avLst/>
          </a:prstGeom>
          <a:solidFill>
            <a:srgbClr val="A0B9C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73F17D-7C5E-4252-934B-C6A542BB9108}"/>
              </a:ext>
            </a:extLst>
          </p:cNvPr>
          <p:cNvSpPr txBox="1"/>
          <p:nvPr/>
        </p:nvSpPr>
        <p:spPr>
          <a:xfrm>
            <a:off x="584200" y="166563"/>
            <a:ext cx="8379502" cy="1077218"/>
          </a:xfrm>
          <a:prstGeom prst="rect">
            <a:avLst/>
          </a:prstGeom>
          <a:noFill/>
        </p:spPr>
        <p:txBody>
          <a:bodyPr wrap="square" rtlCol="0">
            <a:spAutoFit/>
          </a:bodyPr>
          <a:lstStyle/>
          <a:p>
            <a:pPr algn="ctr"/>
            <a:r>
              <a:rPr lang="en-US" sz="3200" dirty="0"/>
              <a:t>Objective: Quantify the effect smallmouth bass presence has on steelhead  </a:t>
            </a:r>
          </a:p>
        </p:txBody>
      </p:sp>
      <p:sp>
        <p:nvSpPr>
          <p:cNvPr id="12" name="Rectangle: Rounded Corners 11">
            <a:extLst>
              <a:ext uri="{FF2B5EF4-FFF2-40B4-BE49-F238E27FC236}">
                <a16:creationId xmlns:a16="http://schemas.microsoft.com/office/drawing/2014/main" id="{2D5A4E8F-5926-4EAB-862A-CA37235BE9D8}"/>
              </a:ext>
            </a:extLst>
          </p:cNvPr>
          <p:cNvSpPr/>
          <p:nvPr/>
        </p:nvSpPr>
        <p:spPr>
          <a:xfrm>
            <a:off x="5156200" y="1625600"/>
            <a:ext cx="3966386" cy="18033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DA611F9-4B10-41C5-ACBB-8C86F9633E00}"/>
              </a:ext>
            </a:extLst>
          </p:cNvPr>
          <p:cNvSpPr txBox="1"/>
          <p:nvPr/>
        </p:nvSpPr>
        <p:spPr>
          <a:xfrm>
            <a:off x="5349370" y="1812824"/>
            <a:ext cx="3614332"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BACI design</a:t>
            </a:r>
          </a:p>
          <a:p>
            <a:pPr marL="742950" lvl="1" indent="-285750">
              <a:buFont typeface="Arial" panose="020B0604020202020204" pitchFamily="34" charset="0"/>
              <a:buChar char="•"/>
            </a:pPr>
            <a:r>
              <a:rPr lang="en-US" sz="2000" dirty="0"/>
              <a:t>Steelhead density</a:t>
            </a:r>
          </a:p>
          <a:p>
            <a:pPr marL="285750" indent="-285750">
              <a:buFont typeface="Arial" panose="020B0604020202020204" pitchFamily="34" charset="0"/>
              <a:buChar char="•"/>
            </a:pPr>
            <a:r>
              <a:rPr lang="en-US" sz="2000" dirty="0"/>
              <a:t>Bass predation</a:t>
            </a:r>
          </a:p>
          <a:p>
            <a:pPr marL="742950" lvl="1" indent="-285750">
              <a:buFont typeface="Arial" panose="020B0604020202020204" pitchFamily="34" charset="0"/>
              <a:buChar char="•"/>
            </a:pPr>
            <a:r>
              <a:rPr lang="en-US" sz="2000" dirty="0"/>
              <a:t>Stomach content analysis</a:t>
            </a:r>
          </a:p>
        </p:txBody>
      </p:sp>
      <p:sp>
        <p:nvSpPr>
          <p:cNvPr id="14" name="TextBox 13">
            <a:extLst>
              <a:ext uri="{FF2B5EF4-FFF2-40B4-BE49-F238E27FC236}">
                <a16:creationId xmlns:a16="http://schemas.microsoft.com/office/drawing/2014/main" id="{287F595F-2A2B-4754-8081-52165408032A}"/>
              </a:ext>
            </a:extLst>
          </p:cNvPr>
          <p:cNvSpPr txBox="1"/>
          <p:nvPr/>
        </p:nvSpPr>
        <p:spPr>
          <a:xfrm rot="5400000">
            <a:off x="99081" y="6197855"/>
            <a:ext cx="1625216" cy="307777"/>
          </a:xfrm>
          <a:prstGeom prst="rect">
            <a:avLst/>
          </a:prstGeom>
          <a:noFill/>
        </p:spPr>
        <p:txBody>
          <a:bodyPr wrap="square" rtlCol="0">
            <a:spAutoFit/>
          </a:bodyPr>
          <a:lstStyle/>
          <a:p>
            <a:r>
              <a:rPr lang="en-US" sz="1400" dirty="0"/>
              <a:t>John Day River</a:t>
            </a:r>
          </a:p>
        </p:txBody>
      </p:sp>
    </p:spTree>
    <p:extLst>
      <p:ext uri="{BB962C8B-B14F-4D97-AF65-F5344CB8AC3E}">
        <p14:creationId xmlns:p14="http://schemas.microsoft.com/office/powerpoint/2010/main" val="192173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extLst>
              <a:ext uri="{FF2B5EF4-FFF2-40B4-BE49-F238E27FC236}">
                <a16:creationId xmlns:a16="http://schemas.microsoft.com/office/drawing/2014/main" id="{BB0E131D-B712-4B43-A850-C56D7BF69F04}"/>
              </a:ext>
            </a:extLst>
          </p:cNvPr>
          <p:cNvPicPr>
            <a:picLocks noChangeAspect="1"/>
          </p:cNvPicPr>
          <p:nvPr/>
        </p:nvPicPr>
        <p:blipFill rotWithShape="1">
          <a:blip r:embed="rId3">
            <a:extLst>
              <a:ext uri="{28A0092B-C50C-407E-A947-70E740481C1C}">
                <a14:useLocalDpi xmlns:a14="http://schemas.microsoft.com/office/drawing/2010/main" val="0"/>
              </a:ext>
            </a:extLst>
          </a:blip>
          <a:srcRect t="25865" b="4870"/>
          <a:stretch/>
        </p:blipFill>
        <p:spPr>
          <a:xfrm>
            <a:off x="0" y="1463040"/>
            <a:ext cx="9211486" cy="5409801"/>
          </a:xfrm>
          <a:prstGeom prst="rect">
            <a:avLst/>
          </a:prstGeom>
        </p:spPr>
      </p:pic>
      <p:sp>
        <p:nvSpPr>
          <p:cNvPr id="11" name="Rectangle 10">
            <a:extLst>
              <a:ext uri="{FF2B5EF4-FFF2-40B4-BE49-F238E27FC236}">
                <a16:creationId xmlns:a16="http://schemas.microsoft.com/office/drawing/2014/main" id="{4E1C10DE-1C81-450E-A6CF-AD3CB93B08D3}"/>
              </a:ext>
            </a:extLst>
          </p:cNvPr>
          <p:cNvSpPr/>
          <p:nvPr/>
        </p:nvSpPr>
        <p:spPr>
          <a:xfrm>
            <a:off x="0" y="0"/>
            <a:ext cx="9177743" cy="1463040"/>
          </a:xfrm>
          <a:prstGeom prst="rect">
            <a:avLst/>
          </a:prstGeom>
          <a:solidFill>
            <a:srgbClr val="A0B9C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73F17D-7C5E-4252-934B-C6A542BB9108}"/>
              </a:ext>
            </a:extLst>
          </p:cNvPr>
          <p:cNvSpPr txBox="1"/>
          <p:nvPr/>
        </p:nvSpPr>
        <p:spPr>
          <a:xfrm>
            <a:off x="584200" y="166563"/>
            <a:ext cx="8379502" cy="1077218"/>
          </a:xfrm>
          <a:prstGeom prst="rect">
            <a:avLst/>
          </a:prstGeom>
          <a:noFill/>
        </p:spPr>
        <p:txBody>
          <a:bodyPr wrap="square" rtlCol="0">
            <a:spAutoFit/>
          </a:bodyPr>
          <a:lstStyle/>
          <a:p>
            <a:pPr algn="ctr"/>
            <a:r>
              <a:rPr lang="en-US" sz="3200" dirty="0"/>
              <a:t>Objective: Quantify the effect smallmouth bass presence has on steelhead  </a:t>
            </a:r>
          </a:p>
        </p:txBody>
      </p:sp>
      <p:sp>
        <p:nvSpPr>
          <p:cNvPr id="2" name="Flowchart: Connector 1">
            <a:extLst>
              <a:ext uri="{FF2B5EF4-FFF2-40B4-BE49-F238E27FC236}">
                <a16:creationId xmlns:a16="http://schemas.microsoft.com/office/drawing/2014/main" id="{084187E4-303B-4D37-869F-3C5B2B0134EC}"/>
              </a:ext>
            </a:extLst>
          </p:cNvPr>
          <p:cNvSpPr/>
          <p:nvPr/>
        </p:nvSpPr>
        <p:spPr>
          <a:xfrm>
            <a:off x="2800351" y="3429000"/>
            <a:ext cx="171450" cy="17546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3BF12776-21D2-4E0A-927E-E64D42CF41CE}"/>
              </a:ext>
            </a:extLst>
          </p:cNvPr>
          <p:cNvSpPr/>
          <p:nvPr/>
        </p:nvSpPr>
        <p:spPr>
          <a:xfrm>
            <a:off x="584200" y="4170387"/>
            <a:ext cx="228600" cy="21356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8C29A0E-0336-4AC0-AEA8-384A0095BDB3}"/>
              </a:ext>
            </a:extLst>
          </p:cNvPr>
          <p:cNvSpPr txBox="1"/>
          <p:nvPr/>
        </p:nvSpPr>
        <p:spPr>
          <a:xfrm rot="3564890">
            <a:off x="-2953" y="5431113"/>
            <a:ext cx="2838450" cy="369332"/>
          </a:xfrm>
          <a:prstGeom prst="rect">
            <a:avLst/>
          </a:prstGeom>
          <a:noFill/>
        </p:spPr>
        <p:txBody>
          <a:bodyPr wrap="square" rtlCol="0">
            <a:spAutoFit/>
          </a:bodyPr>
          <a:lstStyle/>
          <a:p>
            <a:r>
              <a:rPr lang="en-US" dirty="0"/>
              <a:t>Impact</a:t>
            </a:r>
          </a:p>
        </p:txBody>
      </p:sp>
      <p:sp>
        <p:nvSpPr>
          <p:cNvPr id="15" name="Flowchart: Connector 14">
            <a:extLst>
              <a:ext uri="{FF2B5EF4-FFF2-40B4-BE49-F238E27FC236}">
                <a16:creationId xmlns:a16="http://schemas.microsoft.com/office/drawing/2014/main" id="{9B203103-A358-46EA-895C-2EACA44D3AFD}"/>
              </a:ext>
            </a:extLst>
          </p:cNvPr>
          <p:cNvSpPr/>
          <p:nvPr/>
        </p:nvSpPr>
        <p:spPr>
          <a:xfrm>
            <a:off x="3442883" y="3616799"/>
            <a:ext cx="171450" cy="17546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2B33865-5CC5-4912-909C-40BDEAE824B9}"/>
              </a:ext>
            </a:extLst>
          </p:cNvPr>
          <p:cNvSpPr txBox="1"/>
          <p:nvPr/>
        </p:nvSpPr>
        <p:spPr>
          <a:xfrm rot="3665206">
            <a:off x="2156732" y="4751401"/>
            <a:ext cx="2838450" cy="369332"/>
          </a:xfrm>
          <a:prstGeom prst="rect">
            <a:avLst/>
          </a:prstGeom>
          <a:noFill/>
        </p:spPr>
        <p:txBody>
          <a:bodyPr wrap="square" rtlCol="0">
            <a:spAutoFit/>
          </a:bodyPr>
          <a:lstStyle/>
          <a:p>
            <a:r>
              <a:rPr lang="en-US" dirty="0"/>
              <a:t>Control 1</a:t>
            </a:r>
          </a:p>
        </p:txBody>
      </p:sp>
      <p:sp>
        <p:nvSpPr>
          <p:cNvPr id="17" name="TextBox 16">
            <a:extLst>
              <a:ext uri="{FF2B5EF4-FFF2-40B4-BE49-F238E27FC236}">
                <a16:creationId xmlns:a16="http://schemas.microsoft.com/office/drawing/2014/main" id="{948625DE-BD39-490C-9578-AE81AAE1DF9A}"/>
              </a:ext>
            </a:extLst>
          </p:cNvPr>
          <p:cNvSpPr txBox="1"/>
          <p:nvPr/>
        </p:nvSpPr>
        <p:spPr>
          <a:xfrm rot="3665206">
            <a:off x="2805367" y="4794761"/>
            <a:ext cx="2838450" cy="369332"/>
          </a:xfrm>
          <a:prstGeom prst="rect">
            <a:avLst/>
          </a:prstGeom>
          <a:noFill/>
        </p:spPr>
        <p:txBody>
          <a:bodyPr wrap="square" rtlCol="0">
            <a:spAutoFit/>
          </a:bodyPr>
          <a:lstStyle/>
          <a:p>
            <a:r>
              <a:rPr lang="en-US" dirty="0"/>
              <a:t>Control 2</a:t>
            </a:r>
          </a:p>
        </p:txBody>
      </p:sp>
      <p:sp>
        <p:nvSpPr>
          <p:cNvPr id="14" name="Rectangle: Rounded Corners 13">
            <a:extLst>
              <a:ext uri="{FF2B5EF4-FFF2-40B4-BE49-F238E27FC236}">
                <a16:creationId xmlns:a16="http://schemas.microsoft.com/office/drawing/2014/main" id="{5A080C1A-782F-4E6A-896F-4CCDCFAB4B6A}"/>
              </a:ext>
            </a:extLst>
          </p:cNvPr>
          <p:cNvSpPr/>
          <p:nvPr/>
        </p:nvSpPr>
        <p:spPr>
          <a:xfrm>
            <a:off x="5156200" y="1625600"/>
            <a:ext cx="3966386" cy="18033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5128D9A-693B-431C-836C-34082F435D46}"/>
              </a:ext>
            </a:extLst>
          </p:cNvPr>
          <p:cNvSpPr txBox="1"/>
          <p:nvPr/>
        </p:nvSpPr>
        <p:spPr>
          <a:xfrm>
            <a:off x="5349370" y="1812824"/>
            <a:ext cx="3614332"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BACI design</a:t>
            </a:r>
          </a:p>
          <a:p>
            <a:pPr marL="742950" lvl="1" indent="-285750">
              <a:buFont typeface="Arial" panose="020B0604020202020204" pitchFamily="34" charset="0"/>
              <a:buChar char="•"/>
            </a:pPr>
            <a:r>
              <a:rPr lang="en-US" sz="2000" dirty="0"/>
              <a:t>Steelhead density</a:t>
            </a:r>
          </a:p>
          <a:p>
            <a:pPr marL="285750" indent="-285750">
              <a:buFont typeface="Arial" panose="020B0604020202020204" pitchFamily="34" charset="0"/>
              <a:buChar char="•"/>
            </a:pPr>
            <a:r>
              <a:rPr lang="en-US" sz="2000" dirty="0"/>
              <a:t>Bass predation</a:t>
            </a:r>
          </a:p>
          <a:p>
            <a:pPr marL="742950" lvl="1" indent="-285750">
              <a:buFont typeface="Arial" panose="020B0604020202020204" pitchFamily="34" charset="0"/>
              <a:buChar char="•"/>
            </a:pPr>
            <a:r>
              <a:rPr lang="en-US" sz="2000" dirty="0"/>
              <a:t>Stomach content analysis</a:t>
            </a:r>
          </a:p>
        </p:txBody>
      </p:sp>
      <p:sp>
        <p:nvSpPr>
          <p:cNvPr id="19" name="TextBox 18">
            <a:extLst>
              <a:ext uri="{FF2B5EF4-FFF2-40B4-BE49-F238E27FC236}">
                <a16:creationId xmlns:a16="http://schemas.microsoft.com/office/drawing/2014/main" id="{C649B08B-A545-4C32-B60A-07E01DE1B03B}"/>
              </a:ext>
            </a:extLst>
          </p:cNvPr>
          <p:cNvSpPr txBox="1"/>
          <p:nvPr/>
        </p:nvSpPr>
        <p:spPr>
          <a:xfrm rot="5400000">
            <a:off x="99081" y="6197855"/>
            <a:ext cx="1625216" cy="307777"/>
          </a:xfrm>
          <a:prstGeom prst="rect">
            <a:avLst/>
          </a:prstGeom>
          <a:noFill/>
        </p:spPr>
        <p:txBody>
          <a:bodyPr wrap="square" rtlCol="0">
            <a:spAutoFit/>
          </a:bodyPr>
          <a:lstStyle/>
          <a:p>
            <a:r>
              <a:rPr lang="en-US" sz="1400" dirty="0"/>
              <a:t>John Day River</a:t>
            </a:r>
          </a:p>
        </p:txBody>
      </p:sp>
    </p:spTree>
    <p:extLst>
      <p:ext uri="{BB962C8B-B14F-4D97-AF65-F5344CB8AC3E}">
        <p14:creationId xmlns:p14="http://schemas.microsoft.com/office/powerpoint/2010/main" val="266114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15495</TotalTime>
  <Words>2271</Words>
  <Application>Microsoft Office PowerPoint</Application>
  <PresentationFormat>On-screen Show (4:3)</PresentationFormat>
  <Paragraphs>248</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2023 – 2025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Lindsy Ciepiela</dc:creator>
  <cp:lastModifiedBy>BLACKBURN Elizabeth J * ODFW</cp:lastModifiedBy>
  <cp:revision>260</cp:revision>
  <dcterms:created xsi:type="dcterms:W3CDTF">2020-05-13T21:35:39Z</dcterms:created>
  <dcterms:modified xsi:type="dcterms:W3CDTF">2023-03-09T22:10:37Z</dcterms:modified>
</cp:coreProperties>
</file>