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1348" r:id="rId4"/>
    <p:sldId id="1347" r:id="rId5"/>
    <p:sldId id="1349" r:id="rId6"/>
    <p:sldId id="1329" r:id="rId7"/>
    <p:sldId id="1330" r:id="rId8"/>
    <p:sldId id="1331" r:id="rId9"/>
    <p:sldId id="1334" r:id="rId10"/>
    <p:sldId id="1344" r:id="rId11"/>
    <p:sldId id="1362" r:id="rId12"/>
    <p:sldId id="1338" r:id="rId13"/>
    <p:sldId id="1358" r:id="rId14"/>
    <p:sldId id="1353" r:id="rId15"/>
    <p:sldId id="1339" r:id="rId16"/>
    <p:sldId id="1340" r:id="rId17"/>
    <p:sldId id="1341" r:id="rId18"/>
    <p:sldId id="1342" r:id="rId19"/>
    <p:sldId id="1355" r:id="rId20"/>
    <p:sldId id="1356" r:id="rId21"/>
    <p:sldId id="1346" r:id="rId22"/>
    <p:sldId id="1361" r:id="rId23"/>
    <p:sldId id="1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F528F"/>
    <a:srgbClr val="7D83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83521-04A9-4B31-967B-7A8279AA8AB7}" type="datetimeFigureOut">
              <a:rPr lang="en-CA" smtClean="0"/>
              <a:t>2023-03-07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0CFD8-2C4D-4CE2-9495-59532862905A}" type="slidenum">
              <a:rPr lang="en-CA" smtClean="0"/>
              <a:t>‹#›</a:t>
            </a:fld>
            <a:endParaRPr lang="en-CA"/>
          </a:p>
        </p:txBody>
      </p:sp>
    </p:spTree>
    <p:extLst>
      <p:ext uri="{BB962C8B-B14F-4D97-AF65-F5344CB8AC3E}">
        <p14:creationId xmlns:p14="http://schemas.microsoft.com/office/powerpoint/2010/main" val="196709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4901B-FE08-4395-8F0D-CDC3B6E8603E}" type="slidenum">
              <a:rPr lang="en-CA" altLang="en-US"/>
              <a:pPr/>
              <a:t>3</a:t>
            </a:fld>
            <a:endParaRPr lang="en-CA" alt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CA" altLang="en-US" dirty="0"/>
              <a:t>The stocks can be grouped according to their ancestral lineages as evidence by molecular genetic studies.  Generally these groups reflect the most recent glacial </a:t>
            </a:r>
            <a:r>
              <a:rPr lang="en-CA" altLang="en-US" dirty="0" err="1"/>
              <a:t>refugia</a:t>
            </a:r>
            <a:r>
              <a:rPr lang="en-CA" altLang="en-US" dirty="0"/>
              <a:t>, specifically, the southern coastal refuge (South Coast major phylogenetic group or South Coast MPG), the Columbia refuge (South Interior MPG), and the Queen Charlotte Island refuge (North Coast MPG). Among these three groups there are two “transition” groups that reflect post glacial genetic mixing between the MPG’s (Parkinson 2005, </a:t>
            </a:r>
            <a:r>
              <a:rPr lang="en-CA" altLang="en-US" dirty="0" err="1"/>
              <a:t>McCusker</a:t>
            </a:r>
            <a:r>
              <a:rPr lang="en-CA" altLang="en-US" dirty="0"/>
              <a:t> 2000).  </a:t>
            </a:r>
          </a:p>
          <a:p>
            <a:endParaRPr lang="en-CA" altLang="en-US" dirty="0"/>
          </a:p>
          <a:p>
            <a:r>
              <a:rPr lang="en-CA" altLang="en-US" dirty="0"/>
              <a:t>Note that molecular genetic studies indicate that Alsek stock may have been colonized from the </a:t>
            </a:r>
            <a:r>
              <a:rPr lang="en-CA" altLang="en-US" dirty="0" err="1"/>
              <a:t>Berring</a:t>
            </a:r>
            <a:r>
              <a:rPr lang="en-CA" altLang="en-US" dirty="0"/>
              <a:t> Refuge as is evidenced for steelhead and rainbow stocks from Alaska and Kamchatka (</a:t>
            </a:r>
            <a:r>
              <a:rPr lang="en-CA" altLang="en-US" dirty="0" err="1"/>
              <a:t>McCusker</a:t>
            </a:r>
            <a:r>
              <a:rPr lang="en-CA" altLang="en-US" dirty="0"/>
              <a:t> et al. 2000).</a:t>
            </a:r>
          </a:p>
          <a:p>
            <a:endParaRPr lang="en-CA" altLang="en-US" dirty="0"/>
          </a:p>
          <a:p>
            <a:r>
              <a:rPr lang="en-CA" altLang="en-US" dirty="0"/>
              <a:t>Dividing these 5 phylogenetic groups into run timing groups results in 9 groups.</a:t>
            </a:r>
          </a:p>
          <a:p>
            <a:endParaRPr lang="en-CA" altLang="en-US" dirty="0"/>
          </a:p>
          <a:p>
            <a:r>
              <a:rPr lang="en-CA" altLang="en-US" dirty="0"/>
              <a:t>Dividing these further into major drainages results in 27 CU’s.</a:t>
            </a:r>
          </a:p>
          <a:p>
            <a:endParaRPr lang="en-CA" altLang="en-US" dirty="0"/>
          </a:p>
          <a:p>
            <a:endParaRPr lang="en-CA" altLang="en-US" dirty="0"/>
          </a:p>
        </p:txBody>
      </p:sp>
    </p:spTree>
    <p:extLst>
      <p:ext uri="{BB962C8B-B14F-4D97-AF65-F5344CB8AC3E}">
        <p14:creationId xmlns:p14="http://schemas.microsoft.com/office/powerpoint/2010/main" val="427545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4901B-FE08-4395-8F0D-CDC3B6E8603E}" type="slidenum">
              <a:rPr lang="en-CA" altLang="en-US"/>
              <a:pPr/>
              <a:t>4</a:t>
            </a:fld>
            <a:endParaRPr lang="en-CA" alt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CA" altLang="en-US" dirty="0"/>
              <a:t>The stocks can be grouped according to their ancestral lineages as evidence by molecular genetic studies.  Generally these groups reflect the most recent glacial </a:t>
            </a:r>
            <a:r>
              <a:rPr lang="en-CA" altLang="en-US" dirty="0" err="1"/>
              <a:t>refugia</a:t>
            </a:r>
            <a:r>
              <a:rPr lang="en-CA" altLang="en-US" dirty="0"/>
              <a:t>, specifically, the southern coastal refuge (South Coast major phylogenetic group or South Coast MPG), the Columbia refuge (South Interior MPG), and the Queen Charlotte Island refuge (North Coast MPG). Among these three groups there are two “transition” groups that reflect post glacial genetic mixing between the MPG’s (Parkinson 2005, </a:t>
            </a:r>
            <a:r>
              <a:rPr lang="en-CA" altLang="en-US" dirty="0" err="1"/>
              <a:t>McCusker</a:t>
            </a:r>
            <a:r>
              <a:rPr lang="en-CA" altLang="en-US" dirty="0"/>
              <a:t> 2000).  </a:t>
            </a:r>
          </a:p>
          <a:p>
            <a:endParaRPr lang="en-CA" altLang="en-US" dirty="0"/>
          </a:p>
          <a:p>
            <a:r>
              <a:rPr lang="en-CA" altLang="en-US" dirty="0"/>
              <a:t>Note that molecular genetic studies indicate that Alsek stock may have been colonized from the </a:t>
            </a:r>
            <a:r>
              <a:rPr lang="en-CA" altLang="en-US" dirty="0" err="1"/>
              <a:t>Berring</a:t>
            </a:r>
            <a:r>
              <a:rPr lang="en-CA" altLang="en-US" dirty="0"/>
              <a:t> Refuge as is evidenced for steelhead and rainbow stocks from Alaska and Kamchatka (</a:t>
            </a:r>
            <a:r>
              <a:rPr lang="en-CA" altLang="en-US" dirty="0" err="1"/>
              <a:t>McCusker</a:t>
            </a:r>
            <a:r>
              <a:rPr lang="en-CA" altLang="en-US" dirty="0"/>
              <a:t> et al. 2000).</a:t>
            </a:r>
          </a:p>
          <a:p>
            <a:endParaRPr lang="en-CA" altLang="en-US" dirty="0"/>
          </a:p>
          <a:p>
            <a:r>
              <a:rPr lang="en-CA" altLang="en-US" dirty="0"/>
              <a:t>Dividing these 5 phylogenetic groups into run timing groups results in 9 groups.</a:t>
            </a:r>
          </a:p>
          <a:p>
            <a:endParaRPr lang="en-CA" altLang="en-US" dirty="0"/>
          </a:p>
          <a:p>
            <a:r>
              <a:rPr lang="en-CA" altLang="en-US" dirty="0"/>
              <a:t>Dividing these further into major drainages results in 27 CU’s.</a:t>
            </a:r>
          </a:p>
          <a:p>
            <a:endParaRPr lang="en-CA" altLang="en-US" dirty="0"/>
          </a:p>
          <a:p>
            <a:endParaRPr lang="en-CA" altLang="en-US" dirty="0"/>
          </a:p>
        </p:txBody>
      </p:sp>
    </p:spTree>
    <p:extLst>
      <p:ext uri="{BB962C8B-B14F-4D97-AF65-F5344CB8AC3E}">
        <p14:creationId xmlns:p14="http://schemas.microsoft.com/office/powerpoint/2010/main" val="30425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4901B-FE08-4395-8F0D-CDC3B6E8603E}" type="slidenum">
              <a:rPr lang="en-CA" altLang="en-US"/>
              <a:pPr/>
              <a:t>5</a:t>
            </a:fld>
            <a:endParaRPr lang="en-CA" alt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CA" altLang="en-US" dirty="0"/>
              <a:t>The stocks can be grouped according to their ancestral lineages as evidence by molecular genetic studies.  Generally these groups reflect the most recent glacial </a:t>
            </a:r>
            <a:r>
              <a:rPr lang="en-CA" altLang="en-US" dirty="0" err="1"/>
              <a:t>refugia</a:t>
            </a:r>
            <a:r>
              <a:rPr lang="en-CA" altLang="en-US" dirty="0"/>
              <a:t>, specifically, the southern coastal refuge (South Coast major phylogenetic group or South Coast MPG), the Columbia refuge (South Interior MPG), and the Queen Charlotte Island refuge (North Coast MPG). Among these three groups there are two “transition” groups that reflect post glacial genetic mixing between the MPG’s (Parkinson 2005, </a:t>
            </a:r>
            <a:r>
              <a:rPr lang="en-CA" altLang="en-US" dirty="0" err="1"/>
              <a:t>McCusker</a:t>
            </a:r>
            <a:r>
              <a:rPr lang="en-CA" altLang="en-US" dirty="0"/>
              <a:t> 2000).  </a:t>
            </a:r>
          </a:p>
          <a:p>
            <a:endParaRPr lang="en-CA" altLang="en-US" dirty="0"/>
          </a:p>
          <a:p>
            <a:r>
              <a:rPr lang="en-CA" altLang="en-US" dirty="0"/>
              <a:t>Note that molecular genetic studies indicate that Alsek stock may have been colonized from the </a:t>
            </a:r>
            <a:r>
              <a:rPr lang="en-CA" altLang="en-US" dirty="0" err="1"/>
              <a:t>Berring</a:t>
            </a:r>
            <a:r>
              <a:rPr lang="en-CA" altLang="en-US" dirty="0"/>
              <a:t> Refuge as is evidenced for steelhead and rainbow stocks from Alaska and Kamchatka (</a:t>
            </a:r>
            <a:r>
              <a:rPr lang="en-CA" altLang="en-US" dirty="0" err="1"/>
              <a:t>McCusker</a:t>
            </a:r>
            <a:r>
              <a:rPr lang="en-CA" altLang="en-US" dirty="0"/>
              <a:t> et al. 2000).</a:t>
            </a:r>
          </a:p>
          <a:p>
            <a:endParaRPr lang="en-CA" altLang="en-US" dirty="0"/>
          </a:p>
          <a:p>
            <a:r>
              <a:rPr lang="en-CA" altLang="en-US" dirty="0"/>
              <a:t>Dividing these 5 phylogenetic groups into run timing groups results in 9 groups.</a:t>
            </a:r>
          </a:p>
          <a:p>
            <a:endParaRPr lang="en-CA" altLang="en-US" dirty="0"/>
          </a:p>
          <a:p>
            <a:r>
              <a:rPr lang="en-CA" altLang="en-US" dirty="0"/>
              <a:t>Dividing these further into major drainages results in 27 CU’s.</a:t>
            </a:r>
          </a:p>
          <a:p>
            <a:endParaRPr lang="en-CA" altLang="en-US" dirty="0"/>
          </a:p>
          <a:p>
            <a:endParaRPr lang="en-CA" altLang="en-US" dirty="0"/>
          </a:p>
        </p:txBody>
      </p:sp>
    </p:spTree>
    <p:extLst>
      <p:ext uri="{BB962C8B-B14F-4D97-AF65-F5344CB8AC3E}">
        <p14:creationId xmlns:p14="http://schemas.microsoft.com/office/powerpoint/2010/main" val="301663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7975-CF5A-C86A-9F4B-312DC41DB4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BA8B6F5-EDEE-DBA4-BBC2-A22E8CB48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C4B1F92-5055-2909-57D8-1566C554BC43}"/>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5" name="Footer Placeholder 4">
            <a:extLst>
              <a:ext uri="{FF2B5EF4-FFF2-40B4-BE49-F238E27FC236}">
                <a16:creationId xmlns:a16="http://schemas.microsoft.com/office/drawing/2014/main" id="{F62B1CA0-36A6-C8FC-6423-BB6F2EC9523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1D4BC01-E1A6-DDD2-F48B-5DFB2F1243E8}"/>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178077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C61C-E816-EB5A-57EE-CCAE5E6915E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D90DB8-5758-9347-15CA-F4D3068E1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E7E62A-5F9F-09E2-679A-016607DAF71A}"/>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5" name="Footer Placeholder 4">
            <a:extLst>
              <a:ext uri="{FF2B5EF4-FFF2-40B4-BE49-F238E27FC236}">
                <a16:creationId xmlns:a16="http://schemas.microsoft.com/office/drawing/2014/main" id="{BC9F9AEE-338D-B0BB-DB42-096274DE7BD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42A53B-E641-7AB2-ED4A-0992CAA66A0C}"/>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47784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E878E-344D-4082-6432-2570603B78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54800DF-1E4E-8460-5A00-08E07C390B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B0C55E-AA79-3A92-220D-D8D60B9FA0C8}"/>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5" name="Footer Placeholder 4">
            <a:extLst>
              <a:ext uri="{FF2B5EF4-FFF2-40B4-BE49-F238E27FC236}">
                <a16:creationId xmlns:a16="http://schemas.microsoft.com/office/drawing/2014/main" id="{5B68CA05-F70A-D77F-3888-726C732D849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E87D3D-C49D-C38B-45A4-4368B1C1415B}"/>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84062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CA"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CA"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48132FD-7D5E-49A6-A9FA-1EF849A611B6}" type="slidenum">
              <a:rPr lang="en-CA" altLang="en-US"/>
              <a:pPr/>
              <a:t>‹#›</a:t>
            </a:fld>
            <a:endParaRPr lang="en-CA" altLang="en-US"/>
          </a:p>
        </p:txBody>
      </p:sp>
    </p:spTree>
    <p:extLst>
      <p:ext uri="{BB962C8B-B14F-4D97-AF65-F5344CB8AC3E}">
        <p14:creationId xmlns:p14="http://schemas.microsoft.com/office/powerpoint/2010/main" val="405413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152A-F50E-ED21-DEFE-C65F366652E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24565FF-D326-DC6B-242E-9AF485119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94AF97-C3AA-E75B-3FF7-18C85CB7F5C9}"/>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5" name="Footer Placeholder 4">
            <a:extLst>
              <a:ext uri="{FF2B5EF4-FFF2-40B4-BE49-F238E27FC236}">
                <a16:creationId xmlns:a16="http://schemas.microsoft.com/office/drawing/2014/main" id="{882D4C66-A1B9-1956-7194-401D864D982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65C47D2-0319-0D2E-68D2-C5C01945F653}"/>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173729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0828-B0AD-91E5-57DF-2CF5E6A342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525DAA-AD50-AFE5-509B-DDC59B380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8C9BC8-379A-CB27-E80F-7C1838A5D64E}"/>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5" name="Footer Placeholder 4">
            <a:extLst>
              <a:ext uri="{FF2B5EF4-FFF2-40B4-BE49-F238E27FC236}">
                <a16:creationId xmlns:a16="http://schemas.microsoft.com/office/drawing/2014/main" id="{466DF727-C944-4FF1-A9CB-8BED373E254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B1F9EC7-C028-4CDA-3370-B42E251689E5}"/>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283277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8FED-FAEA-787F-B5CB-7CB466DBE35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1CDCE2E-B704-27BF-754E-52D6E32EB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346C1D5-95B5-27C9-B24D-1073F1548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0E0B4DC-5013-C621-DFFC-6355D89A2750}"/>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6" name="Footer Placeholder 5">
            <a:extLst>
              <a:ext uri="{FF2B5EF4-FFF2-40B4-BE49-F238E27FC236}">
                <a16:creationId xmlns:a16="http://schemas.microsoft.com/office/drawing/2014/main" id="{27EA2BB9-7CED-115E-B211-B19F77F1240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A25C8BE-1141-1227-C80C-6C2B075137BA}"/>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335997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0DC5-89BB-22D3-8627-C1D65D20312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1AC05F-1212-5AD6-A06B-AED8A17AC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040C3-4791-6F78-6EED-AC99C91C9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BEDE7B8-8D8E-6BE3-8F98-B284DCDF2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D1A6CE-DFB5-2E00-0052-4C5CB25241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8E0120-A5E9-F659-7E67-A2F0DDD1C4FF}"/>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8" name="Footer Placeholder 7">
            <a:extLst>
              <a:ext uri="{FF2B5EF4-FFF2-40B4-BE49-F238E27FC236}">
                <a16:creationId xmlns:a16="http://schemas.microsoft.com/office/drawing/2014/main" id="{3835578F-9649-3E75-DBA6-B8CDD1295F5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8C53A90-5391-024C-3A3D-36289F8B5205}"/>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361550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CDC3-6CC0-3DF2-B82A-2DE684AFF28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24D4A1E-6E3F-6123-6DBC-715E7EE31706}"/>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4" name="Footer Placeholder 3">
            <a:extLst>
              <a:ext uri="{FF2B5EF4-FFF2-40B4-BE49-F238E27FC236}">
                <a16:creationId xmlns:a16="http://schemas.microsoft.com/office/drawing/2014/main" id="{48B25F05-2F41-AD47-0F4E-514FDA0951C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69BA582-5ABA-3735-04C0-979A88F18BD7}"/>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243313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5F30B-E262-E432-D988-0B98737DFB10}"/>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3" name="Footer Placeholder 2">
            <a:extLst>
              <a:ext uri="{FF2B5EF4-FFF2-40B4-BE49-F238E27FC236}">
                <a16:creationId xmlns:a16="http://schemas.microsoft.com/office/drawing/2014/main" id="{4155493D-5153-F925-DC97-9DE05A68BB5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C913223-2C15-E186-28CC-02923EF4651D}"/>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160128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F875-CC69-7FF3-4D5E-6910F29FD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E71FF9E-BDE8-3BC5-EFE9-7E3C43B7AE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B77096C-107F-44CA-4527-F637FAF8D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776CC-C0C0-7D23-39E4-EBB2F8818E9E}"/>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6" name="Footer Placeholder 5">
            <a:extLst>
              <a:ext uri="{FF2B5EF4-FFF2-40B4-BE49-F238E27FC236}">
                <a16:creationId xmlns:a16="http://schemas.microsoft.com/office/drawing/2014/main" id="{D6777870-A7B5-CFCC-5A1D-7C3E95D2FC0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A2A1474-5E8B-9356-A0F5-0AFC4C06C771}"/>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3164669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72FB-6F34-8389-70A2-3E7B3729F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6A1147F-652C-AB49-340B-BB762E22E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7A0E397-73E0-5A9F-0179-284AA75AE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CA244-A9D3-9FC9-345A-298D19A293B3}"/>
              </a:ext>
            </a:extLst>
          </p:cNvPr>
          <p:cNvSpPr>
            <a:spLocks noGrp="1"/>
          </p:cNvSpPr>
          <p:nvPr>
            <p:ph type="dt" sz="half" idx="10"/>
          </p:nvPr>
        </p:nvSpPr>
        <p:spPr/>
        <p:txBody>
          <a:bodyPr/>
          <a:lstStyle/>
          <a:p>
            <a:fld id="{8A560999-D4FF-41D3-8317-58D38C65F6EF}" type="datetimeFigureOut">
              <a:rPr lang="en-CA" smtClean="0"/>
              <a:t>2023-03-07</a:t>
            </a:fld>
            <a:endParaRPr lang="en-CA"/>
          </a:p>
        </p:txBody>
      </p:sp>
      <p:sp>
        <p:nvSpPr>
          <p:cNvPr id="6" name="Footer Placeholder 5">
            <a:extLst>
              <a:ext uri="{FF2B5EF4-FFF2-40B4-BE49-F238E27FC236}">
                <a16:creationId xmlns:a16="http://schemas.microsoft.com/office/drawing/2014/main" id="{29BA71F2-5497-E138-A3B0-9485414914A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51FC85-3D01-8F4F-61EA-F14F85FB036E}"/>
              </a:ext>
            </a:extLst>
          </p:cNvPr>
          <p:cNvSpPr>
            <a:spLocks noGrp="1"/>
          </p:cNvSpPr>
          <p:nvPr>
            <p:ph type="sldNum" sz="quarter" idx="12"/>
          </p:nvPr>
        </p:nvSpPr>
        <p:spPr/>
        <p:txBody>
          <a:bodyPr/>
          <a:lstStyle/>
          <a:p>
            <a:fld id="{1C8A9FC6-1F52-4BB9-B8DC-F44B4CA61208}" type="slidenum">
              <a:rPr lang="en-CA" smtClean="0"/>
              <a:t>‹#›</a:t>
            </a:fld>
            <a:endParaRPr lang="en-CA"/>
          </a:p>
        </p:txBody>
      </p:sp>
    </p:spTree>
    <p:extLst>
      <p:ext uri="{BB962C8B-B14F-4D97-AF65-F5344CB8AC3E}">
        <p14:creationId xmlns:p14="http://schemas.microsoft.com/office/powerpoint/2010/main" val="42421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00FCA-E38D-F8E7-7AEB-87225C34E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2CF90AC-0231-22B5-EDF3-E23A906C1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D23D137-A038-F371-FFDD-F3FE0CCB17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60999-D4FF-41D3-8317-58D38C65F6EF}" type="datetimeFigureOut">
              <a:rPr lang="en-CA" smtClean="0"/>
              <a:t>2023-03-07</a:t>
            </a:fld>
            <a:endParaRPr lang="en-CA"/>
          </a:p>
        </p:txBody>
      </p:sp>
      <p:sp>
        <p:nvSpPr>
          <p:cNvPr id="5" name="Footer Placeholder 4">
            <a:extLst>
              <a:ext uri="{FF2B5EF4-FFF2-40B4-BE49-F238E27FC236}">
                <a16:creationId xmlns:a16="http://schemas.microsoft.com/office/drawing/2014/main" id="{17318F54-C635-247A-1659-C247D369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041AFED-5E61-F127-0392-B39364D01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A9FC6-1F52-4BB9-B8DC-F44B4CA61208}" type="slidenum">
              <a:rPr lang="en-CA" smtClean="0"/>
              <a:t>‹#›</a:t>
            </a:fld>
            <a:endParaRPr lang="en-CA"/>
          </a:p>
        </p:txBody>
      </p:sp>
    </p:spTree>
    <p:extLst>
      <p:ext uri="{BB962C8B-B14F-4D97-AF65-F5344CB8AC3E}">
        <p14:creationId xmlns:p14="http://schemas.microsoft.com/office/powerpoint/2010/main" val="2510769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3421-02D0-4182-9C71-54F371DCA100}"/>
              </a:ext>
            </a:extLst>
          </p:cNvPr>
          <p:cNvSpPr>
            <a:spLocks noGrp="1"/>
          </p:cNvSpPr>
          <p:nvPr>
            <p:ph type="ctrTitle"/>
          </p:nvPr>
        </p:nvSpPr>
        <p:spPr/>
        <p:txBody>
          <a:bodyPr>
            <a:normAutofit fontScale="90000"/>
          </a:bodyPr>
          <a:lstStyle/>
          <a:p>
            <a:br>
              <a:rPr lang="en-CA" dirty="0"/>
            </a:br>
            <a:r>
              <a:rPr lang="en-US" dirty="0"/>
              <a:t> Steelhead Stock Status</a:t>
            </a:r>
            <a:br>
              <a:rPr lang="en-US" dirty="0"/>
            </a:br>
            <a:r>
              <a:rPr lang="en-US" dirty="0"/>
              <a:t>British Columbia</a:t>
            </a:r>
            <a:endParaRPr lang="en-CA" dirty="0"/>
          </a:p>
        </p:txBody>
      </p:sp>
      <p:sp>
        <p:nvSpPr>
          <p:cNvPr id="3" name="Subtitle 2">
            <a:extLst>
              <a:ext uri="{FF2B5EF4-FFF2-40B4-BE49-F238E27FC236}">
                <a16:creationId xmlns:a16="http://schemas.microsoft.com/office/drawing/2014/main" id="{8AB9C2A5-4BCA-4682-B588-094CCFEB728C}"/>
              </a:ext>
            </a:extLst>
          </p:cNvPr>
          <p:cNvSpPr>
            <a:spLocks noGrp="1"/>
          </p:cNvSpPr>
          <p:nvPr>
            <p:ph type="subTitle" idx="1"/>
          </p:nvPr>
        </p:nvSpPr>
        <p:spPr>
          <a:xfrm>
            <a:off x="811530" y="3703320"/>
            <a:ext cx="10595610" cy="2743518"/>
          </a:xfrm>
        </p:spPr>
        <p:txBody>
          <a:bodyPr>
            <a:normAutofit fontScale="92500" lnSpcReduction="10000"/>
          </a:bodyPr>
          <a:lstStyle/>
          <a:p>
            <a:r>
              <a:rPr lang="en-CA" dirty="0"/>
              <a:t>Robert Bison, Biologist</a:t>
            </a:r>
          </a:p>
          <a:p>
            <a:r>
              <a:rPr lang="en-CA" dirty="0"/>
              <a:t>Province of British Columbia</a:t>
            </a:r>
          </a:p>
          <a:p>
            <a:r>
              <a:rPr lang="en-CA" dirty="0"/>
              <a:t>Ministry of Forests</a:t>
            </a:r>
          </a:p>
          <a:p>
            <a:endParaRPr lang="en-CA" dirty="0"/>
          </a:p>
          <a:p>
            <a:r>
              <a:rPr lang="en-CA" dirty="0"/>
              <a:t>Pacific States Marine Fisheries Commission</a:t>
            </a:r>
          </a:p>
          <a:p>
            <a:r>
              <a:rPr lang="en-US" dirty="0"/>
              <a:t>Pacific Coast Steelhead Management Meeting</a:t>
            </a:r>
          </a:p>
          <a:p>
            <a:r>
              <a:rPr lang="en-US" dirty="0"/>
              <a:t>Newport, Oregon, March 14, 2023</a:t>
            </a:r>
            <a:endParaRPr lang="en-CA" dirty="0"/>
          </a:p>
        </p:txBody>
      </p:sp>
    </p:spTree>
    <p:extLst>
      <p:ext uri="{BB962C8B-B14F-4D97-AF65-F5344CB8AC3E}">
        <p14:creationId xmlns:p14="http://schemas.microsoft.com/office/powerpoint/2010/main" val="113146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2BD9FF-4CF4-C04A-D8E0-771C77EB315C}"/>
              </a:ext>
            </a:extLst>
          </p:cNvPr>
          <p:cNvSpPr txBox="1"/>
          <p:nvPr/>
        </p:nvSpPr>
        <p:spPr>
          <a:xfrm>
            <a:off x="986096" y="-8255"/>
            <a:ext cx="10219801" cy="584775"/>
          </a:xfrm>
          <a:prstGeom prst="rect">
            <a:avLst/>
          </a:prstGeom>
          <a:noFill/>
        </p:spPr>
        <p:txBody>
          <a:bodyPr wrap="square" rtlCol="0">
            <a:spAutoFit/>
          </a:bodyPr>
          <a:lstStyle/>
          <a:p>
            <a:pPr algn="ctr"/>
            <a:r>
              <a:rPr lang="en-CA" sz="3200" dirty="0"/>
              <a:t>Southern British Columbia (224 populations)</a:t>
            </a:r>
          </a:p>
        </p:txBody>
      </p:sp>
      <p:sp>
        <p:nvSpPr>
          <p:cNvPr id="12" name="TextBox 11">
            <a:extLst>
              <a:ext uri="{FF2B5EF4-FFF2-40B4-BE49-F238E27FC236}">
                <a16:creationId xmlns:a16="http://schemas.microsoft.com/office/drawing/2014/main" id="{03AB653C-308C-7E3F-1F6D-EB339581D520}"/>
              </a:ext>
            </a:extLst>
          </p:cNvPr>
          <p:cNvSpPr txBox="1"/>
          <p:nvPr/>
        </p:nvSpPr>
        <p:spPr>
          <a:xfrm>
            <a:off x="867266" y="715549"/>
            <a:ext cx="3066586" cy="369332"/>
          </a:xfrm>
          <a:prstGeom prst="rect">
            <a:avLst/>
          </a:prstGeom>
          <a:noFill/>
        </p:spPr>
        <p:txBody>
          <a:bodyPr wrap="square" rtlCol="0">
            <a:spAutoFit/>
          </a:bodyPr>
          <a:lstStyle/>
          <a:p>
            <a:pPr algn="ctr"/>
            <a:r>
              <a:rPr lang="en-CA" dirty="0"/>
              <a:t>Coastal Summers (41)</a:t>
            </a:r>
          </a:p>
        </p:txBody>
      </p:sp>
      <p:sp>
        <p:nvSpPr>
          <p:cNvPr id="13" name="TextBox 12">
            <a:extLst>
              <a:ext uri="{FF2B5EF4-FFF2-40B4-BE49-F238E27FC236}">
                <a16:creationId xmlns:a16="http://schemas.microsoft.com/office/drawing/2014/main" id="{44C84897-7443-064A-D8A0-0623AD8C351E}"/>
              </a:ext>
            </a:extLst>
          </p:cNvPr>
          <p:cNvSpPr txBox="1"/>
          <p:nvPr/>
        </p:nvSpPr>
        <p:spPr>
          <a:xfrm>
            <a:off x="4562704" y="715549"/>
            <a:ext cx="3066586" cy="369332"/>
          </a:xfrm>
          <a:prstGeom prst="rect">
            <a:avLst/>
          </a:prstGeom>
          <a:noFill/>
        </p:spPr>
        <p:txBody>
          <a:bodyPr wrap="square" rtlCol="0">
            <a:spAutoFit/>
          </a:bodyPr>
          <a:lstStyle/>
          <a:p>
            <a:pPr algn="ctr"/>
            <a:r>
              <a:rPr lang="en-CA" dirty="0"/>
              <a:t>Interior Summers (10)</a:t>
            </a:r>
          </a:p>
        </p:txBody>
      </p:sp>
      <p:sp>
        <p:nvSpPr>
          <p:cNvPr id="14" name="TextBox 13">
            <a:extLst>
              <a:ext uri="{FF2B5EF4-FFF2-40B4-BE49-F238E27FC236}">
                <a16:creationId xmlns:a16="http://schemas.microsoft.com/office/drawing/2014/main" id="{DC02A0DF-E3EC-430A-AFB8-1D008811324F}"/>
              </a:ext>
            </a:extLst>
          </p:cNvPr>
          <p:cNvSpPr txBox="1"/>
          <p:nvPr/>
        </p:nvSpPr>
        <p:spPr>
          <a:xfrm>
            <a:off x="8258148" y="715549"/>
            <a:ext cx="3066586" cy="369332"/>
          </a:xfrm>
          <a:prstGeom prst="rect">
            <a:avLst/>
          </a:prstGeom>
          <a:noFill/>
        </p:spPr>
        <p:txBody>
          <a:bodyPr wrap="square" rtlCol="0">
            <a:spAutoFit/>
          </a:bodyPr>
          <a:lstStyle/>
          <a:p>
            <a:pPr algn="ctr"/>
            <a:r>
              <a:rPr lang="en-CA" dirty="0"/>
              <a:t>Winter Runs (173)</a:t>
            </a:r>
          </a:p>
        </p:txBody>
      </p:sp>
      <p:sp>
        <p:nvSpPr>
          <p:cNvPr id="2" name="TextBox 1">
            <a:extLst>
              <a:ext uri="{FF2B5EF4-FFF2-40B4-BE49-F238E27FC236}">
                <a16:creationId xmlns:a16="http://schemas.microsoft.com/office/drawing/2014/main" id="{A88B9CD1-75ED-6C8B-CA52-662CC6FF2C4F}"/>
              </a:ext>
            </a:extLst>
          </p:cNvPr>
          <p:cNvSpPr txBox="1"/>
          <p:nvPr/>
        </p:nvSpPr>
        <p:spPr>
          <a:xfrm>
            <a:off x="4562704" y="5352176"/>
            <a:ext cx="2911887" cy="369332"/>
          </a:xfrm>
          <a:prstGeom prst="rect">
            <a:avLst/>
          </a:prstGeom>
          <a:noFill/>
        </p:spPr>
        <p:txBody>
          <a:bodyPr wrap="square" rtlCol="0">
            <a:spAutoFit/>
          </a:bodyPr>
          <a:lstStyle/>
          <a:p>
            <a:r>
              <a:rPr lang="en-CA" dirty="0"/>
              <a:t>Pristine freshwater habitat</a:t>
            </a:r>
          </a:p>
        </p:txBody>
      </p:sp>
      <p:cxnSp>
        <p:nvCxnSpPr>
          <p:cNvPr id="4" name="Straight Arrow Connector 3">
            <a:extLst>
              <a:ext uri="{FF2B5EF4-FFF2-40B4-BE49-F238E27FC236}">
                <a16:creationId xmlns:a16="http://schemas.microsoft.com/office/drawing/2014/main" id="{1D427E67-739F-D457-ACD7-3DAC555E98EB}"/>
              </a:ext>
            </a:extLst>
          </p:cNvPr>
          <p:cNvCxnSpPr/>
          <p:nvPr/>
        </p:nvCxnSpPr>
        <p:spPr>
          <a:xfrm flipV="1">
            <a:off x="4971110" y="4588778"/>
            <a:ext cx="523679" cy="763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D667361-9163-7B5D-9773-AF005E1AA496}"/>
              </a:ext>
            </a:extLst>
          </p:cNvPr>
          <p:cNvPicPr>
            <a:picLocks noChangeAspect="1"/>
          </p:cNvPicPr>
          <p:nvPr/>
        </p:nvPicPr>
        <p:blipFill>
          <a:blip r:embed="rId2"/>
          <a:stretch>
            <a:fillRect/>
          </a:stretch>
        </p:blipFill>
        <p:spPr>
          <a:xfrm>
            <a:off x="8119804" y="1028700"/>
            <a:ext cx="3343275" cy="5829300"/>
          </a:xfrm>
          <a:prstGeom prst="rect">
            <a:avLst/>
          </a:prstGeom>
        </p:spPr>
      </p:pic>
      <p:pic>
        <p:nvPicPr>
          <p:cNvPr id="32" name="Picture 31">
            <a:extLst>
              <a:ext uri="{FF2B5EF4-FFF2-40B4-BE49-F238E27FC236}">
                <a16:creationId xmlns:a16="http://schemas.microsoft.com/office/drawing/2014/main" id="{5046FFC1-626F-5993-CDC1-2F1544569EA7}"/>
              </a:ext>
            </a:extLst>
          </p:cNvPr>
          <p:cNvPicPr>
            <a:picLocks noChangeAspect="1"/>
          </p:cNvPicPr>
          <p:nvPr/>
        </p:nvPicPr>
        <p:blipFill>
          <a:blip r:embed="rId3"/>
          <a:stretch>
            <a:fillRect/>
          </a:stretch>
        </p:blipFill>
        <p:spPr>
          <a:xfrm>
            <a:off x="4424358" y="1028700"/>
            <a:ext cx="3343275" cy="5829300"/>
          </a:xfrm>
          <a:prstGeom prst="rect">
            <a:avLst/>
          </a:prstGeom>
        </p:spPr>
      </p:pic>
      <p:pic>
        <p:nvPicPr>
          <p:cNvPr id="48" name="Picture 47">
            <a:extLst>
              <a:ext uri="{FF2B5EF4-FFF2-40B4-BE49-F238E27FC236}">
                <a16:creationId xmlns:a16="http://schemas.microsoft.com/office/drawing/2014/main" id="{CC6CE7AC-180C-300A-E037-F78551F28D8A}"/>
              </a:ext>
            </a:extLst>
          </p:cNvPr>
          <p:cNvPicPr>
            <a:picLocks noChangeAspect="1"/>
          </p:cNvPicPr>
          <p:nvPr/>
        </p:nvPicPr>
        <p:blipFill>
          <a:blip r:embed="rId4"/>
          <a:stretch>
            <a:fillRect/>
          </a:stretch>
        </p:blipFill>
        <p:spPr>
          <a:xfrm>
            <a:off x="490325" y="1028700"/>
            <a:ext cx="3305175" cy="5734050"/>
          </a:xfrm>
          <a:prstGeom prst="rect">
            <a:avLst/>
          </a:prstGeom>
        </p:spPr>
      </p:pic>
    </p:spTree>
    <p:extLst>
      <p:ext uri="{BB962C8B-B14F-4D97-AF65-F5344CB8AC3E}">
        <p14:creationId xmlns:p14="http://schemas.microsoft.com/office/powerpoint/2010/main" val="30297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4EFA-10BB-A161-ADE4-017F083CCE43}"/>
              </a:ext>
            </a:extLst>
          </p:cNvPr>
          <p:cNvSpPr>
            <a:spLocks noGrp="1"/>
          </p:cNvSpPr>
          <p:nvPr>
            <p:ph type="title"/>
          </p:nvPr>
        </p:nvSpPr>
        <p:spPr/>
        <p:txBody>
          <a:bodyPr>
            <a:normAutofit/>
          </a:bodyPr>
          <a:lstStyle/>
          <a:p>
            <a:pPr algn="ctr"/>
            <a:r>
              <a:rPr lang="en-CA" dirty="0"/>
              <a:t>Southern British Columbia</a:t>
            </a:r>
            <a:br>
              <a:rPr lang="en-CA" dirty="0"/>
            </a:br>
            <a:r>
              <a:rPr lang="en-CA" dirty="0"/>
              <a:t>Stock &amp; Recruitment</a:t>
            </a:r>
          </a:p>
        </p:txBody>
      </p:sp>
      <p:pic>
        <p:nvPicPr>
          <p:cNvPr id="8" name="Picture 7">
            <a:extLst>
              <a:ext uri="{FF2B5EF4-FFF2-40B4-BE49-F238E27FC236}">
                <a16:creationId xmlns:a16="http://schemas.microsoft.com/office/drawing/2014/main" id="{7C7E2BFD-6DC9-018D-29A6-8BFBC452CA63}"/>
              </a:ext>
            </a:extLst>
          </p:cNvPr>
          <p:cNvPicPr>
            <a:picLocks noChangeAspect="1"/>
          </p:cNvPicPr>
          <p:nvPr/>
        </p:nvPicPr>
        <p:blipFill>
          <a:blip r:embed="rId2"/>
          <a:stretch>
            <a:fillRect/>
          </a:stretch>
        </p:blipFill>
        <p:spPr>
          <a:xfrm>
            <a:off x="28573" y="2268030"/>
            <a:ext cx="4000500" cy="3705225"/>
          </a:xfrm>
          <a:prstGeom prst="rect">
            <a:avLst/>
          </a:prstGeom>
        </p:spPr>
      </p:pic>
      <p:pic>
        <p:nvPicPr>
          <p:cNvPr id="10" name="Picture 9">
            <a:extLst>
              <a:ext uri="{FF2B5EF4-FFF2-40B4-BE49-F238E27FC236}">
                <a16:creationId xmlns:a16="http://schemas.microsoft.com/office/drawing/2014/main" id="{CF0AF575-F0CC-B6AB-7BF7-C555EBC504EF}"/>
              </a:ext>
            </a:extLst>
          </p:cNvPr>
          <p:cNvPicPr>
            <a:picLocks noChangeAspect="1"/>
          </p:cNvPicPr>
          <p:nvPr/>
        </p:nvPicPr>
        <p:blipFill>
          <a:blip r:embed="rId3"/>
          <a:stretch>
            <a:fillRect/>
          </a:stretch>
        </p:blipFill>
        <p:spPr>
          <a:xfrm>
            <a:off x="4095750" y="2268029"/>
            <a:ext cx="4000500" cy="3705225"/>
          </a:xfrm>
          <a:prstGeom prst="rect">
            <a:avLst/>
          </a:prstGeom>
        </p:spPr>
      </p:pic>
      <p:pic>
        <p:nvPicPr>
          <p:cNvPr id="12" name="Picture 11">
            <a:extLst>
              <a:ext uri="{FF2B5EF4-FFF2-40B4-BE49-F238E27FC236}">
                <a16:creationId xmlns:a16="http://schemas.microsoft.com/office/drawing/2014/main" id="{2B812A4B-FD6B-CE57-53D3-F9A3312BA49E}"/>
              </a:ext>
            </a:extLst>
          </p:cNvPr>
          <p:cNvPicPr>
            <a:picLocks noChangeAspect="1"/>
          </p:cNvPicPr>
          <p:nvPr/>
        </p:nvPicPr>
        <p:blipFill>
          <a:blip r:embed="rId4"/>
          <a:stretch>
            <a:fillRect/>
          </a:stretch>
        </p:blipFill>
        <p:spPr>
          <a:xfrm>
            <a:off x="8096250" y="2268029"/>
            <a:ext cx="4000500" cy="3705225"/>
          </a:xfrm>
          <a:prstGeom prst="rect">
            <a:avLst/>
          </a:prstGeom>
        </p:spPr>
      </p:pic>
    </p:spTree>
    <p:extLst>
      <p:ext uri="{BB962C8B-B14F-4D97-AF65-F5344CB8AC3E}">
        <p14:creationId xmlns:p14="http://schemas.microsoft.com/office/powerpoint/2010/main" val="4084008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4EFA-10BB-A161-ADE4-017F083CCE43}"/>
              </a:ext>
            </a:extLst>
          </p:cNvPr>
          <p:cNvSpPr>
            <a:spLocks noGrp="1"/>
          </p:cNvSpPr>
          <p:nvPr>
            <p:ph type="title"/>
          </p:nvPr>
        </p:nvSpPr>
        <p:spPr/>
        <p:txBody>
          <a:bodyPr/>
          <a:lstStyle/>
          <a:p>
            <a:pPr algn="ctr"/>
            <a:r>
              <a:rPr lang="en-CA" dirty="0"/>
              <a:t>Southern British Columbia</a:t>
            </a:r>
            <a:br>
              <a:rPr lang="en-CA" dirty="0"/>
            </a:br>
            <a:r>
              <a:rPr lang="en-CA" dirty="0"/>
              <a:t>Stock &amp; Recruitment</a:t>
            </a:r>
          </a:p>
        </p:txBody>
      </p:sp>
      <p:pic>
        <p:nvPicPr>
          <p:cNvPr id="16" name="Picture 15">
            <a:extLst>
              <a:ext uri="{FF2B5EF4-FFF2-40B4-BE49-F238E27FC236}">
                <a16:creationId xmlns:a16="http://schemas.microsoft.com/office/drawing/2014/main" id="{C973448A-32F9-E558-F3E5-040A198ABD84}"/>
              </a:ext>
            </a:extLst>
          </p:cNvPr>
          <p:cNvPicPr>
            <a:picLocks noChangeAspect="1"/>
          </p:cNvPicPr>
          <p:nvPr/>
        </p:nvPicPr>
        <p:blipFill>
          <a:blip r:embed="rId2"/>
          <a:stretch>
            <a:fillRect/>
          </a:stretch>
        </p:blipFill>
        <p:spPr>
          <a:xfrm>
            <a:off x="52387" y="2255313"/>
            <a:ext cx="4029075" cy="3667125"/>
          </a:xfrm>
          <a:prstGeom prst="rect">
            <a:avLst/>
          </a:prstGeom>
        </p:spPr>
      </p:pic>
      <p:pic>
        <p:nvPicPr>
          <p:cNvPr id="18" name="Picture 17">
            <a:extLst>
              <a:ext uri="{FF2B5EF4-FFF2-40B4-BE49-F238E27FC236}">
                <a16:creationId xmlns:a16="http://schemas.microsoft.com/office/drawing/2014/main" id="{77380E16-43EF-1B99-6157-EE4E91E3F897}"/>
              </a:ext>
            </a:extLst>
          </p:cNvPr>
          <p:cNvPicPr>
            <a:picLocks noChangeAspect="1"/>
          </p:cNvPicPr>
          <p:nvPr/>
        </p:nvPicPr>
        <p:blipFill>
          <a:blip r:embed="rId3"/>
          <a:stretch>
            <a:fillRect/>
          </a:stretch>
        </p:blipFill>
        <p:spPr>
          <a:xfrm>
            <a:off x="4081462" y="2255313"/>
            <a:ext cx="4029075" cy="3667125"/>
          </a:xfrm>
          <a:prstGeom prst="rect">
            <a:avLst/>
          </a:prstGeom>
        </p:spPr>
      </p:pic>
      <p:pic>
        <p:nvPicPr>
          <p:cNvPr id="20" name="Picture 19">
            <a:extLst>
              <a:ext uri="{FF2B5EF4-FFF2-40B4-BE49-F238E27FC236}">
                <a16:creationId xmlns:a16="http://schemas.microsoft.com/office/drawing/2014/main" id="{55D934E7-709D-A5CC-E879-02D1514C0323}"/>
              </a:ext>
            </a:extLst>
          </p:cNvPr>
          <p:cNvPicPr>
            <a:picLocks noChangeAspect="1"/>
          </p:cNvPicPr>
          <p:nvPr/>
        </p:nvPicPr>
        <p:blipFill>
          <a:blip r:embed="rId4"/>
          <a:stretch>
            <a:fillRect/>
          </a:stretch>
        </p:blipFill>
        <p:spPr>
          <a:xfrm>
            <a:off x="8162925" y="2255313"/>
            <a:ext cx="4029075" cy="3667125"/>
          </a:xfrm>
          <a:prstGeom prst="rect">
            <a:avLst/>
          </a:prstGeom>
        </p:spPr>
      </p:pic>
    </p:spTree>
    <p:extLst>
      <p:ext uri="{BB962C8B-B14F-4D97-AF65-F5344CB8AC3E}">
        <p14:creationId xmlns:p14="http://schemas.microsoft.com/office/powerpoint/2010/main" val="408435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97D9CEAE-70F9-8EFB-2DC3-8BD55C5441BF}"/>
              </a:ext>
            </a:extLst>
          </p:cNvPr>
          <p:cNvPicPr>
            <a:picLocks noChangeAspect="1"/>
          </p:cNvPicPr>
          <p:nvPr/>
        </p:nvPicPr>
        <p:blipFill>
          <a:blip r:embed="rId2"/>
          <a:stretch>
            <a:fillRect/>
          </a:stretch>
        </p:blipFill>
        <p:spPr>
          <a:xfrm>
            <a:off x="2958165" y="0"/>
            <a:ext cx="4616916" cy="3462687"/>
          </a:xfrm>
          <a:prstGeom prst="rect">
            <a:avLst/>
          </a:prstGeom>
        </p:spPr>
      </p:pic>
      <p:pic>
        <p:nvPicPr>
          <p:cNvPr id="6" name="Content Placeholder 6">
            <a:extLst>
              <a:ext uri="{FF2B5EF4-FFF2-40B4-BE49-F238E27FC236}">
                <a16:creationId xmlns:a16="http://schemas.microsoft.com/office/drawing/2014/main" id="{9A877110-0D6B-AFC4-818B-0AC20DF36E1C}"/>
              </a:ext>
            </a:extLst>
          </p:cNvPr>
          <p:cNvPicPr>
            <a:picLocks noChangeAspect="1"/>
          </p:cNvPicPr>
          <p:nvPr/>
        </p:nvPicPr>
        <p:blipFill>
          <a:blip r:embed="rId3"/>
          <a:stretch>
            <a:fillRect/>
          </a:stretch>
        </p:blipFill>
        <p:spPr>
          <a:xfrm>
            <a:off x="7575084" y="0"/>
            <a:ext cx="4616916" cy="3462687"/>
          </a:xfrm>
          <a:prstGeom prst="rect">
            <a:avLst/>
          </a:prstGeom>
        </p:spPr>
      </p:pic>
      <p:pic>
        <p:nvPicPr>
          <p:cNvPr id="7" name="Content Placeholder 8">
            <a:extLst>
              <a:ext uri="{FF2B5EF4-FFF2-40B4-BE49-F238E27FC236}">
                <a16:creationId xmlns:a16="http://schemas.microsoft.com/office/drawing/2014/main" id="{30E66090-D0E2-57B1-A67B-41B955415F2C}"/>
              </a:ext>
            </a:extLst>
          </p:cNvPr>
          <p:cNvPicPr>
            <a:picLocks noChangeAspect="1"/>
          </p:cNvPicPr>
          <p:nvPr/>
        </p:nvPicPr>
        <p:blipFill>
          <a:blip r:embed="rId4"/>
          <a:stretch>
            <a:fillRect/>
          </a:stretch>
        </p:blipFill>
        <p:spPr>
          <a:xfrm>
            <a:off x="2958163" y="3395308"/>
            <a:ext cx="4616918" cy="3462689"/>
          </a:xfrm>
          <a:prstGeom prst="rect">
            <a:avLst/>
          </a:prstGeom>
        </p:spPr>
      </p:pic>
      <p:pic>
        <p:nvPicPr>
          <p:cNvPr id="8" name="Content Placeholder 9">
            <a:extLst>
              <a:ext uri="{FF2B5EF4-FFF2-40B4-BE49-F238E27FC236}">
                <a16:creationId xmlns:a16="http://schemas.microsoft.com/office/drawing/2014/main" id="{29047D0D-1A2A-9889-C1CE-A51066E1C8B4}"/>
              </a:ext>
            </a:extLst>
          </p:cNvPr>
          <p:cNvPicPr>
            <a:picLocks noChangeAspect="1"/>
          </p:cNvPicPr>
          <p:nvPr/>
        </p:nvPicPr>
        <p:blipFill>
          <a:blip r:embed="rId5"/>
          <a:stretch>
            <a:fillRect/>
          </a:stretch>
        </p:blipFill>
        <p:spPr>
          <a:xfrm>
            <a:off x="7575082" y="3395310"/>
            <a:ext cx="4616918" cy="3462689"/>
          </a:xfrm>
          <a:prstGeom prst="rect">
            <a:avLst/>
          </a:prstGeom>
        </p:spPr>
      </p:pic>
      <p:sp>
        <p:nvSpPr>
          <p:cNvPr id="9" name="Title 1">
            <a:extLst>
              <a:ext uri="{FF2B5EF4-FFF2-40B4-BE49-F238E27FC236}">
                <a16:creationId xmlns:a16="http://schemas.microsoft.com/office/drawing/2014/main" id="{B68955C8-A655-EC68-F787-A0F6C56AA9A8}"/>
              </a:ext>
            </a:extLst>
          </p:cNvPr>
          <p:cNvSpPr txBox="1">
            <a:spLocks/>
          </p:cNvSpPr>
          <p:nvPr/>
        </p:nvSpPr>
        <p:spPr>
          <a:xfrm>
            <a:off x="471638" y="1029903"/>
            <a:ext cx="2156059" cy="2772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dirty="0">
                <a:solidFill>
                  <a:schemeClr val="bg1"/>
                </a:solidFill>
              </a:rPr>
              <a:t>Thompson River Steelhead </a:t>
            </a:r>
          </a:p>
        </p:txBody>
      </p:sp>
      <p:sp>
        <p:nvSpPr>
          <p:cNvPr id="10" name="Title 1">
            <a:extLst>
              <a:ext uri="{FF2B5EF4-FFF2-40B4-BE49-F238E27FC236}">
                <a16:creationId xmlns:a16="http://schemas.microsoft.com/office/drawing/2014/main" id="{D908C079-7516-92AA-F32A-D0FB84E886C0}"/>
              </a:ext>
            </a:extLst>
          </p:cNvPr>
          <p:cNvSpPr txBox="1">
            <a:spLocks/>
          </p:cNvSpPr>
          <p:nvPr/>
        </p:nvSpPr>
        <p:spPr>
          <a:xfrm>
            <a:off x="471638" y="4074696"/>
            <a:ext cx="2156059" cy="2772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dirty="0">
                <a:solidFill>
                  <a:schemeClr val="bg1"/>
                </a:solidFill>
              </a:rPr>
              <a:t>Kamloops Lake Rainbow Trout </a:t>
            </a:r>
          </a:p>
        </p:txBody>
      </p:sp>
    </p:spTree>
    <p:extLst>
      <p:ext uri="{BB962C8B-B14F-4D97-AF65-F5344CB8AC3E}">
        <p14:creationId xmlns:p14="http://schemas.microsoft.com/office/powerpoint/2010/main" val="3298124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0F87-5444-1654-53F1-83E8899E95EE}"/>
              </a:ext>
            </a:extLst>
          </p:cNvPr>
          <p:cNvSpPr>
            <a:spLocks noGrp="1"/>
          </p:cNvSpPr>
          <p:nvPr>
            <p:ph type="title"/>
          </p:nvPr>
        </p:nvSpPr>
        <p:spPr/>
        <p:txBody>
          <a:bodyPr/>
          <a:lstStyle/>
          <a:p>
            <a:pPr algn="ctr"/>
            <a:r>
              <a:rPr lang="en-CA" dirty="0"/>
              <a:t>South Coast and South Interior</a:t>
            </a:r>
            <a:br>
              <a:rPr lang="en-CA" dirty="0"/>
            </a:br>
            <a:r>
              <a:rPr lang="en-CA" dirty="0"/>
              <a:t>Non-Anadromous wild </a:t>
            </a:r>
            <a:r>
              <a:rPr lang="en-CA" i="1" dirty="0"/>
              <a:t>O. mykiss</a:t>
            </a:r>
          </a:p>
        </p:txBody>
      </p:sp>
      <p:pic>
        <p:nvPicPr>
          <p:cNvPr id="12" name="Content Placeholder 11">
            <a:extLst>
              <a:ext uri="{FF2B5EF4-FFF2-40B4-BE49-F238E27FC236}">
                <a16:creationId xmlns:a16="http://schemas.microsoft.com/office/drawing/2014/main" id="{1D8C16F6-23A3-E2CD-8B56-C598AB91408F}"/>
              </a:ext>
            </a:extLst>
          </p:cNvPr>
          <p:cNvPicPr>
            <a:picLocks noGrp="1" noChangeAspect="1"/>
          </p:cNvPicPr>
          <p:nvPr>
            <p:ph sz="half" idx="2"/>
          </p:nvPr>
        </p:nvPicPr>
        <p:blipFill>
          <a:blip r:embed="rId2"/>
          <a:stretch>
            <a:fillRect/>
          </a:stretch>
        </p:blipFill>
        <p:spPr>
          <a:xfrm>
            <a:off x="6210173" y="1825625"/>
            <a:ext cx="5105653" cy="4351338"/>
          </a:xfrm>
          <a:prstGeom prst="rect">
            <a:avLst/>
          </a:prstGeom>
        </p:spPr>
      </p:pic>
      <p:graphicFrame>
        <p:nvGraphicFramePr>
          <p:cNvPr id="24" name="Table 24">
            <a:extLst>
              <a:ext uri="{FF2B5EF4-FFF2-40B4-BE49-F238E27FC236}">
                <a16:creationId xmlns:a16="http://schemas.microsoft.com/office/drawing/2014/main" id="{4B905DAA-5246-C6C8-2268-ECF011933435}"/>
              </a:ext>
            </a:extLst>
          </p:cNvPr>
          <p:cNvGraphicFramePr>
            <a:graphicFrameLocks noGrp="1"/>
          </p:cNvGraphicFramePr>
          <p:nvPr>
            <p:ph sz="half" idx="1"/>
            <p:extLst>
              <p:ext uri="{D42A27DB-BD31-4B8C-83A1-F6EECF244321}">
                <p14:modId xmlns:p14="http://schemas.microsoft.com/office/powerpoint/2010/main" val="3809165390"/>
              </p:ext>
            </p:extLst>
          </p:nvPr>
        </p:nvGraphicFramePr>
        <p:xfrm>
          <a:off x="838200" y="1825625"/>
          <a:ext cx="5181600" cy="4348480"/>
        </p:xfrm>
        <a:graphic>
          <a:graphicData uri="http://schemas.openxmlformats.org/drawingml/2006/table">
            <a:tbl>
              <a:tblPr firstRow="1" bandRow="1">
                <a:tableStyleId>{5C22544A-7EE6-4342-B048-85BDC9FD1C3A}</a:tableStyleId>
              </a:tblPr>
              <a:tblGrid>
                <a:gridCol w="2257338">
                  <a:extLst>
                    <a:ext uri="{9D8B030D-6E8A-4147-A177-3AD203B41FA5}">
                      <a16:colId xmlns:a16="http://schemas.microsoft.com/office/drawing/2014/main" val="4214892568"/>
                    </a:ext>
                  </a:extLst>
                </a:gridCol>
                <a:gridCol w="2924262">
                  <a:extLst>
                    <a:ext uri="{9D8B030D-6E8A-4147-A177-3AD203B41FA5}">
                      <a16:colId xmlns:a16="http://schemas.microsoft.com/office/drawing/2014/main" val="3206935961"/>
                    </a:ext>
                  </a:extLst>
                </a:gridCol>
              </a:tblGrid>
              <a:tr h="370840">
                <a:tc>
                  <a:txBody>
                    <a:bodyPr/>
                    <a:lstStyle/>
                    <a:p>
                      <a:r>
                        <a:rPr lang="en-CA" dirty="0"/>
                        <a:t>Population or Fishery</a:t>
                      </a:r>
                    </a:p>
                  </a:txBody>
                  <a:tcPr/>
                </a:tc>
                <a:tc>
                  <a:txBody>
                    <a:bodyPr/>
                    <a:lstStyle/>
                    <a:p>
                      <a:pPr algn="ctr"/>
                      <a:r>
                        <a:rPr lang="en-CA" dirty="0"/>
                        <a:t>Status</a:t>
                      </a:r>
                    </a:p>
                  </a:txBody>
                  <a:tcPr/>
                </a:tc>
                <a:extLst>
                  <a:ext uri="{0D108BD9-81ED-4DB2-BD59-A6C34878D82A}">
                    <a16:rowId xmlns:a16="http://schemas.microsoft.com/office/drawing/2014/main" val="1476899172"/>
                  </a:ext>
                </a:extLst>
              </a:tr>
              <a:tr h="370840">
                <a:tc>
                  <a:txBody>
                    <a:bodyPr/>
                    <a:lstStyle/>
                    <a:p>
                      <a:r>
                        <a:rPr lang="en-CA" dirty="0"/>
                        <a:t>Thompson River</a:t>
                      </a:r>
                    </a:p>
                  </a:txBody>
                  <a:tcPr/>
                </a:tc>
                <a:tc>
                  <a:txBody>
                    <a:bodyPr/>
                    <a:lstStyle/>
                    <a:p>
                      <a:r>
                        <a:rPr lang="en-CA" dirty="0"/>
                        <a:t>Stable</a:t>
                      </a:r>
                    </a:p>
                  </a:txBody>
                  <a:tcPr/>
                </a:tc>
                <a:extLst>
                  <a:ext uri="{0D108BD9-81ED-4DB2-BD59-A6C34878D82A}">
                    <a16:rowId xmlns:a16="http://schemas.microsoft.com/office/drawing/2014/main" val="1266494038"/>
                  </a:ext>
                </a:extLst>
              </a:tr>
              <a:tr h="370840">
                <a:tc>
                  <a:txBody>
                    <a:bodyPr/>
                    <a:lstStyle/>
                    <a:p>
                      <a:r>
                        <a:rPr lang="en-CA" dirty="0"/>
                        <a:t>Kamloops Lake</a:t>
                      </a:r>
                    </a:p>
                  </a:txBody>
                  <a:tcPr/>
                </a:tc>
                <a:tc>
                  <a:txBody>
                    <a:bodyPr/>
                    <a:lstStyle/>
                    <a:p>
                      <a:r>
                        <a:rPr lang="en-CA" dirty="0"/>
                        <a:t>Stable</a:t>
                      </a:r>
                    </a:p>
                  </a:txBody>
                  <a:tcPr/>
                </a:tc>
                <a:extLst>
                  <a:ext uri="{0D108BD9-81ED-4DB2-BD59-A6C34878D82A}">
                    <a16:rowId xmlns:a16="http://schemas.microsoft.com/office/drawing/2014/main" val="1853671858"/>
                  </a:ext>
                </a:extLst>
              </a:tr>
              <a:tr h="370840">
                <a:tc>
                  <a:txBody>
                    <a:bodyPr/>
                    <a:lstStyle/>
                    <a:p>
                      <a:r>
                        <a:rPr lang="en-CA" dirty="0"/>
                        <a:t>Shuswap Lake</a:t>
                      </a:r>
                    </a:p>
                  </a:txBody>
                  <a:tcPr/>
                </a:tc>
                <a:tc>
                  <a:txBody>
                    <a:bodyPr/>
                    <a:lstStyle/>
                    <a:p>
                      <a:r>
                        <a:rPr lang="en-CA" dirty="0"/>
                        <a:t>Stable</a:t>
                      </a:r>
                    </a:p>
                  </a:txBody>
                  <a:tcPr/>
                </a:tc>
                <a:extLst>
                  <a:ext uri="{0D108BD9-81ED-4DB2-BD59-A6C34878D82A}">
                    <a16:rowId xmlns:a16="http://schemas.microsoft.com/office/drawing/2014/main" val="3137200271"/>
                  </a:ext>
                </a:extLst>
              </a:tr>
              <a:tr h="370840">
                <a:tc>
                  <a:txBody>
                    <a:bodyPr/>
                    <a:lstStyle/>
                    <a:p>
                      <a:r>
                        <a:rPr lang="en-CA" dirty="0"/>
                        <a:t>Clearwater River/Lake</a:t>
                      </a:r>
                    </a:p>
                  </a:txBody>
                  <a:tcPr/>
                </a:tc>
                <a:tc>
                  <a:txBody>
                    <a:bodyPr/>
                    <a:lstStyle/>
                    <a:p>
                      <a:r>
                        <a:rPr lang="en-CA" dirty="0"/>
                        <a:t>Stable</a:t>
                      </a:r>
                    </a:p>
                  </a:txBody>
                  <a:tcPr/>
                </a:tc>
                <a:extLst>
                  <a:ext uri="{0D108BD9-81ED-4DB2-BD59-A6C34878D82A}">
                    <a16:rowId xmlns:a16="http://schemas.microsoft.com/office/drawing/2014/main" val="1134219507"/>
                  </a:ext>
                </a:extLst>
              </a:tr>
              <a:tr h="370840">
                <a:tc>
                  <a:txBody>
                    <a:bodyPr/>
                    <a:lstStyle/>
                    <a:p>
                      <a:r>
                        <a:rPr lang="en-CA" dirty="0" err="1"/>
                        <a:t>Chilko</a:t>
                      </a:r>
                      <a:r>
                        <a:rPr lang="en-CA" dirty="0"/>
                        <a:t> River</a:t>
                      </a:r>
                    </a:p>
                  </a:txBody>
                  <a:tcPr/>
                </a:tc>
                <a:tc>
                  <a:txBody>
                    <a:bodyPr/>
                    <a:lstStyle/>
                    <a:p>
                      <a:r>
                        <a:rPr lang="en-CA" dirty="0"/>
                        <a:t>Stable</a:t>
                      </a:r>
                    </a:p>
                  </a:txBody>
                  <a:tcPr/>
                </a:tc>
                <a:extLst>
                  <a:ext uri="{0D108BD9-81ED-4DB2-BD59-A6C34878D82A}">
                    <a16:rowId xmlns:a16="http://schemas.microsoft.com/office/drawing/2014/main" val="3549741881"/>
                  </a:ext>
                </a:extLst>
              </a:tr>
              <a:tr h="370840">
                <a:tc>
                  <a:txBody>
                    <a:bodyPr/>
                    <a:lstStyle/>
                    <a:p>
                      <a:r>
                        <a:rPr lang="en-CA" dirty="0"/>
                        <a:t>Blackwater River</a:t>
                      </a:r>
                    </a:p>
                  </a:txBody>
                  <a:tcPr/>
                </a:tc>
                <a:tc>
                  <a:txBody>
                    <a:bodyPr/>
                    <a:lstStyle/>
                    <a:p>
                      <a:r>
                        <a:rPr lang="en-CA" dirty="0"/>
                        <a:t>Stable</a:t>
                      </a:r>
                    </a:p>
                  </a:txBody>
                  <a:tcPr/>
                </a:tc>
                <a:extLst>
                  <a:ext uri="{0D108BD9-81ED-4DB2-BD59-A6C34878D82A}">
                    <a16:rowId xmlns:a16="http://schemas.microsoft.com/office/drawing/2014/main" val="3242786889"/>
                  </a:ext>
                </a:extLst>
              </a:tr>
              <a:tr h="370840">
                <a:tc>
                  <a:txBody>
                    <a:bodyPr/>
                    <a:lstStyle/>
                    <a:p>
                      <a:r>
                        <a:rPr lang="en-CA" dirty="0"/>
                        <a:t>Quesnel Lake</a:t>
                      </a:r>
                    </a:p>
                  </a:txBody>
                  <a:tcPr/>
                </a:tc>
                <a:tc>
                  <a:txBody>
                    <a:bodyPr/>
                    <a:lstStyle/>
                    <a:p>
                      <a:r>
                        <a:rPr lang="en-CA" dirty="0"/>
                        <a:t>Stable</a:t>
                      </a:r>
                    </a:p>
                  </a:txBody>
                  <a:tcPr/>
                </a:tc>
                <a:extLst>
                  <a:ext uri="{0D108BD9-81ED-4DB2-BD59-A6C34878D82A}">
                    <a16:rowId xmlns:a16="http://schemas.microsoft.com/office/drawing/2014/main" val="1560499544"/>
                  </a:ext>
                </a:extLst>
              </a:tr>
              <a:tr h="370840">
                <a:tc>
                  <a:txBody>
                    <a:bodyPr/>
                    <a:lstStyle/>
                    <a:p>
                      <a:r>
                        <a:rPr lang="en-CA" dirty="0"/>
                        <a:t>Okanagan Lake</a:t>
                      </a:r>
                    </a:p>
                  </a:txBody>
                  <a:tcPr/>
                </a:tc>
                <a:tc>
                  <a:txBody>
                    <a:bodyPr/>
                    <a:lstStyle/>
                    <a:p>
                      <a:r>
                        <a:rPr lang="en-CA" dirty="0"/>
                        <a:t>Stable</a:t>
                      </a:r>
                    </a:p>
                  </a:txBody>
                  <a:tcPr/>
                </a:tc>
                <a:extLst>
                  <a:ext uri="{0D108BD9-81ED-4DB2-BD59-A6C34878D82A}">
                    <a16:rowId xmlns:a16="http://schemas.microsoft.com/office/drawing/2014/main" val="3356456488"/>
                  </a:ext>
                </a:extLst>
              </a:tr>
              <a:tr h="370840">
                <a:tc>
                  <a:txBody>
                    <a:bodyPr/>
                    <a:lstStyle/>
                    <a:p>
                      <a:r>
                        <a:rPr lang="en-CA" dirty="0"/>
                        <a:t>Kettle/Granby Rivers</a:t>
                      </a:r>
                    </a:p>
                  </a:txBody>
                  <a:tcPr/>
                </a:tc>
                <a:tc>
                  <a:txBody>
                    <a:bodyPr/>
                    <a:lstStyle/>
                    <a:p>
                      <a:r>
                        <a:rPr lang="en-CA" dirty="0"/>
                        <a:t>Stable</a:t>
                      </a:r>
                    </a:p>
                  </a:txBody>
                  <a:tcPr/>
                </a:tc>
                <a:extLst>
                  <a:ext uri="{0D108BD9-81ED-4DB2-BD59-A6C34878D82A}">
                    <a16:rowId xmlns:a16="http://schemas.microsoft.com/office/drawing/2014/main" val="3763195249"/>
                  </a:ext>
                </a:extLst>
              </a:tr>
              <a:tr h="370840">
                <a:tc>
                  <a:txBody>
                    <a:bodyPr/>
                    <a:lstStyle/>
                    <a:p>
                      <a:r>
                        <a:rPr lang="en-CA" dirty="0"/>
                        <a:t>Kootenay Lake (Gerrard)</a:t>
                      </a:r>
                    </a:p>
                  </a:txBody>
                  <a:tcPr/>
                </a:tc>
                <a:tc>
                  <a:txBody>
                    <a:bodyPr/>
                    <a:lstStyle/>
                    <a:p>
                      <a:r>
                        <a:rPr lang="en-CA" dirty="0"/>
                        <a:t>Increase  decrease  near historic minimum, parr stable</a:t>
                      </a:r>
                    </a:p>
                  </a:txBody>
                  <a:tcPr/>
                </a:tc>
                <a:extLst>
                  <a:ext uri="{0D108BD9-81ED-4DB2-BD59-A6C34878D82A}">
                    <a16:rowId xmlns:a16="http://schemas.microsoft.com/office/drawing/2014/main" val="1866786006"/>
                  </a:ext>
                </a:extLst>
              </a:tr>
            </a:tbl>
          </a:graphicData>
        </a:graphic>
      </p:graphicFrame>
      <p:cxnSp>
        <p:nvCxnSpPr>
          <p:cNvPr id="4" name="Straight Arrow Connector 3">
            <a:extLst>
              <a:ext uri="{FF2B5EF4-FFF2-40B4-BE49-F238E27FC236}">
                <a16:creationId xmlns:a16="http://schemas.microsoft.com/office/drawing/2014/main" id="{89FB891C-4925-FDD1-932A-2DB9F8FD5484}"/>
              </a:ext>
            </a:extLst>
          </p:cNvPr>
          <p:cNvCxnSpPr/>
          <p:nvPr/>
        </p:nvCxnSpPr>
        <p:spPr>
          <a:xfrm>
            <a:off x="3993160" y="5729681"/>
            <a:ext cx="671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8FFD34E-6DFF-1B92-8B39-BED4931EB13B}"/>
              </a:ext>
            </a:extLst>
          </p:cNvPr>
          <p:cNvCxnSpPr>
            <a:cxnSpLocks/>
          </p:cNvCxnSpPr>
          <p:nvPr/>
        </p:nvCxnSpPr>
        <p:spPr>
          <a:xfrm>
            <a:off x="4924338" y="5729681"/>
            <a:ext cx="755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37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B2846-5F61-D34E-3065-2C2BD10885DB}"/>
              </a:ext>
            </a:extLst>
          </p:cNvPr>
          <p:cNvSpPr>
            <a:spLocks noGrp="1"/>
          </p:cNvSpPr>
          <p:nvPr>
            <p:ph type="title"/>
          </p:nvPr>
        </p:nvSpPr>
        <p:spPr/>
        <p:txBody>
          <a:bodyPr/>
          <a:lstStyle/>
          <a:p>
            <a:pPr algn="ctr"/>
            <a:r>
              <a:rPr lang="en-CA" dirty="0"/>
              <a:t>Northern British Columbia</a:t>
            </a:r>
          </a:p>
        </p:txBody>
      </p:sp>
      <p:pic>
        <p:nvPicPr>
          <p:cNvPr id="29" name="Content Placeholder 28">
            <a:extLst>
              <a:ext uri="{FF2B5EF4-FFF2-40B4-BE49-F238E27FC236}">
                <a16:creationId xmlns:a16="http://schemas.microsoft.com/office/drawing/2014/main" id="{2CD99A80-3E4C-F396-F120-D170E8E31372}"/>
              </a:ext>
            </a:extLst>
          </p:cNvPr>
          <p:cNvPicPr>
            <a:picLocks noGrp="1" noChangeAspect="1"/>
          </p:cNvPicPr>
          <p:nvPr>
            <p:ph idx="1"/>
          </p:nvPr>
        </p:nvPicPr>
        <p:blipFill>
          <a:blip r:embed="rId2"/>
          <a:stretch>
            <a:fillRect/>
          </a:stretch>
        </p:blipFill>
        <p:spPr>
          <a:xfrm>
            <a:off x="702000" y="1692000"/>
            <a:ext cx="10789515" cy="5040000"/>
          </a:xfrm>
        </p:spPr>
      </p:pic>
    </p:spTree>
    <p:extLst>
      <p:ext uri="{BB962C8B-B14F-4D97-AF65-F5344CB8AC3E}">
        <p14:creationId xmlns:p14="http://schemas.microsoft.com/office/powerpoint/2010/main" val="801557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1F9B-C7BC-38DA-21F9-E6C66A2EE940}"/>
              </a:ext>
            </a:extLst>
          </p:cNvPr>
          <p:cNvSpPr>
            <a:spLocks noGrp="1"/>
          </p:cNvSpPr>
          <p:nvPr>
            <p:ph type="title"/>
          </p:nvPr>
        </p:nvSpPr>
        <p:spPr/>
        <p:txBody>
          <a:bodyPr/>
          <a:lstStyle/>
          <a:p>
            <a:pPr algn="ctr"/>
            <a:r>
              <a:rPr lang="en-CA" dirty="0"/>
              <a:t>Northern British Columbia</a:t>
            </a:r>
          </a:p>
        </p:txBody>
      </p:sp>
      <p:sp>
        <p:nvSpPr>
          <p:cNvPr id="10" name="TextBox 9">
            <a:extLst>
              <a:ext uri="{FF2B5EF4-FFF2-40B4-BE49-F238E27FC236}">
                <a16:creationId xmlns:a16="http://schemas.microsoft.com/office/drawing/2014/main" id="{D59B5479-D717-F36C-B330-65F55C6F729C}"/>
              </a:ext>
            </a:extLst>
          </p:cNvPr>
          <p:cNvSpPr txBox="1"/>
          <p:nvPr/>
        </p:nvSpPr>
        <p:spPr>
          <a:xfrm>
            <a:off x="6306811" y="6362668"/>
            <a:ext cx="5183189" cy="369332"/>
          </a:xfrm>
          <a:prstGeom prst="rect">
            <a:avLst/>
          </a:prstGeom>
          <a:noFill/>
        </p:spPr>
        <p:txBody>
          <a:bodyPr wrap="square" rtlCol="0">
            <a:spAutoFit/>
          </a:bodyPr>
          <a:lstStyle/>
          <a:p>
            <a:pPr algn="ctr"/>
            <a:r>
              <a:rPr lang="en-CA" dirty="0"/>
              <a:t>Note: Northern BC has about 160 Steelhead streams. </a:t>
            </a:r>
          </a:p>
        </p:txBody>
      </p:sp>
      <p:pic>
        <p:nvPicPr>
          <p:cNvPr id="22" name="Content Placeholder 21">
            <a:extLst>
              <a:ext uri="{FF2B5EF4-FFF2-40B4-BE49-F238E27FC236}">
                <a16:creationId xmlns:a16="http://schemas.microsoft.com/office/drawing/2014/main" id="{DA09B470-C01D-0984-B9E3-92027D8D05EE}"/>
              </a:ext>
            </a:extLst>
          </p:cNvPr>
          <p:cNvPicPr>
            <a:picLocks noGrp="1" noChangeAspect="1"/>
          </p:cNvPicPr>
          <p:nvPr>
            <p:ph idx="1"/>
          </p:nvPr>
        </p:nvPicPr>
        <p:blipFill>
          <a:blip r:embed="rId2"/>
          <a:stretch>
            <a:fillRect/>
          </a:stretch>
        </p:blipFill>
        <p:spPr>
          <a:xfrm>
            <a:off x="702000" y="1692000"/>
            <a:ext cx="10789515" cy="5040000"/>
          </a:xfrm>
        </p:spPr>
      </p:pic>
      <p:sp>
        <p:nvSpPr>
          <p:cNvPr id="3" name="TextBox 2">
            <a:extLst>
              <a:ext uri="{FF2B5EF4-FFF2-40B4-BE49-F238E27FC236}">
                <a16:creationId xmlns:a16="http://schemas.microsoft.com/office/drawing/2014/main" id="{DE2021A9-80A9-7024-B76A-0D53A75BA199}"/>
              </a:ext>
            </a:extLst>
          </p:cNvPr>
          <p:cNvSpPr txBox="1"/>
          <p:nvPr/>
        </p:nvSpPr>
        <p:spPr>
          <a:xfrm>
            <a:off x="6449545" y="6361356"/>
            <a:ext cx="5183189" cy="369332"/>
          </a:xfrm>
          <a:prstGeom prst="rect">
            <a:avLst/>
          </a:prstGeom>
          <a:noFill/>
        </p:spPr>
        <p:txBody>
          <a:bodyPr wrap="square" rtlCol="0">
            <a:spAutoFit/>
          </a:bodyPr>
          <a:lstStyle/>
          <a:p>
            <a:pPr algn="ctr"/>
            <a:r>
              <a:rPr lang="en-CA" dirty="0"/>
              <a:t>Northern BC has about 190 Steelhead streams. </a:t>
            </a:r>
          </a:p>
        </p:txBody>
      </p:sp>
    </p:spTree>
    <p:extLst>
      <p:ext uri="{BB962C8B-B14F-4D97-AF65-F5344CB8AC3E}">
        <p14:creationId xmlns:p14="http://schemas.microsoft.com/office/powerpoint/2010/main" val="147226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44D2-E600-DE3E-6A73-F6BBB62FD22C}"/>
              </a:ext>
            </a:extLst>
          </p:cNvPr>
          <p:cNvSpPr>
            <a:spLocks noGrp="1"/>
          </p:cNvSpPr>
          <p:nvPr>
            <p:ph type="title"/>
          </p:nvPr>
        </p:nvSpPr>
        <p:spPr/>
        <p:txBody>
          <a:bodyPr/>
          <a:lstStyle/>
          <a:p>
            <a:pPr algn="ctr"/>
            <a:r>
              <a:rPr lang="en-CA" dirty="0"/>
              <a:t>Northern British Columbia</a:t>
            </a:r>
          </a:p>
        </p:txBody>
      </p:sp>
      <p:pic>
        <p:nvPicPr>
          <p:cNvPr id="18" name="Content Placeholder 17">
            <a:extLst>
              <a:ext uri="{FF2B5EF4-FFF2-40B4-BE49-F238E27FC236}">
                <a16:creationId xmlns:a16="http://schemas.microsoft.com/office/drawing/2014/main" id="{6259E586-C012-93C9-C156-95AB59C2623C}"/>
              </a:ext>
            </a:extLst>
          </p:cNvPr>
          <p:cNvPicPr>
            <a:picLocks noGrp="1" noChangeAspect="1"/>
          </p:cNvPicPr>
          <p:nvPr>
            <p:ph idx="1"/>
          </p:nvPr>
        </p:nvPicPr>
        <p:blipFill>
          <a:blip r:embed="rId2"/>
          <a:stretch>
            <a:fillRect/>
          </a:stretch>
        </p:blipFill>
        <p:spPr>
          <a:xfrm>
            <a:off x="702000" y="1692000"/>
            <a:ext cx="10789515" cy="5040000"/>
          </a:xfrm>
        </p:spPr>
      </p:pic>
      <p:sp>
        <p:nvSpPr>
          <p:cNvPr id="9" name="TextBox 8">
            <a:extLst>
              <a:ext uri="{FF2B5EF4-FFF2-40B4-BE49-F238E27FC236}">
                <a16:creationId xmlns:a16="http://schemas.microsoft.com/office/drawing/2014/main" id="{B83158E6-6D08-C76E-C2D0-1A9E93239B4B}"/>
              </a:ext>
            </a:extLst>
          </p:cNvPr>
          <p:cNvSpPr txBox="1"/>
          <p:nvPr/>
        </p:nvSpPr>
        <p:spPr>
          <a:xfrm>
            <a:off x="912811" y="6385149"/>
            <a:ext cx="5183189" cy="369332"/>
          </a:xfrm>
          <a:prstGeom prst="rect">
            <a:avLst/>
          </a:prstGeom>
          <a:noFill/>
        </p:spPr>
        <p:txBody>
          <a:bodyPr wrap="square" rtlCol="0">
            <a:spAutoFit/>
          </a:bodyPr>
          <a:lstStyle/>
          <a:p>
            <a:pPr algn="ctr"/>
            <a:r>
              <a:rPr lang="en-CA" dirty="0"/>
              <a:t>Northern BC has about 190 Steelhead streams. </a:t>
            </a:r>
          </a:p>
        </p:txBody>
      </p:sp>
    </p:spTree>
    <p:extLst>
      <p:ext uri="{BB962C8B-B14F-4D97-AF65-F5344CB8AC3E}">
        <p14:creationId xmlns:p14="http://schemas.microsoft.com/office/powerpoint/2010/main" val="878830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2E9A-7C1A-87DF-0AA4-E8C248C50DB6}"/>
              </a:ext>
            </a:extLst>
          </p:cNvPr>
          <p:cNvSpPr>
            <a:spLocks noGrp="1"/>
          </p:cNvSpPr>
          <p:nvPr>
            <p:ph type="title"/>
          </p:nvPr>
        </p:nvSpPr>
        <p:spPr/>
        <p:txBody>
          <a:bodyPr/>
          <a:lstStyle/>
          <a:p>
            <a:pPr algn="ctr"/>
            <a:r>
              <a:rPr lang="en-CA" dirty="0"/>
              <a:t>Northern British Columbia</a:t>
            </a:r>
          </a:p>
        </p:txBody>
      </p:sp>
      <p:pic>
        <p:nvPicPr>
          <p:cNvPr id="17" name="Content Placeholder 16">
            <a:extLst>
              <a:ext uri="{FF2B5EF4-FFF2-40B4-BE49-F238E27FC236}">
                <a16:creationId xmlns:a16="http://schemas.microsoft.com/office/drawing/2014/main" id="{CC4E61D0-4B86-5629-1D3E-8B3CCEA0F842}"/>
              </a:ext>
            </a:extLst>
          </p:cNvPr>
          <p:cNvPicPr>
            <a:picLocks noGrp="1" noChangeAspect="1"/>
          </p:cNvPicPr>
          <p:nvPr>
            <p:ph idx="1"/>
          </p:nvPr>
        </p:nvPicPr>
        <p:blipFill>
          <a:blip r:embed="rId2"/>
          <a:stretch>
            <a:fillRect/>
          </a:stretch>
        </p:blipFill>
        <p:spPr>
          <a:xfrm>
            <a:off x="702000" y="1692000"/>
            <a:ext cx="10789515" cy="5040000"/>
          </a:xfrm>
        </p:spPr>
      </p:pic>
    </p:spTree>
    <p:extLst>
      <p:ext uri="{BB962C8B-B14F-4D97-AF65-F5344CB8AC3E}">
        <p14:creationId xmlns:p14="http://schemas.microsoft.com/office/powerpoint/2010/main" val="145730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2BD9FF-4CF4-C04A-D8E0-771C77EB315C}"/>
              </a:ext>
            </a:extLst>
          </p:cNvPr>
          <p:cNvSpPr txBox="1"/>
          <p:nvPr/>
        </p:nvSpPr>
        <p:spPr>
          <a:xfrm>
            <a:off x="1843593" y="220077"/>
            <a:ext cx="8504807" cy="584775"/>
          </a:xfrm>
          <a:prstGeom prst="rect">
            <a:avLst/>
          </a:prstGeom>
          <a:noFill/>
        </p:spPr>
        <p:txBody>
          <a:bodyPr wrap="square" rtlCol="0">
            <a:spAutoFit/>
          </a:bodyPr>
          <a:lstStyle/>
          <a:p>
            <a:pPr algn="ctr"/>
            <a:r>
              <a:rPr lang="en-CA" sz="3200" dirty="0"/>
              <a:t>Northern British Columbia (195 populations)</a:t>
            </a:r>
          </a:p>
        </p:txBody>
      </p:sp>
      <p:sp>
        <p:nvSpPr>
          <p:cNvPr id="12" name="TextBox 11">
            <a:extLst>
              <a:ext uri="{FF2B5EF4-FFF2-40B4-BE49-F238E27FC236}">
                <a16:creationId xmlns:a16="http://schemas.microsoft.com/office/drawing/2014/main" id="{03AB653C-308C-7E3F-1F6D-EB339581D520}"/>
              </a:ext>
            </a:extLst>
          </p:cNvPr>
          <p:cNvSpPr txBox="1"/>
          <p:nvPr/>
        </p:nvSpPr>
        <p:spPr>
          <a:xfrm>
            <a:off x="650463" y="1112749"/>
            <a:ext cx="3066586" cy="369332"/>
          </a:xfrm>
          <a:prstGeom prst="rect">
            <a:avLst/>
          </a:prstGeom>
          <a:noFill/>
        </p:spPr>
        <p:txBody>
          <a:bodyPr wrap="square" rtlCol="0">
            <a:spAutoFit/>
          </a:bodyPr>
          <a:lstStyle/>
          <a:p>
            <a:pPr algn="ctr"/>
            <a:r>
              <a:rPr lang="en-CA" dirty="0"/>
              <a:t>Coastal Summers (6)</a:t>
            </a:r>
          </a:p>
        </p:txBody>
      </p:sp>
      <p:sp>
        <p:nvSpPr>
          <p:cNvPr id="13" name="TextBox 12">
            <a:extLst>
              <a:ext uri="{FF2B5EF4-FFF2-40B4-BE49-F238E27FC236}">
                <a16:creationId xmlns:a16="http://schemas.microsoft.com/office/drawing/2014/main" id="{44C84897-7443-064A-D8A0-0623AD8C351E}"/>
              </a:ext>
            </a:extLst>
          </p:cNvPr>
          <p:cNvSpPr txBox="1"/>
          <p:nvPr/>
        </p:nvSpPr>
        <p:spPr>
          <a:xfrm>
            <a:off x="4562704" y="1084881"/>
            <a:ext cx="3066586" cy="369332"/>
          </a:xfrm>
          <a:prstGeom prst="rect">
            <a:avLst/>
          </a:prstGeom>
          <a:noFill/>
        </p:spPr>
        <p:txBody>
          <a:bodyPr wrap="square" rtlCol="0">
            <a:spAutoFit/>
          </a:bodyPr>
          <a:lstStyle/>
          <a:p>
            <a:pPr algn="ctr"/>
            <a:r>
              <a:rPr lang="en-CA" dirty="0"/>
              <a:t>Interior Summers (45)</a:t>
            </a:r>
          </a:p>
        </p:txBody>
      </p:sp>
      <p:sp>
        <p:nvSpPr>
          <p:cNvPr id="14" name="TextBox 13">
            <a:extLst>
              <a:ext uri="{FF2B5EF4-FFF2-40B4-BE49-F238E27FC236}">
                <a16:creationId xmlns:a16="http://schemas.microsoft.com/office/drawing/2014/main" id="{DC02A0DF-E3EC-430A-AFB8-1D008811324F}"/>
              </a:ext>
            </a:extLst>
          </p:cNvPr>
          <p:cNvSpPr txBox="1"/>
          <p:nvPr/>
        </p:nvSpPr>
        <p:spPr>
          <a:xfrm>
            <a:off x="8473350" y="1084881"/>
            <a:ext cx="3066586" cy="369332"/>
          </a:xfrm>
          <a:prstGeom prst="rect">
            <a:avLst/>
          </a:prstGeom>
          <a:noFill/>
        </p:spPr>
        <p:txBody>
          <a:bodyPr wrap="square" rtlCol="0">
            <a:spAutoFit/>
          </a:bodyPr>
          <a:lstStyle/>
          <a:p>
            <a:pPr algn="ctr"/>
            <a:r>
              <a:rPr lang="en-CA" dirty="0"/>
              <a:t>Winter Runs (144)</a:t>
            </a:r>
          </a:p>
        </p:txBody>
      </p:sp>
      <p:pic>
        <p:nvPicPr>
          <p:cNvPr id="26" name="Picture 25">
            <a:extLst>
              <a:ext uri="{FF2B5EF4-FFF2-40B4-BE49-F238E27FC236}">
                <a16:creationId xmlns:a16="http://schemas.microsoft.com/office/drawing/2014/main" id="{F3E1B144-D3C3-0A7F-1331-8C396026552F}"/>
              </a:ext>
            </a:extLst>
          </p:cNvPr>
          <p:cNvPicPr>
            <a:picLocks noChangeAspect="1"/>
          </p:cNvPicPr>
          <p:nvPr/>
        </p:nvPicPr>
        <p:blipFill>
          <a:blip r:embed="rId2"/>
          <a:stretch>
            <a:fillRect/>
          </a:stretch>
        </p:blipFill>
        <p:spPr>
          <a:xfrm>
            <a:off x="4184803" y="1734242"/>
            <a:ext cx="3822385" cy="5040000"/>
          </a:xfrm>
          <a:prstGeom prst="rect">
            <a:avLst/>
          </a:prstGeom>
        </p:spPr>
      </p:pic>
      <p:pic>
        <p:nvPicPr>
          <p:cNvPr id="35" name="Picture 34">
            <a:extLst>
              <a:ext uri="{FF2B5EF4-FFF2-40B4-BE49-F238E27FC236}">
                <a16:creationId xmlns:a16="http://schemas.microsoft.com/office/drawing/2014/main" id="{416138AF-A7E8-EED8-1287-53199590F4C8}"/>
              </a:ext>
            </a:extLst>
          </p:cNvPr>
          <p:cNvPicPr>
            <a:picLocks noChangeAspect="1"/>
          </p:cNvPicPr>
          <p:nvPr/>
        </p:nvPicPr>
        <p:blipFill>
          <a:blip r:embed="rId3"/>
          <a:stretch>
            <a:fillRect/>
          </a:stretch>
        </p:blipFill>
        <p:spPr>
          <a:xfrm>
            <a:off x="8095451" y="1734242"/>
            <a:ext cx="3822385" cy="5040000"/>
          </a:xfrm>
          <a:prstGeom prst="rect">
            <a:avLst/>
          </a:prstGeom>
        </p:spPr>
      </p:pic>
      <p:pic>
        <p:nvPicPr>
          <p:cNvPr id="37" name="Picture 36">
            <a:extLst>
              <a:ext uri="{FF2B5EF4-FFF2-40B4-BE49-F238E27FC236}">
                <a16:creationId xmlns:a16="http://schemas.microsoft.com/office/drawing/2014/main" id="{5BEA4A9A-A445-408F-4251-8FC219B3FC54}"/>
              </a:ext>
            </a:extLst>
          </p:cNvPr>
          <p:cNvPicPr>
            <a:picLocks noChangeAspect="1"/>
          </p:cNvPicPr>
          <p:nvPr/>
        </p:nvPicPr>
        <p:blipFill>
          <a:blip r:embed="rId4"/>
          <a:stretch>
            <a:fillRect/>
          </a:stretch>
        </p:blipFill>
        <p:spPr>
          <a:xfrm>
            <a:off x="272563" y="1734242"/>
            <a:ext cx="3822385" cy="5040000"/>
          </a:xfrm>
          <a:prstGeom prst="rect">
            <a:avLst/>
          </a:prstGeom>
        </p:spPr>
      </p:pic>
    </p:spTree>
    <p:extLst>
      <p:ext uri="{BB962C8B-B14F-4D97-AF65-F5344CB8AC3E}">
        <p14:creationId xmlns:p14="http://schemas.microsoft.com/office/powerpoint/2010/main" val="409317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48B8-1690-414C-42B0-66525091E41E}"/>
              </a:ext>
            </a:extLst>
          </p:cNvPr>
          <p:cNvSpPr>
            <a:spLocks noGrp="1"/>
          </p:cNvSpPr>
          <p:nvPr>
            <p:ph type="title"/>
          </p:nvPr>
        </p:nvSpPr>
        <p:spPr/>
        <p:txBody>
          <a:bodyPr/>
          <a:lstStyle/>
          <a:p>
            <a:pPr algn="ctr"/>
            <a:r>
              <a:rPr lang="en-CA" dirty="0"/>
              <a:t>Outline</a:t>
            </a:r>
          </a:p>
        </p:txBody>
      </p:sp>
      <p:sp>
        <p:nvSpPr>
          <p:cNvPr id="3" name="Content Placeholder 2">
            <a:extLst>
              <a:ext uri="{FF2B5EF4-FFF2-40B4-BE49-F238E27FC236}">
                <a16:creationId xmlns:a16="http://schemas.microsoft.com/office/drawing/2014/main" id="{1FA57F40-BD02-84C6-C611-20112F8D27A5}"/>
              </a:ext>
            </a:extLst>
          </p:cNvPr>
          <p:cNvSpPr>
            <a:spLocks noGrp="1"/>
          </p:cNvSpPr>
          <p:nvPr>
            <p:ph idx="1"/>
          </p:nvPr>
        </p:nvSpPr>
        <p:spPr>
          <a:xfrm>
            <a:off x="838200" y="1853057"/>
            <a:ext cx="10515600" cy="4351338"/>
          </a:xfrm>
        </p:spPr>
        <p:txBody>
          <a:bodyPr>
            <a:normAutofit fontScale="85000" lnSpcReduction="20000"/>
          </a:bodyPr>
          <a:lstStyle/>
          <a:p>
            <a:r>
              <a:rPr lang="en-CA" dirty="0"/>
              <a:t>Zoogeographical Orientation</a:t>
            </a:r>
          </a:p>
          <a:p>
            <a:endParaRPr lang="en-CA" dirty="0"/>
          </a:p>
          <a:p>
            <a:r>
              <a:rPr lang="en-CA" dirty="0"/>
              <a:t>Southern BC</a:t>
            </a:r>
          </a:p>
          <a:p>
            <a:pPr lvl="1"/>
            <a:r>
              <a:rPr lang="en-CA" dirty="0"/>
              <a:t>Sport fishery statistics</a:t>
            </a:r>
          </a:p>
          <a:p>
            <a:pPr lvl="1"/>
            <a:r>
              <a:rPr lang="en-CA" dirty="0"/>
              <a:t>Fishery independent abundance monitoring</a:t>
            </a:r>
          </a:p>
          <a:p>
            <a:pPr lvl="1"/>
            <a:endParaRPr lang="en-CA" dirty="0"/>
          </a:p>
          <a:p>
            <a:r>
              <a:rPr lang="en-CA" dirty="0"/>
              <a:t>Northern BC</a:t>
            </a:r>
          </a:p>
          <a:p>
            <a:pPr lvl="1"/>
            <a:r>
              <a:rPr lang="en-CA" dirty="0"/>
              <a:t>Sport fishery statistics</a:t>
            </a:r>
          </a:p>
          <a:p>
            <a:pPr lvl="1"/>
            <a:r>
              <a:rPr lang="en-CA" dirty="0"/>
              <a:t>Fishery independent monitoring</a:t>
            </a:r>
          </a:p>
          <a:p>
            <a:pPr lvl="1"/>
            <a:endParaRPr lang="en-CA" dirty="0"/>
          </a:p>
          <a:p>
            <a:r>
              <a:rPr lang="en-CA" dirty="0"/>
              <a:t>Update on SARA (ESA) Listings</a:t>
            </a:r>
          </a:p>
          <a:p>
            <a:pPr marL="0" indent="0">
              <a:buNone/>
            </a:pPr>
            <a:endParaRPr lang="en-CA" dirty="0"/>
          </a:p>
          <a:p>
            <a:r>
              <a:rPr lang="en-CA" dirty="0"/>
              <a:t>Summary of Abundance Status</a:t>
            </a:r>
          </a:p>
          <a:p>
            <a:pPr marL="0" indent="0">
              <a:buNone/>
            </a:pPr>
            <a:endParaRPr lang="en-CA" dirty="0"/>
          </a:p>
        </p:txBody>
      </p:sp>
    </p:spTree>
    <p:extLst>
      <p:ext uri="{BB962C8B-B14F-4D97-AF65-F5344CB8AC3E}">
        <p14:creationId xmlns:p14="http://schemas.microsoft.com/office/powerpoint/2010/main" val="400655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B33A-D8BF-5728-5985-A97B47F3B727}"/>
              </a:ext>
            </a:extLst>
          </p:cNvPr>
          <p:cNvSpPr>
            <a:spLocks noGrp="1"/>
          </p:cNvSpPr>
          <p:nvPr>
            <p:ph type="title"/>
          </p:nvPr>
        </p:nvSpPr>
        <p:spPr>
          <a:xfrm>
            <a:off x="838200" y="0"/>
            <a:ext cx="10515600" cy="1325563"/>
          </a:xfrm>
        </p:spPr>
        <p:txBody>
          <a:bodyPr/>
          <a:lstStyle/>
          <a:p>
            <a:pPr algn="ctr"/>
            <a:r>
              <a:rPr lang="en-CA" dirty="0"/>
              <a:t>Skeena Summer Run</a:t>
            </a:r>
          </a:p>
        </p:txBody>
      </p:sp>
      <p:pic>
        <p:nvPicPr>
          <p:cNvPr id="6" name="Content Placeholder 5">
            <a:extLst>
              <a:ext uri="{FF2B5EF4-FFF2-40B4-BE49-F238E27FC236}">
                <a16:creationId xmlns:a16="http://schemas.microsoft.com/office/drawing/2014/main" id="{9CFE7435-C990-C61B-82CE-A06A965BD759}"/>
              </a:ext>
            </a:extLst>
          </p:cNvPr>
          <p:cNvPicPr>
            <a:picLocks noGrp="1" noChangeAspect="1"/>
          </p:cNvPicPr>
          <p:nvPr>
            <p:ph idx="1"/>
          </p:nvPr>
        </p:nvPicPr>
        <p:blipFill>
          <a:blip r:embed="rId2"/>
          <a:stretch>
            <a:fillRect/>
          </a:stretch>
        </p:blipFill>
        <p:spPr>
          <a:xfrm>
            <a:off x="3911780" y="1005052"/>
            <a:ext cx="4368440" cy="5760000"/>
          </a:xfrm>
        </p:spPr>
      </p:pic>
    </p:spTree>
    <p:extLst>
      <p:ext uri="{BB962C8B-B14F-4D97-AF65-F5344CB8AC3E}">
        <p14:creationId xmlns:p14="http://schemas.microsoft.com/office/powerpoint/2010/main" val="1837650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BFE2-C903-C936-619D-56AE1348A0FF}"/>
              </a:ext>
            </a:extLst>
          </p:cNvPr>
          <p:cNvSpPr>
            <a:spLocks noGrp="1"/>
          </p:cNvSpPr>
          <p:nvPr>
            <p:ph type="title"/>
          </p:nvPr>
        </p:nvSpPr>
        <p:spPr/>
        <p:txBody>
          <a:bodyPr/>
          <a:lstStyle/>
          <a:p>
            <a:r>
              <a:rPr lang="en-CA" dirty="0"/>
              <a:t>SARA (ESA) Listings</a:t>
            </a:r>
          </a:p>
        </p:txBody>
      </p:sp>
      <p:sp>
        <p:nvSpPr>
          <p:cNvPr id="3" name="Content Placeholder 2">
            <a:extLst>
              <a:ext uri="{FF2B5EF4-FFF2-40B4-BE49-F238E27FC236}">
                <a16:creationId xmlns:a16="http://schemas.microsoft.com/office/drawing/2014/main" id="{11246E20-6064-D2D8-F061-132815038719}"/>
              </a:ext>
            </a:extLst>
          </p:cNvPr>
          <p:cNvSpPr>
            <a:spLocks noGrp="1"/>
          </p:cNvSpPr>
          <p:nvPr>
            <p:ph sz="half" idx="1"/>
          </p:nvPr>
        </p:nvSpPr>
        <p:spPr/>
        <p:txBody>
          <a:bodyPr/>
          <a:lstStyle/>
          <a:p>
            <a:r>
              <a:rPr lang="en-CA" dirty="0"/>
              <a:t>Two DU’s formally identified to date, Thompson DU and Chilcotin DU.</a:t>
            </a:r>
          </a:p>
          <a:p>
            <a:r>
              <a:rPr lang="en-CA" dirty="0"/>
              <a:t>Both classified as Endangered (twice)</a:t>
            </a:r>
          </a:p>
          <a:p>
            <a:pPr lvl="1"/>
            <a:r>
              <a:rPr lang="en-CA" dirty="0"/>
              <a:t>Neither listed to date. </a:t>
            </a:r>
          </a:p>
        </p:txBody>
      </p:sp>
      <p:pic>
        <p:nvPicPr>
          <p:cNvPr id="5" name="Content Placeholder 11">
            <a:extLst>
              <a:ext uri="{FF2B5EF4-FFF2-40B4-BE49-F238E27FC236}">
                <a16:creationId xmlns:a16="http://schemas.microsoft.com/office/drawing/2014/main" id="{C7712799-1838-322B-F5D2-BB945D5529C4}"/>
              </a:ext>
            </a:extLst>
          </p:cNvPr>
          <p:cNvPicPr>
            <a:picLocks noGrp="1" noChangeAspect="1"/>
          </p:cNvPicPr>
          <p:nvPr>
            <p:ph sz="half" idx="2"/>
          </p:nvPr>
        </p:nvPicPr>
        <p:blipFill>
          <a:blip r:embed="rId2"/>
          <a:stretch>
            <a:fillRect/>
          </a:stretch>
        </p:blipFill>
        <p:spPr>
          <a:xfrm>
            <a:off x="6210173" y="1825625"/>
            <a:ext cx="5105653" cy="4351338"/>
          </a:xfrm>
          <a:prstGeom prst="rect">
            <a:avLst/>
          </a:prstGeom>
        </p:spPr>
      </p:pic>
    </p:spTree>
    <p:extLst>
      <p:ext uri="{BB962C8B-B14F-4D97-AF65-F5344CB8AC3E}">
        <p14:creationId xmlns:p14="http://schemas.microsoft.com/office/powerpoint/2010/main" val="130620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E5E9F-9CC0-992F-707E-023ED4EE501C}"/>
              </a:ext>
            </a:extLst>
          </p:cNvPr>
          <p:cNvSpPr>
            <a:spLocks noGrp="1"/>
          </p:cNvSpPr>
          <p:nvPr>
            <p:ph type="title"/>
          </p:nvPr>
        </p:nvSpPr>
        <p:spPr/>
        <p:txBody>
          <a:bodyPr/>
          <a:lstStyle/>
          <a:p>
            <a:pPr algn="ctr"/>
            <a:r>
              <a:rPr lang="en-CA" dirty="0"/>
              <a:t>Abundance Status Summary</a:t>
            </a:r>
          </a:p>
        </p:txBody>
      </p:sp>
      <p:graphicFrame>
        <p:nvGraphicFramePr>
          <p:cNvPr id="2" name="Table 2">
            <a:extLst>
              <a:ext uri="{FF2B5EF4-FFF2-40B4-BE49-F238E27FC236}">
                <a16:creationId xmlns:a16="http://schemas.microsoft.com/office/drawing/2014/main" id="{22C397D7-330C-C8DD-319C-9C8E40CA4E96}"/>
              </a:ext>
            </a:extLst>
          </p:cNvPr>
          <p:cNvGraphicFramePr>
            <a:graphicFrameLocks noGrp="1"/>
          </p:cNvGraphicFramePr>
          <p:nvPr>
            <p:ph sz="half" idx="1"/>
            <p:extLst>
              <p:ext uri="{D42A27DB-BD31-4B8C-83A1-F6EECF244321}">
                <p14:modId xmlns:p14="http://schemas.microsoft.com/office/powerpoint/2010/main" val="1671007340"/>
              </p:ext>
            </p:extLst>
          </p:nvPr>
        </p:nvGraphicFramePr>
        <p:xfrm>
          <a:off x="838200" y="1825625"/>
          <a:ext cx="5181600" cy="384556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854353149"/>
                    </a:ext>
                  </a:extLst>
                </a:gridCol>
                <a:gridCol w="2590800">
                  <a:extLst>
                    <a:ext uri="{9D8B030D-6E8A-4147-A177-3AD203B41FA5}">
                      <a16:colId xmlns:a16="http://schemas.microsoft.com/office/drawing/2014/main" val="1569251822"/>
                    </a:ext>
                  </a:extLst>
                </a:gridCol>
              </a:tblGrid>
              <a:tr h="370840">
                <a:tc>
                  <a:txBody>
                    <a:bodyPr/>
                    <a:lstStyle/>
                    <a:p>
                      <a:r>
                        <a:rPr lang="en-CA" dirty="0"/>
                        <a:t>Major Phylogenetic Group or Transition Group</a:t>
                      </a:r>
                    </a:p>
                  </a:txBody>
                  <a:tcPr/>
                </a:tc>
                <a:tc>
                  <a:txBody>
                    <a:bodyPr/>
                    <a:lstStyle/>
                    <a:p>
                      <a:r>
                        <a:rPr lang="en-CA" dirty="0"/>
                        <a:t>Generalized Abundance Classification in 2022/23</a:t>
                      </a:r>
                    </a:p>
                  </a:txBody>
                  <a:tcPr/>
                </a:tc>
                <a:extLst>
                  <a:ext uri="{0D108BD9-81ED-4DB2-BD59-A6C34878D82A}">
                    <a16:rowId xmlns:a16="http://schemas.microsoft.com/office/drawing/2014/main" val="1889461101"/>
                  </a:ext>
                </a:extLst>
              </a:tr>
              <a:tr h="370840">
                <a:tc>
                  <a:txBody>
                    <a:bodyPr/>
                    <a:lstStyle/>
                    <a:p>
                      <a:r>
                        <a:rPr lang="en-CA" dirty="0"/>
                        <a:t>North Coast MPG</a:t>
                      </a:r>
                    </a:p>
                  </a:txBody>
                  <a:tcPr/>
                </a:tc>
                <a:tc>
                  <a:txBody>
                    <a:bodyPr/>
                    <a:lstStyle/>
                    <a:p>
                      <a:r>
                        <a:rPr lang="en-CA" dirty="0">
                          <a:solidFill>
                            <a:schemeClr val="accent2"/>
                          </a:solidFill>
                        </a:rPr>
                        <a:t>Conservation Concern</a:t>
                      </a:r>
                      <a:endParaRPr lang="en-CA" dirty="0">
                        <a:solidFill>
                          <a:srgbClr val="00B050"/>
                        </a:solidFill>
                      </a:endParaRPr>
                    </a:p>
                  </a:txBody>
                  <a:tcPr/>
                </a:tc>
                <a:extLst>
                  <a:ext uri="{0D108BD9-81ED-4DB2-BD59-A6C34878D82A}">
                    <a16:rowId xmlns:a16="http://schemas.microsoft.com/office/drawing/2014/main" val="675896308"/>
                  </a:ext>
                </a:extLst>
              </a:tr>
              <a:tr h="370840">
                <a:tc>
                  <a:txBody>
                    <a:bodyPr/>
                    <a:lstStyle/>
                    <a:p>
                      <a:r>
                        <a:rPr lang="en-CA" dirty="0"/>
                        <a:t>Northern Transition</a:t>
                      </a:r>
                    </a:p>
                  </a:txBody>
                  <a:tcPr/>
                </a:tc>
                <a:tc>
                  <a:txBody>
                    <a:bodyPr/>
                    <a:lstStyle/>
                    <a:p>
                      <a:r>
                        <a:rPr lang="en-CA" baseline="0" dirty="0">
                          <a:solidFill>
                            <a:schemeClr val="accent2"/>
                          </a:solidFill>
                        </a:rPr>
                        <a:t>Conservation Concern </a:t>
                      </a:r>
                      <a:r>
                        <a:rPr lang="en-CA" baseline="0" dirty="0">
                          <a:solidFill>
                            <a:schemeClr val="tx1"/>
                          </a:solidFill>
                        </a:rPr>
                        <a:t>or </a:t>
                      </a:r>
                      <a:r>
                        <a:rPr lang="en-CA" baseline="0" dirty="0">
                          <a:solidFill>
                            <a:srgbClr val="00B050"/>
                          </a:solidFill>
                        </a:rPr>
                        <a:t>Routine Management</a:t>
                      </a:r>
                      <a:endParaRPr lang="en-CA" baseline="0" dirty="0">
                        <a:solidFill>
                          <a:schemeClr val="accent2"/>
                        </a:solidFill>
                      </a:endParaRPr>
                    </a:p>
                  </a:txBody>
                  <a:tcPr/>
                </a:tc>
                <a:extLst>
                  <a:ext uri="{0D108BD9-81ED-4DB2-BD59-A6C34878D82A}">
                    <a16:rowId xmlns:a16="http://schemas.microsoft.com/office/drawing/2014/main" val="3263246938"/>
                  </a:ext>
                </a:extLst>
              </a:tr>
              <a:tr h="370840">
                <a:tc>
                  <a:txBody>
                    <a:bodyPr/>
                    <a:lstStyle/>
                    <a:p>
                      <a:r>
                        <a:rPr lang="en-CA" dirty="0"/>
                        <a:t>South Interior MPG</a:t>
                      </a:r>
                    </a:p>
                  </a:txBody>
                  <a:tcPr/>
                </a:tc>
                <a:tc>
                  <a:txBody>
                    <a:bodyPr/>
                    <a:lstStyle/>
                    <a:p>
                      <a:r>
                        <a:rPr lang="en-CA" dirty="0">
                          <a:solidFill>
                            <a:srgbClr val="FF0000"/>
                          </a:solidFill>
                        </a:rPr>
                        <a:t>Extreme Conservation Concern</a:t>
                      </a:r>
                    </a:p>
                  </a:txBody>
                  <a:tcPr/>
                </a:tc>
                <a:extLst>
                  <a:ext uri="{0D108BD9-81ED-4DB2-BD59-A6C34878D82A}">
                    <a16:rowId xmlns:a16="http://schemas.microsoft.com/office/drawing/2014/main" val="3988082972"/>
                  </a:ext>
                </a:extLst>
              </a:tr>
              <a:tr h="370840">
                <a:tc>
                  <a:txBody>
                    <a:bodyPr/>
                    <a:lstStyle/>
                    <a:p>
                      <a:r>
                        <a:rPr lang="en-CA" dirty="0"/>
                        <a:t>Southern Transition</a:t>
                      </a:r>
                    </a:p>
                  </a:txBody>
                  <a:tcPr/>
                </a:tc>
                <a:tc>
                  <a:txBody>
                    <a:bodyPr/>
                    <a:lstStyle/>
                    <a:p>
                      <a:r>
                        <a:rPr lang="en-CA" dirty="0">
                          <a:solidFill>
                            <a:srgbClr val="FF0000"/>
                          </a:solidFill>
                        </a:rPr>
                        <a:t>Extreme Conservation Concern</a:t>
                      </a:r>
                    </a:p>
                  </a:txBody>
                  <a:tcPr/>
                </a:tc>
                <a:extLst>
                  <a:ext uri="{0D108BD9-81ED-4DB2-BD59-A6C34878D82A}">
                    <a16:rowId xmlns:a16="http://schemas.microsoft.com/office/drawing/2014/main" val="739314830"/>
                  </a:ext>
                </a:extLst>
              </a:tr>
              <a:tr h="370840">
                <a:tc>
                  <a:txBody>
                    <a:bodyPr/>
                    <a:lstStyle/>
                    <a:p>
                      <a:r>
                        <a:rPr lang="en-CA" dirty="0"/>
                        <a:t>South Coast MPG</a:t>
                      </a:r>
                    </a:p>
                  </a:txBody>
                  <a:tcPr/>
                </a:tc>
                <a:tc>
                  <a:txBody>
                    <a:bodyPr/>
                    <a:lstStyle/>
                    <a:p>
                      <a:r>
                        <a:rPr lang="en-CA" dirty="0">
                          <a:solidFill>
                            <a:srgbClr val="FF0000"/>
                          </a:solidFill>
                        </a:rPr>
                        <a:t>Extreme Conservation Concern</a:t>
                      </a:r>
                    </a:p>
                  </a:txBody>
                  <a:tcPr/>
                </a:tc>
                <a:extLst>
                  <a:ext uri="{0D108BD9-81ED-4DB2-BD59-A6C34878D82A}">
                    <a16:rowId xmlns:a16="http://schemas.microsoft.com/office/drawing/2014/main" val="1361016133"/>
                  </a:ext>
                </a:extLst>
              </a:tr>
            </a:tbl>
          </a:graphicData>
        </a:graphic>
      </p:graphicFrame>
      <p:pic>
        <p:nvPicPr>
          <p:cNvPr id="4" name="Content Placeholder 11">
            <a:extLst>
              <a:ext uri="{FF2B5EF4-FFF2-40B4-BE49-F238E27FC236}">
                <a16:creationId xmlns:a16="http://schemas.microsoft.com/office/drawing/2014/main" id="{CF0CABA0-5DE1-39F4-3599-75AE49DDBE21}"/>
              </a:ext>
            </a:extLst>
          </p:cNvPr>
          <p:cNvPicPr>
            <a:picLocks noGrp="1" noChangeAspect="1"/>
          </p:cNvPicPr>
          <p:nvPr>
            <p:ph sz="half" idx="2"/>
          </p:nvPr>
        </p:nvPicPr>
        <p:blipFill>
          <a:blip r:embed="rId2"/>
          <a:stretch>
            <a:fillRect/>
          </a:stretch>
        </p:blipFill>
        <p:spPr>
          <a:xfrm>
            <a:off x="6210173" y="1825625"/>
            <a:ext cx="5105653" cy="4351338"/>
          </a:xfrm>
          <a:prstGeom prst="rect">
            <a:avLst/>
          </a:prstGeom>
        </p:spPr>
      </p:pic>
    </p:spTree>
    <p:extLst>
      <p:ext uri="{BB962C8B-B14F-4D97-AF65-F5344CB8AC3E}">
        <p14:creationId xmlns:p14="http://schemas.microsoft.com/office/powerpoint/2010/main" val="3672971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6E1A20-4F62-46E2-AB02-82497A962586}"/>
              </a:ext>
            </a:extLst>
          </p:cNvPr>
          <p:cNvSpPr>
            <a:spLocks noGrp="1"/>
          </p:cNvSpPr>
          <p:nvPr>
            <p:ph type="title"/>
          </p:nvPr>
        </p:nvSpPr>
        <p:spPr/>
        <p:txBody>
          <a:bodyPr/>
          <a:lstStyle/>
          <a:p>
            <a:pPr algn="ctr"/>
            <a:r>
              <a:rPr lang="en-CA" dirty="0"/>
              <a:t>Acknowledgements</a:t>
            </a:r>
          </a:p>
        </p:txBody>
      </p:sp>
      <p:sp>
        <p:nvSpPr>
          <p:cNvPr id="6" name="Content Placeholder 5">
            <a:extLst>
              <a:ext uri="{FF2B5EF4-FFF2-40B4-BE49-F238E27FC236}">
                <a16:creationId xmlns:a16="http://schemas.microsoft.com/office/drawing/2014/main" id="{7B57D30F-D56E-4FF5-81F9-90CC7EB9217E}"/>
              </a:ext>
            </a:extLst>
          </p:cNvPr>
          <p:cNvSpPr>
            <a:spLocks noGrp="1"/>
          </p:cNvSpPr>
          <p:nvPr>
            <p:ph sz="half" idx="1"/>
          </p:nvPr>
        </p:nvSpPr>
        <p:spPr>
          <a:xfrm>
            <a:off x="649169" y="2078688"/>
            <a:ext cx="3289175" cy="3309901"/>
          </a:xfrm>
        </p:spPr>
        <p:txBody>
          <a:bodyPr>
            <a:normAutofit lnSpcReduction="10000"/>
          </a:bodyPr>
          <a:lstStyle/>
          <a:p>
            <a:r>
              <a:rPr lang="en-CA" dirty="0"/>
              <a:t>Province of BC</a:t>
            </a:r>
          </a:p>
          <a:p>
            <a:pPr lvl="1"/>
            <a:r>
              <a:rPr lang="en-CA" dirty="0"/>
              <a:t>Kenji Miyazaki</a:t>
            </a:r>
          </a:p>
          <a:p>
            <a:pPr lvl="1"/>
            <a:r>
              <a:rPr lang="en-CA" dirty="0"/>
              <a:t>Joe De Gisi</a:t>
            </a:r>
          </a:p>
          <a:p>
            <a:pPr lvl="1"/>
            <a:r>
              <a:rPr lang="en-CA" dirty="0"/>
              <a:t>Russell Bobrowski</a:t>
            </a:r>
          </a:p>
          <a:p>
            <a:pPr lvl="1"/>
            <a:r>
              <a:rPr lang="en-CA" dirty="0"/>
              <a:t>Lee Williston</a:t>
            </a:r>
          </a:p>
          <a:p>
            <a:pPr lvl="1"/>
            <a:r>
              <a:rPr lang="en-CA" dirty="0"/>
              <a:t>Michael McCulloch</a:t>
            </a:r>
          </a:p>
          <a:p>
            <a:pPr lvl="1"/>
            <a:r>
              <a:rPr lang="en-CA" dirty="0"/>
              <a:t>Trevor Davies</a:t>
            </a:r>
          </a:p>
          <a:p>
            <a:pPr lvl="1"/>
            <a:r>
              <a:rPr lang="en-CA" dirty="0"/>
              <a:t>Ron Ptolemy</a:t>
            </a:r>
          </a:p>
          <a:p>
            <a:pPr lvl="1"/>
            <a:r>
              <a:rPr lang="en-CA" dirty="0"/>
              <a:t>Greg Andrusak</a:t>
            </a:r>
          </a:p>
          <a:p>
            <a:pPr marL="457200" lvl="1" indent="0">
              <a:buNone/>
            </a:pPr>
            <a:endParaRPr lang="en-CA" dirty="0"/>
          </a:p>
          <a:p>
            <a:pPr marL="457200" lvl="1" indent="0">
              <a:buNone/>
            </a:pPr>
            <a:endParaRPr lang="en-CA" dirty="0"/>
          </a:p>
        </p:txBody>
      </p:sp>
      <p:pic>
        <p:nvPicPr>
          <p:cNvPr id="3074" name="Picture 2" descr="HCTF 2019-20 Approved Project List announced at BCWF AGM - Habitat  Conservation Trust Foundation">
            <a:extLst>
              <a:ext uri="{FF2B5EF4-FFF2-40B4-BE49-F238E27FC236}">
                <a16:creationId xmlns:a16="http://schemas.microsoft.com/office/drawing/2014/main" id="{BE74E4E0-7A9D-4D3F-9149-B6C781FFD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023" y="2159614"/>
            <a:ext cx="4250820" cy="22671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ovince takes action to support return to sport | viaSport">
            <a:extLst>
              <a:ext uri="{FF2B5EF4-FFF2-40B4-BE49-F238E27FC236}">
                <a16:creationId xmlns:a16="http://schemas.microsoft.com/office/drawing/2014/main" id="{250011C7-2CB7-4DE9-BC34-8FF24623B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016" y="2078689"/>
            <a:ext cx="3675177" cy="23480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54828DF-C957-49E6-B5EF-55CE1DF39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516" y="5077103"/>
            <a:ext cx="238601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reshwater Fisheries Society of BC Archives - My Prince George Now">
            <a:extLst>
              <a:ext uri="{FF2B5EF4-FFF2-40B4-BE49-F238E27FC236}">
                <a16:creationId xmlns:a16="http://schemas.microsoft.com/office/drawing/2014/main" id="{49A59A22-0C7F-4019-A23C-CA93D76A7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118" y="5029643"/>
            <a:ext cx="2678629" cy="142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1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088354" y="1"/>
            <a:ext cx="7851329" cy="676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90969" y="4573424"/>
            <a:ext cx="2396045" cy="2062103"/>
          </a:xfrm>
          <a:prstGeom prst="rect">
            <a:avLst/>
          </a:prstGeom>
          <a:noFill/>
        </p:spPr>
        <p:txBody>
          <a:bodyPr wrap="square" rtlCol="0">
            <a:spAutoFit/>
          </a:bodyPr>
          <a:lstStyle/>
          <a:p>
            <a:r>
              <a:rPr lang="en-CA" sz="3200" dirty="0">
                <a:solidFill>
                  <a:schemeClr val="bg1"/>
                </a:solidFill>
              </a:rPr>
              <a:t>Native Range of O. mykiss in British Columbia</a:t>
            </a:r>
          </a:p>
        </p:txBody>
      </p:sp>
      <p:sp>
        <p:nvSpPr>
          <p:cNvPr id="8" name="Freeform: Shape 7">
            <a:extLst>
              <a:ext uri="{FF2B5EF4-FFF2-40B4-BE49-F238E27FC236}">
                <a16:creationId xmlns:a16="http://schemas.microsoft.com/office/drawing/2014/main" id="{BE40B0D2-31B1-5B49-B039-3469EB3AF5FA}"/>
              </a:ext>
            </a:extLst>
          </p:cNvPr>
          <p:cNvSpPr/>
          <p:nvPr/>
        </p:nvSpPr>
        <p:spPr>
          <a:xfrm>
            <a:off x="9162854" y="5986021"/>
            <a:ext cx="48017" cy="103694"/>
          </a:xfrm>
          <a:custGeom>
            <a:avLst/>
            <a:gdLst>
              <a:gd name="connsiteX0" fmla="*/ 0 w 48017"/>
              <a:gd name="connsiteY0" fmla="*/ 0 h 103694"/>
              <a:gd name="connsiteX1" fmla="*/ 47134 w 48017"/>
              <a:gd name="connsiteY1" fmla="*/ 84841 h 103694"/>
              <a:gd name="connsiteX2" fmla="*/ 47134 w 48017"/>
              <a:gd name="connsiteY2" fmla="*/ 103694 h 103694"/>
            </a:gdLst>
            <a:ahLst/>
            <a:cxnLst>
              <a:cxn ang="0">
                <a:pos x="connsiteX0" y="connsiteY0"/>
              </a:cxn>
              <a:cxn ang="0">
                <a:pos x="connsiteX1" y="connsiteY1"/>
              </a:cxn>
              <a:cxn ang="0">
                <a:pos x="connsiteX2" y="connsiteY2"/>
              </a:cxn>
            </a:cxnLst>
            <a:rect l="l" t="t" r="r" b="b"/>
            <a:pathLst>
              <a:path w="48017" h="103694">
                <a:moveTo>
                  <a:pt x="0" y="0"/>
                </a:moveTo>
                <a:cubicBezTo>
                  <a:pt x="9059" y="15099"/>
                  <a:pt x="40373" y="64558"/>
                  <a:pt x="47134" y="84841"/>
                </a:cubicBezTo>
                <a:cubicBezTo>
                  <a:pt x="49121" y="90803"/>
                  <a:pt x="47134" y="97410"/>
                  <a:pt x="47134" y="103694"/>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Freeform: Shape 9">
            <a:extLst>
              <a:ext uri="{FF2B5EF4-FFF2-40B4-BE49-F238E27FC236}">
                <a16:creationId xmlns:a16="http://schemas.microsoft.com/office/drawing/2014/main" id="{E90F3332-2E7A-DA21-4614-35B131DBE716}"/>
              </a:ext>
            </a:extLst>
          </p:cNvPr>
          <p:cNvSpPr/>
          <p:nvPr/>
        </p:nvSpPr>
        <p:spPr>
          <a:xfrm>
            <a:off x="3337980" y="715670"/>
            <a:ext cx="6146277" cy="5374045"/>
          </a:xfrm>
          <a:custGeom>
            <a:avLst/>
            <a:gdLst>
              <a:gd name="connsiteX0" fmla="*/ 0 w 6146277"/>
              <a:gd name="connsiteY0" fmla="*/ 142169 h 5374045"/>
              <a:gd name="connsiteX1" fmla="*/ 197963 w 6146277"/>
              <a:gd name="connsiteY1" fmla="*/ 132742 h 5374045"/>
              <a:gd name="connsiteX2" fmla="*/ 263951 w 6146277"/>
              <a:gd name="connsiteY2" fmla="*/ 123315 h 5374045"/>
              <a:gd name="connsiteX3" fmla="*/ 292231 w 6146277"/>
              <a:gd name="connsiteY3" fmla="*/ 104462 h 5374045"/>
              <a:gd name="connsiteX4" fmla="*/ 367646 w 6146277"/>
              <a:gd name="connsiteY4" fmla="*/ 66755 h 5374045"/>
              <a:gd name="connsiteX5" fmla="*/ 386499 w 6146277"/>
              <a:gd name="connsiteY5" fmla="*/ 38474 h 5374045"/>
              <a:gd name="connsiteX6" fmla="*/ 537328 w 6146277"/>
              <a:gd name="connsiteY6" fmla="*/ 19621 h 5374045"/>
              <a:gd name="connsiteX7" fmla="*/ 593889 w 6146277"/>
              <a:gd name="connsiteY7" fmla="*/ 47901 h 5374045"/>
              <a:gd name="connsiteX8" fmla="*/ 631596 w 6146277"/>
              <a:gd name="connsiteY8" fmla="*/ 57328 h 5374045"/>
              <a:gd name="connsiteX9" fmla="*/ 650450 w 6146277"/>
              <a:gd name="connsiteY9" fmla="*/ 85608 h 5374045"/>
              <a:gd name="connsiteX10" fmla="*/ 688157 w 6146277"/>
              <a:gd name="connsiteY10" fmla="*/ 104462 h 5374045"/>
              <a:gd name="connsiteX11" fmla="*/ 763572 w 6146277"/>
              <a:gd name="connsiteY11" fmla="*/ 161023 h 5374045"/>
              <a:gd name="connsiteX12" fmla="*/ 791852 w 6146277"/>
              <a:gd name="connsiteY12" fmla="*/ 170449 h 5374045"/>
              <a:gd name="connsiteX13" fmla="*/ 895547 w 6146277"/>
              <a:gd name="connsiteY13" fmla="*/ 208157 h 5374045"/>
              <a:gd name="connsiteX14" fmla="*/ 1018095 w 6146277"/>
              <a:gd name="connsiteY14" fmla="*/ 302425 h 5374045"/>
              <a:gd name="connsiteX15" fmla="*/ 1055803 w 6146277"/>
              <a:gd name="connsiteY15" fmla="*/ 321278 h 5374045"/>
              <a:gd name="connsiteX16" fmla="*/ 1065229 w 6146277"/>
              <a:gd name="connsiteY16" fmla="*/ 349559 h 5374045"/>
              <a:gd name="connsiteX17" fmla="*/ 1140644 w 6146277"/>
              <a:gd name="connsiteY17" fmla="*/ 443827 h 5374045"/>
              <a:gd name="connsiteX18" fmla="*/ 1178351 w 6146277"/>
              <a:gd name="connsiteY18" fmla="*/ 462680 h 5374045"/>
              <a:gd name="connsiteX19" fmla="*/ 1216058 w 6146277"/>
              <a:gd name="connsiteY19" fmla="*/ 490961 h 5374045"/>
              <a:gd name="connsiteX20" fmla="*/ 1272619 w 6146277"/>
              <a:gd name="connsiteY20" fmla="*/ 500388 h 5374045"/>
              <a:gd name="connsiteX21" fmla="*/ 1282046 w 6146277"/>
              <a:gd name="connsiteY21" fmla="*/ 528668 h 5374045"/>
              <a:gd name="connsiteX22" fmla="*/ 1348033 w 6146277"/>
              <a:gd name="connsiteY22" fmla="*/ 566375 h 5374045"/>
              <a:gd name="connsiteX23" fmla="*/ 1395167 w 6146277"/>
              <a:gd name="connsiteY23" fmla="*/ 585229 h 5374045"/>
              <a:gd name="connsiteX24" fmla="*/ 1451728 w 6146277"/>
              <a:gd name="connsiteY24" fmla="*/ 613509 h 5374045"/>
              <a:gd name="connsiteX25" fmla="*/ 1574277 w 6146277"/>
              <a:gd name="connsiteY25" fmla="*/ 651216 h 5374045"/>
              <a:gd name="connsiteX26" fmla="*/ 1668545 w 6146277"/>
              <a:gd name="connsiteY26" fmla="*/ 707777 h 5374045"/>
              <a:gd name="connsiteX27" fmla="*/ 1762813 w 6146277"/>
              <a:gd name="connsiteY27" fmla="*/ 726631 h 5374045"/>
              <a:gd name="connsiteX28" fmla="*/ 1847654 w 6146277"/>
              <a:gd name="connsiteY28" fmla="*/ 745484 h 5374045"/>
              <a:gd name="connsiteX29" fmla="*/ 1941922 w 6146277"/>
              <a:gd name="connsiteY29" fmla="*/ 783192 h 5374045"/>
              <a:gd name="connsiteX30" fmla="*/ 1970203 w 6146277"/>
              <a:gd name="connsiteY30" fmla="*/ 792618 h 5374045"/>
              <a:gd name="connsiteX31" fmla="*/ 2036190 w 6146277"/>
              <a:gd name="connsiteY31" fmla="*/ 802045 h 5374045"/>
              <a:gd name="connsiteX32" fmla="*/ 2064471 w 6146277"/>
              <a:gd name="connsiteY32" fmla="*/ 820899 h 5374045"/>
              <a:gd name="connsiteX33" fmla="*/ 2196446 w 6146277"/>
              <a:gd name="connsiteY33" fmla="*/ 839752 h 5374045"/>
              <a:gd name="connsiteX34" fmla="*/ 2253007 w 6146277"/>
              <a:gd name="connsiteY34" fmla="*/ 849179 h 5374045"/>
              <a:gd name="connsiteX35" fmla="*/ 2318994 w 6146277"/>
              <a:gd name="connsiteY35" fmla="*/ 858606 h 5374045"/>
              <a:gd name="connsiteX36" fmla="*/ 2347275 w 6146277"/>
              <a:gd name="connsiteY36" fmla="*/ 877460 h 5374045"/>
              <a:gd name="connsiteX37" fmla="*/ 2375555 w 6146277"/>
              <a:gd name="connsiteY37" fmla="*/ 886887 h 5374045"/>
              <a:gd name="connsiteX38" fmla="*/ 2450970 w 6146277"/>
              <a:gd name="connsiteY38" fmla="*/ 934021 h 5374045"/>
              <a:gd name="connsiteX39" fmla="*/ 2469823 w 6146277"/>
              <a:gd name="connsiteY39" fmla="*/ 962301 h 5374045"/>
              <a:gd name="connsiteX40" fmla="*/ 2498104 w 6146277"/>
              <a:gd name="connsiteY40" fmla="*/ 990581 h 5374045"/>
              <a:gd name="connsiteX41" fmla="*/ 2554664 w 6146277"/>
              <a:gd name="connsiteY41" fmla="*/ 1094276 h 5374045"/>
              <a:gd name="connsiteX42" fmla="*/ 2573518 w 6146277"/>
              <a:gd name="connsiteY42" fmla="*/ 1122557 h 5374045"/>
              <a:gd name="connsiteX43" fmla="*/ 2601798 w 6146277"/>
              <a:gd name="connsiteY43" fmla="*/ 1169691 h 5374045"/>
              <a:gd name="connsiteX44" fmla="*/ 2639506 w 6146277"/>
              <a:gd name="connsiteY44" fmla="*/ 1207398 h 5374045"/>
              <a:gd name="connsiteX45" fmla="*/ 2658359 w 6146277"/>
              <a:gd name="connsiteY45" fmla="*/ 1245105 h 5374045"/>
              <a:gd name="connsiteX46" fmla="*/ 2714920 w 6146277"/>
              <a:gd name="connsiteY46" fmla="*/ 1311093 h 5374045"/>
              <a:gd name="connsiteX47" fmla="*/ 2724347 w 6146277"/>
              <a:gd name="connsiteY47" fmla="*/ 1339373 h 5374045"/>
              <a:gd name="connsiteX48" fmla="*/ 2762054 w 6146277"/>
              <a:gd name="connsiteY48" fmla="*/ 1367654 h 5374045"/>
              <a:gd name="connsiteX49" fmla="*/ 2790334 w 6146277"/>
              <a:gd name="connsiteY49" fmla="*/ 1395934 h 5374045"/>
              <a:gd name="connsiteX50" fmla="*/ 2828042 w 6146277"/>
              <a:gd name="connsiteY50" fmla="*/ 1452495 h 5374045"/>
              <a:gd name="connsiteX51" fmla="*/ 2856322 w 6146277"/>
              <a:gd name="connsiteY51" fmla="*/ 1490202 h 5374045"/>
              <a:gd name="connsiteX52" fmla="*/ 2865749 w 6146277"/>
              <a:gd name="connsiteY52" fmla="*/ 1546763 h 5374045"/>
              <a:gd name="connsiteX53" fmla="*/ 2894029 w 6146277"/>
              <a:gd name="connsiteY53" fmla="*/ 1565616 h 5374045"/>
              <a:gd name="connsiteX54" fmla="*/ 2912883 w 6146277"/>
              <a:gd name="connsiteY54" fmla="*/ 1593897 h 5374045"/>
              <a:gd name="connsiteX55" fmla="*/ 2969444 w 6146277"/>
              <a:gd name="connsiteY55" fmla="*/ 1650458 h 5374045"/>
              <a:gd name="connsiteX56" fmla="*/ 3035431 w 6146277"/>
              <a:gd name="connsiteY56" fmla="*/ 1697592 h 5374045"/>
              <a:gd name="connsiteX57" fmla="*/ 3082565 w 6146277"/>
              <a:gd name="connsiteY57" fmla="*/ 1773006 h 5374045"/>
              <a:gd name="connsiteX58" fmla="*/ 3091992 w 6146277"/>
              <a:gd name="connsiteY58" fmla="*/ 1801287 h 5374045"/>
              <a:gd name="connsiteX59" fmla="*/ 3120273 w 6146277"/>
              <a:gd name="connsiteY59" fmla="*/ 1848421 h 5374045"/>
              <a:gd name="connsiteX60" fmla="*/ 3139126 w 6146277"/>
              <a:gd name="connsiteY60" fmla="*/ 1886128 h 5374045"/>
              <a:gd name="connsiteX61" fmla="*/ 3186260 w 6146277"/>
              <a:gd name="connsiteY61" fmla="*/ 1952115 h 5374045"/>
              <a:gd name="connsiteX62" fmla="*/ 3205114 w 6146277"/>
              <a:gd name="connsiteY62" fmla="*/ 1989823 h 5374045"/>
              <a:gd name="connsiteX63" fmla="*/ 3214541 w 6146277"/>
              <a:gd name="connsiteY63" fmla="*/ 2027530 h 5374045"/>
              <a:gd name="connsiteX64" fmla="*/ 3242821 w 6146277"/>
              <a:gd name="connsiteY64" fmla="*/ 2055810 h 5374045"/>
              <a:gd name="connsiteX65" fmla="*/ 3261675 w 6146277"/>
              <a:gd name="connsiteY65" fmla="*/ 2102944 h 5374045"/>
              <a:gd name="connsiteX66" fmla="*/ 3299382 w 6146277"/>
              <a:gd name="connsiteY66" fmla="*/ 2131225 h 5374045"/>
              <a:gd name="connsiteX67" fmla="*/ 3337089 w 6146277"/>
              <a:gd name="connsiteY67" fmla="*/ 2168932 h 5374045"/>
              <a:gd name="connsiteX68" fmla="*/ 3374796 w 6146277"/>
              <a:gd name="connsiteY68" fmla="*/ 2197212 h 5374045"/>
              <a:gd name="connsiteX69" fmla="*/ 3431357 w 6146277"/>
              <a:gd name="connsiteY69" fmla="*/ 2272627 h 5374045"/>
              <a:gd name="connsiteX70" fmla="*/ 3516198 w 6146277"/>
              <a:gd name="connsiteY70" fmla="*/ 2385748 h 5374045"/>
              <a:gd name="connsiteX71" fmla="*/ 3563332 w 6146277"/>
              <a:gd name="connsiteY71" fmla="*/ 2404602 h 5374045"/>
              <a:gd name="connsiteX72" fmla="*/ 3591613 w 6146277"/>
              <a:gd name="connsiteY72" fmla="*/ 2423456 h 5374045"/>
              <a:gd name="connsiteX73" fmla="*/ 3619893 w 6146277"/>
              <a:gd name="connsiteY73" fmla="*/ 2489443 h 5374045"/>
              <a:gd name="connsiteX74" fmla="*/ 3676454 w 6146277"/>
              <a:gd name="connsiteY74" fmla="*/ 2527150 h 5374045"/>
              <a:gd name="connsiteX75" fmla="*/ 3780149 w 6146277"/>
              <a:gd name="connsiteY75" fmla="*/ 2574284 h 5374045"/>
              <a:gd name="connsiteX76" fmla="*/ 3883844 w 6146277"/>
              <a:gd name="connsiteY76" fmla="*/ 2630845 h 5374045"/>
              <a:gd name="connsiteX77" fmla="*/ 3902697 w 6146277"/>
              <a:gd name="connsiteY77" fmla="*/ 2659126 h 5374045"/>
              <a:gd name="connsiteX78" fmla="*/ 3978112 w 6146277"/>
              <a:gd name="connsiteY78" fmla="*/ 2715687 h 5374045"/>
              <a:gd name="connsiteX79" fmla="*/ 4006392 w 6146277"/>
              <a:gd name="connsiteY79" fmla="*/ 2725113 h 5374045"/>
              <a:gd name="connsiteX80" fmla="*/ 4044099 w 6146277"/>
              <a:gd name="connsiteY80" fmla="*/ 2743967 h 5374045"/>
              <a:gd name="connsiteX81" fmla="*/ 4128941 w 6146277"/>
              <a:gd name="connsiteY81" fmla="*/ 2781674 h 5374045"/>
              <a:gd name="connsiteX82" fmla="*/ 4166648 w 6146277"/>
              <a:gd name="connsiteY82" fmla="*/ 2772247 h 5374045"/>
              <a:gd name="connsiteX83" fmla="*/ 4242062 w 6146277"/>
              <a:gd name="connsiteY83" fmla="*/ 2847662 h 5374045"/>
              <a:gd name="connsiteX84" fmla="*/ 4260916 w 6146277"/>
              <a:gd name="connsiteY84" fmla="*/ 2894796 h 5374045"/>
              <a:gd name="connsiteX85" fmla="*/ 4279770 w 6146277"/>
              <a:gd name="connsiteY85" fmla="*/ 2923076 h 5374045"/>
              <a:gd name="connsiteX86" fmla="*/ 4308050 w 6146277"/>
              <a:gd name="connsiteY86" fmla="*/ 2989064 h 5374045"/>
              <a:gd name="connsiteX87" fmla="*/ 4317477 w 6146277"/>
              <a:gd name="connsiteY87" fmla="*/ 3036198 h 5374045"/>
              <a:gd name="connsiteX88" fmla="*/ 4336330 w 6146277"/>
              <a:gd name="connsiteY88" fmla="*/ 3064478 h 5374045"/>
              <a:gd name="connsiteX89" fmla="*/ 4364611 w 6146277"/>
              <a:gd name="connsiteY89" fmla="*/ 3130466 h 5374045"/>
              <a:gd name="connsiteX90" fmla="*/ 4411745 w 6146277"/>
              <a:gd name="connsiteY90" fmla="*/ 3158746 h 5374045"/>
              <a:gd name="connsiteX91" fmla="*/ 4590854 w 6146277"/>
              <a:gd name="connsiteY91" fmla="*/ 3196454 h 5374045"/>
              <a:gd name="connsiteX92" fmla="*/ 4628561 w 6146277"/>
              <a:gd name="connsiteY92" fmla="*/ 3224734 h 5374045"/>
              <a:gd name="connsiteX93" fmla="*/ 4647415 w 6146277"/>
              <a:gd name="connsiteY93" fmla="*/ 3262441 h 5374045"/>
              <a:gd name="connsiteX94" fmla="*/ 4685122 w 6146277"/>
              <a:gd name="connsiteY94" fmla="*/ 3271868 h 5374045"/>
              <a:gd name="connsiteX95" fmla="*/ 4703976 w 6146277"/>
              <a:gd name="connsiteY95" fmla="*/ 3319002 h 5374045"/>
              <a:gd name="connsiteX96" fmla="*/ 4732256 w 6146277"/>
              <a:gd name="connsiteY96" fmla="*/ 3347282 h 5374045"/>
              <a:gd name="connsiteX97" fmla="*/ 4779390 w 6146277"/>
              <a:gd name="connsiteY97" fmla="*/ 3413270 h 5374045"/>
              <a:gd name="connsiteX98" fmla="*/ 4798244 w 6146277"/>
              <a:gd name="connsiteY98" fmla="*/ 3450977 h 5374045"/>
              <a:gd name="connsiteX99" fmla="*/ 4817097 w 6146277"/>
              <a:gd name="connsiteY99" fmla="*/ 3479258 h 5374045"/>
              <a:gd name="connsiteX100" fmla="*/ 4845378 w 6146277"/>
              <a:gd name="connsiteY100" fmla="*/ 3601806 h 5374045"/>
              <a:gd name="connsiteX101" fmla="*/ 4892512 w 6146277"/>
              <a:gd name="connsiteY101" fmla="*/ 3667794 h 5374045"/>
              <a:gd name="connsiteX102" fmla="*/ 4949073 w 6146277"/>
              <a:gd name="connsiteY102" fmla="*/ 3696074 h 5374045"/>
              <a:gd name="connsiteX103" fmla="*/ 4967926 w 6146277"/>
              <a:gd name="connsiteY103" fmla="*/ 3724355 h 5374045"/>
              <a:gd name="connsiteX104" fmla="*/ 4996207 w 6146277"/>
              <a:gd name="connsiteY104" fmla="*/ 3743208 h 5374045"/>
              <a:gd name="connsiteX105" fmla="*/ 5099901 w 6146277"/>
              <a:gd name="connsiteY105" fmla="*/ 3780915 h 5374045"/>
              <a:gd name="connsiteX106" fmla="*/ 5175316 w 6146277"/>
              <a:gd name="connsiteY106" fmla="*/ 3799769 h 5374045"/>
              <a:gd name="connsiteX107" fmla="*/ 5231877 w 6146277"/>
              <a:gd name="connsiteY107" fmla="*/ 3846903 h 5374045"/>
              <a:gd name="connsiteX108" fmla="*/ 5260157 w 6146277"/>
              <a:gd name="connsiteY108" fmla="*/ 3875183 h 5374045"/>
              <a:gd name="connsiteX109" fmla="*/ 5326145 w 6146277"/>
              <a:gd name="connsiteY109" fmla="*/ 3903464 h 5374045"/>
              <a:gd name="connsiteX110" fmla="*/ 5363852 w 6146277"/>
              <a:gd name="connsiteY110" fmla="*/ 3922317 h 5374045"/>
              <a:gd name="connsiteX111" fmla="*/ 5401559 w 6146277"/>
              <a:gd name="connsiteY111" fmla="*/ 3960025 h 5374045"/>
              <a:gd name="connsiteX112" fmla="*/ 5420413 w 6146277"/>
              <a:gd name="connsiteY112" fmla="*/ 4007159 h 5374045"/>
              <a:gd name="connsiteX113" fmla="*/ 5476974 w 6146277"/>
              <a:gd name="connsiteY113" fmla="*/ 4073146 h 5374045"/>
              <a:gd name="connsiteX114" fmla="*/ 5552388 w 6146277"/>
              <a:gd name="connsiteY114" fmla="*/ 4092000 h 5374045"/>
              <a:gd name="connsiteX115" fmla="*/ 5590095 w 6146277"/>
              <a:gd name="connsiteY115" fmla="*/ 4120280 h 5374045"/>
              <a:gd name="connsiteX116" fmla="*/ 5684363 w 6146277"/>
              <a:gd name="connsiteY116" fmla="*/ 4195695 h 5374045"/>
              <a:gd name="connsiteX117" fmla="*/ 5703217 w 6146277"/>
              <a:gd name="connsiteY117" fmla="*/ 4223975 h 5374045"/>
              <a:gd name="connsiteX118" fmla="*/ 5731497 w 6146277"/>
              <a:gd name="connsiteY118" fmla="*/ 4261682 h 5374045"/>
              <a:gd name="connsiteX119" fmla="*/ 5759778 w 6146277"/>
              <a:gd name="connsiteY119" fmla="*/ 4318243 h 5374045"/>
              <a:gd name="connsiteX120" fmla="*/ 5872899 w 6146277"/>
              <a:gd name="connsiteY120" fmla="*/ 4384231 h 5374045"/>
              <a:gd name="connsiteX121" fmla="*/ 5957741 w 6146277"/>
              <a:gd name="connsiteY121" fmla="*/ 4440792 h 5374045"/>
              <a:gd name="connsiteX122" fmla="*/ 5995448 w 6146277"/>
              <a:gd name="connsiteY122" fmla="*/ 4469072 h 5374045"/>
              <a:gd name="connsiteX123" fmla="*/ 6004875 w 6146277"/>
              <a:gd name="connsiteY123" fmla="*/ 4497352 h 5374045"/>
              <a:gd name="connsiteX124" fmla="*/ 6014301 w 6146277"/>
              <a:gd name="connsiteY124" fmla="*/ 4535060 h 5374045"/>
              <a:gd name="connsiteX125" fmla="*/ 6042582 w 6146277"/>
              <a:gd name="connsiteY125" fmla="*/ 4610474 h 5374045"/>
              <a:gd name="connsiteX126" fmla="*/ 6052009 w 6146277"/>
              <a:gd name="connsiteY126" fmla="*/ 4657608 h 5374045"/>
              <a:gd name="connsiteX127" fmla="*/ 6108570 w 6146277"/>
              <a:gd name="connsiteY127" fmla="*/ 4685889 h 5374045"/>
              <a:gd name="connsiteX128" fmla="*/ 6127423 w 6146277"/>
              <a:gd name="connsiteY128" fmla="*/ 4714169 h 5374045"/>
              <a:gd name="connsiteX129" fmla="*/ 6146277 w 6146277"/>
              <a:gd name="connsiteY129" fmla="*/ 4827291 h 5374045"/>
              <a:gd name="connsiteX130" fmla="*/ 6136850 w 6146277"/>
              <a:gd name="connsiteY130" fmla="*/ 4902705 h 5374045"/>
              <a:gd name="connsiteX131" fmla="*/ 6014301 w 6146277"/>
              <a:gd name="connsiteY131" fmla="*/ 4959266 h 5374045"/>
              <a:gd name="connsiteX132" fmla="*/ 5986021 w 6146277"/>
              <a:gd name="connsiteY132" fmla="*/ 4968693 h 5374045"/>
              <a:gd name="connsiteX133" fmla="*/ 5967167 w 6146277"/>
              <a:gd name="connsiteY133" fmla="*/ 4940412 h 5374045"/>
              <a:gd name="connsiteX134" fmla="*/ 5920033 w 6146277"/>
              <a:gd name="connsiteY134" fmla="*/ 4883851 h 5374045"/>
              <a:gd name="connsiteX135" fmla="*/ 5863473 w 6146277"/>
              <a:gd name="connsiteY135" fmla="*/ 4874425 h 5374045"/>
              <a:gd name="connsiteX136" fmla="*/ 5816339 w 6146277"/>
              <a:gd name="connsiteY136" fmla="*/ 4761303 h 5374045"/>
              <a:gd name="connsiteX137" fmla="*/ 5788058 w 6146277"/>
              <a:gd name="connsiteY137" fmla="*/ 4714169 h 5374045"/>
              <a:gd name="connsiteX138" fmla="*/ 5769205 w 6146277"/>
              <a:gd name="connsiteY138" fmla="*/ 4657608 h 5374045"/>
              <a:gd name="connsiteX139" fmla="*/ 5722071 w 6146277"/>
              <a:gd name="connsiteY139" fmla="*/ 4601047 h 5374045"/>
              <a:gd name="connsiteX140" fmla="*/ 5693790 w 6146277"/>
              <a:gd name="connsiteY140" fmla="*/ 4553913 h 5374045"/>
              <a:gd name="connsiteX141" fmla="*/ 5608949 w 6146277"/>
              <a:gd name="connsiteY141" fmla="*/ 4525633 h 5374045"/>
              <a:gd name="connsiteX142" fmla="*/ 5580669 w 6146277"/>
              <a:gd name="connsiteY142" fmla="*/ 4506779 h 5374045"/>
              <a:gd name="connsiteX143" fmla="*/ 5552388 w 6146277"/>
              <a:gd name="connsiteY143" fmla="*/ 4497352 h 5374045"/>
              <a:gd name="connsiteX144" fmla="*/ 5571242 w 6146277"/>
              <a:gd name="connsiteY144" fmla="*/ 4591621 h 5374045"/>
              <a:gd name="connsiteX145" fmla="*/ 5590095 w 6146277"/>
              <a:gd name="connsiteY145" fmla="*/ 4619901 h 5374045"/>
              <a:gd name="connsiteX146" fmla="*/ 5656083 w 6146277"/>
              <a:gd name="connsiteY146" fmla="*/ 4638755 h 5374045"/>
              <a:gd name="connsiteX147" fmla="*/ 5684363 w 6146277"/>
              <a:gd name="connsiteY147" fmla="*/ 4648181 h 5374045"/>
              <a:gd name="connsiteX148" fmla="*/ 5731497 w 6146277"/>
              <a:gd name="connsiteY148" fmla="*/ 4704742 h 5374045"/>
              <a:gd name="connsiteX149" fmla="*/ 5750351 w 6146277"/>
              <a:gd name="connsiteY149" fmla="*/ 4761303 h 5374045"/>
              <a:gd name="connsiteX150" fmla="*/ 5759778 w 6146277"/>
              <a:gd name="connsiteY150" fmla="*/ 4817864 h 5374045"/>
              <a:gd name="connsiteX151" fmla="*/ 5778631 w 6146277"/>
              <a:gd name="connsiteY151" fmla="*/ 4864998 h 5374045"/>
              <a:gd name="connsiteX152" fmla="*/ 5740924 w 6146277"/>
              <a:gd name="connsiteY152" fmla="*/ 4978119 h 5374045"/>
              <a:gd name="connsiteX153" fmla="*/ 5703217 w 6146277"/>
              <a:gd name="connsiteY153" fmla="*/ 5006400 h 5374045"/>
              <a:gd name="connsiteX154" fmla="*/ 5750351 w 6146277"/>
              <a:gd name="connsiteY154" fmla="*/ 5044107 h 5374045"/>
              <a:gd name="connsiteX155" fmla="*/ 5778631 w 6146277"/>
              <a:gd name="connsiteY155" fmla="*/ 5062961 h 5374045"/>
              <a:gd name="connsiteX156" fmla="*/ 5788058 w 6146277"/>
              <a:gd name="connsiteY156" fmla="*/ 5110095 h 5374045"/>
              <a:gd name="connsiteX157" fmla="*/ 5816339 w 6146277"/>
              <a:gd name="connsiteY157" fmla="*/ 5166656 h 5374045"/>
              <a:gd name="connsiteX158" fmla="*/ 5835192 w 6146277"/>
              <a:gd name="connsiteY158" fmla="*/ 5242070 h 5374045"/>
              <a:gd name="connsiteX159" fmla="*/ 5854046 w 6146277"/>
              <a:gd name="connsiteY159" fmla="*/ 5355192 h 5374045"/>
              <a:gd name="connsiteX160" fmla="*/ 5863473 w 6146277"/>
              <a:gd name="connsiteY160" fmla="*/ 5374045 h 5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146277" h="5374045">
                <a:moveTo>
                  <a:pt x="0" y="142169"/>
                </a:moveTo>
                <a:cubicBezTo>
                  <a:pt x="65988" y="139027"/>
                  <a:pt x="132068" y="137449"/>
                  <a:pt x="197963" y="132742"/>
                </a:cubicBezTo>
                <a:cubicBezTo>
                  <a:pt x="220126" y="131159"/>
                  <a:pt x="242669" y="129700"/>
                  <a:pt x="263951" y="123315"/>
                </a:cubicBezTo>
                <a:cubicBezTo>
                  <a:pt x="274803" y="120060"/>
                  <a:pt x="282285" y="109887"/>
                  <a:pt x="292231" y="104462"/>
                </a:cubicBezTo>
                <a:cubicBezTo>
                  <a:pt x="316905" y="91004"/>
                  <a:pt x="367646" y="66755"/>
                  <a:pt x="367646" y="66755"/>
                </a:cubicBezTo>
                <a:cubicBezTo>
                  <a:pt x="373930" y="57328"/>
                  <a:pt x="377973" y="45935"/>
                  <a:pt x="386499" y="38474"/>
                </a:cubicBezTo>
                <a:cubicBezTo>
                  <a:pt x="453593" y="-20234"/>
                  <a:pt x="443652" y="885"/>
                  <a:pt x="537328" y="19621"/>
                </a:cubicBezTo>
                <a:cubicBezTo>
                  <a:pt x="556182" y="29048"/>
                  <a:pt x="574318" y="40073"/>
                  <a:pt x="593889" y="47901"/>
                </a:cubicBezTo>
                <a:cubicBezTo>
                  <a:pt x="605918" y="52713"/>
                  <a:pt x="620816" y="50141"/>
                  <a:pt x="631596" y="57328"/>
                </a:cubicBezTo>
                <a:cubicBezTo>
                  <a:pt x="641023" y="63612"/>
                  <a:pt x="641746" y="78355"/>
                  <a:pt x="650450" y="85608"/>
                </a:cubicBezTo>
                <a:cubicBezTo>
                  <a:pt x="661246" y="94604"/>
                  <a:pt x="675956" y="97490"/>
                  <a:pt x="688157" y="104462"/>
                </a:cubicBezTo>
                <a:cubicBezTo>
                  <a:pt x="756140" y="143309"/>
                  <a:pt x="666814" y="100549"/>
                  <a:pt x="763572" y="161023"/>
                </a:cubicBezTo>
                <a:cubicBezTo>
                  <a:pt x="771998" y="166289"/>
                  <a:pt x="782425" y="167307"/>
                  <a:pt x="791852" y="170449"/>
                </a:cubicBezTo>
                <a:cubicBezTo>
                  <a:pt x="836056" y="236755"/>
                  <a:pt x="775421" y="161441"/>
                  <a:pt x="895547" y="208157"/>
                </a:cubicBezTo>
                <a:cubicBezTo>
                  <a:pt x="1000280" y="248886"/>
                  <a:pt x="953687" y="254119"/>
                  <a:pt x="1018095" y="302425"/>
                </a:cubicBezTo>
                <a:cubicBezTo>
                  <a:pt x="1029337" y="310857"/>
                  <a:pt x="1043234" y="314994"/>
                  <a:pt x="1055803" y="321278"/>
                </a:cubicBezTo>
                <a:cubicBezTo>
                  <a:pt x="1058945" y="330705"/>
                  <a:pt x="1061315" y="340426"/>
                  <a:pt x="1065229" y="349559"/>
                </a:cubicBezTo>
                <a:cubicBezTo>
                  <a:pt x="1080852" y="386012"/>
                  <a:pt x="1102903" y="424957"/>
                  <a:pt x="1140644" y="443827"/>
                </a:cubicBezTo>
                <a:cubicBezTo>
                  <a:pt x="1153213" y="450111"/>
                  <a:pt x="1166435" y="455232"/>
                  <a:pt x="1178351" y="462680"/>
                </a:cubicBezTo>
                <a:cubicBezTo>
                  <a:pt x="1191674" y="471007"/>
                  <a:pt x="1201470" y="485126"/>
                  <a:pt x="1216058" y="490961"/>
                </a:cubicBezTo>
                <a:cubicBezTo>
                  <a:pt x="1233805" y="498060"/>
                  <a:pt x="1253765" y="497246"/>
                  <a:pt x="1272619" y="500388"/>
                </a:cubicBezTo>
                <a:cubicBezTo>
                  <a:pt x="1275761" y="509815"/>
                  <a:pt x="1276534" y="520400"/>
                  <a:pt x="1282046" y="528668"/>
                </a:cubicBezTo>
                <a:cubicBezTo>
                  <a:pt x="1307163" y="566343"/>
                  <a:pt x="1309370" y="553487"/>
                  <a:pt x="1348033" y="566375"/>
                </a:cubicBezTo>
                <a:cubicBezTo>
                  <a:pt x="1364086" y="571726"/>
                  <a:pt x="1379762" y="578227"/>
                  <a:pt x="1395167" y="585229"/>
                </a:cubicBezTo>
                <a:cubicBezTo>
                  <a:pt x="1414357" y="593952"/>
                  <a:pt x="1431877" y="606419"/>
                  <a:pt x="1451728" y="613509"/>
                </a:cubicBezTo>
                <a:cubicBezTo>
                  <a:pt x="1507669" y="633488"/>
                  <a:pt x="1526522" y="624685"/>
                  <a:pt x="1574277" y="651216"/>
                </a:cubicBezTo>
                <a:cubicBezTo>
                  <a:pt x="1631907" y="683233"/>
                  <a:pt x="1593826" y="684427"/>
                  <a:pt x="1668545" y="707777"/>
                </a:cubicBezTo>
                <a:cubicBezTo>
                  <a:pt x="1699131" y="717335"/>
                  <a:pt x="1731725" y="718859"/>
                  <a:pt x="1762813" y="726631"/>
                </a:cubicBezTo>
                <a:cubicBezTo>
                  <a:pt x="1816064" y="739944"/>
                  <a:pt x="1787816" y="733517"/>
                  <a:pt x="1847654" y="745484"/>
                </a:cubicBezTo>
                <a:cubicBezTo>
                  <a:pt x="1879077" y="758053"/>
                  <a:pt x="1909815" y="772491"/>
                  <a:pt x="1941922" y="783192"/>
                </a:cubicBezTo>
                <a:cubicBezTo>
                  <a:pt x="1951349" y="786334"/>
                  <a:pt x="1960459" y="790669"/>
                  <a:pt x="1970203" y="792618"/>
                </a:cubicBezTo>
                <a:cubicBezTo>
                  <a:pt x="1991991" y="796975"/>
                  <a:pt x="2014194" y="798903"/>
                  <a:pt x="2036190" y="802045"/>
                </a:cubicBezTo>
                <a:cubicBezTo>
                  <a:pt x="2045617" y="808330"/>
                  <a:pt x="2054057" y="816436"/>
                  <a:pt x="2064471" y="820899"/>
                </a:cubicBezTo>
                <a:cubicBezTo>
                  <a:pt x="2096235" y="834512"/>
                  <a:pt x="2178448" y="837502"/>
                  <a:pt x="2196446" y="839752"/>
                </a:cubicBezTo>
                <a:cubicBezTo>
                  <a:pt x="2215412" y="842123"/>
                  <a:pt x="2234116" y="846273"/>
                  <a:pt x="2253007" y="849179"/>
                </a:cubicBezTo>
                <a:cubicBezTo>
                  <a:pt x="2274968" y="852558"/>
                  <a:pt x="2296998" y="855464"/>
                  <a:pt x="2318994" y="858606"/>
                </a:cubicBezTo>
                <a:cubicBezTo>
                  <a:pt x="2328421" y="864891"/>
                  <a:pt x="2337141" y="872393"/>
                  <a:pt x="2347275" y="877460"/>
                </a:cubicBezTo>
                <a:cubicBezTo>
                  <a:pt x="2356163" y="881904"/>
                  <a:pt x="2367129" y="881621"/>
                  <a:pt x="2375555" y="886887"/>
                </a:cubicBezTo>
                <a:cubicBezTo>
                  <a:pt x="2463383" y="941780"/>
                  <a:pt x="2387336" y="912810"/>
                  <a:pt x="2450970" y="934021"/>
                </a:cubicBezTo>
                <a:cubicBezTo>
                  <a:pt x="2457254" y="943448"/>
                  <a:pt x="2462570" y="953598"/>
                  <a:pt x="2469823" y="962301"/>
                </a:cubicBezTo>
                <a:cubicBezTo>
                  <a:pt x="2478358" y="972543"/>
                  <a:pt x="2490105" y="979916"/>
                  <a:pt x="2498104" y="990581"/>
                </a:cubicBezTo>
                <a:cubicBezTo>
                  <a:pt x="2522869" y="1023601"/>
                  <a:pt x="2534710" y="1058359"/>
                  <a:pt x="2554664" y="1094276"/>
                </a:cubicBezTo>
                <a:cubicBezTo>
                  <a:pt x="2560166" y="1104180"/>
                  <a:pt x="2567513" y="1112949"/>
                  <a:pt x="2573518" y="1122557"/>
                </a:cubicBezTo>
                <a:cubicBezTo>
                  <a:pt x="2583229" y="1138094"/>
                  <a:pt x="2590549" y="1155228"/>
                  <a:pt x="2601798" y="1169691"/>
                </a:cubicBezTo>
                <a:cubicBezTo>
                  <a:pt x="2612711" y="1183722"/>
                  <a:pt x="2626937" y="1194829"/>
                  <a:pt x="2639506" y="1207398"/>
                </a:cubicBezTo>
                <a:cubicBezTo>
                  <a:pt x="2645790" y="1219967"/>
                  <a:pt x="2650911" y="1233189"/>
                  <a:pt x="2658359" y="1245105"/>
                </a:cubicBezTo>
                <a:cubicBezTo>
                  <a:pt x="2678512" y="1277349"/>
                  <a:pt x="2689215" y="1285387"/>
                  <a:pt x="2714920" y="1311093"/>
                </a:cubicBezTo>
                <a:cubicBezTo>
                  <a:pt x="2718062" y="1320520"/>
                  <a:pt x="2717986" y="1331739"/>
                  <a:pt x="2724347" y="1339373"/>
                </a:cubicBezTo>
                <a:cubicBezTo>
                  <a:pt x="2734405" y="1351443"/>
                  <a:pt x="2750125" y="1357429"/>
                  <a:pt x="2762054" y="1367654"/>
                </a:cubicBezTo>
                <a:cubicBezTo>
                  <a:pt x="2772176" y="1376330"/>
                  <a:pt x="2782149" y="1385411"/>
                  <a:pt x="2790334" y="1395934"/>
                </a:cubicBezTo>
                <a:cubicBezTo>
                  <a:pt x="2804246" y="1413820"/>
                  <a:pt x="2814446" y="1434367"/>
                  <a:pt x="2828042" y="1452495"/>
                </a:cubicBezTo>
                <a:lnTo>
                  <a:pt x="2856322" y="1490202"/>
                </a:lnTo>
                <a:cubicBezTo>
                  <a:pt x="2859464" y="1509056"/>
                  <a:pt x="2857201" y="1529667"/>
                  <a:pt x="2865749" y="1546763"/>
                </a:cubicBezTo>
                <a:cubicBezTo>
                  <a:pt x="2870816" y="1556896"/>
                  <a:pt x="2886018" y="1557605"/>
                  <a:pt x="2894029" y="1565616"/>
                </a:cubicBezTo>
                <a:cubicBezTo>
                  <a:pt x="2902040" y="1573627"/>
                  <a:pt x="2905356" y="1585429"/>
                  <a:pt x="2912883" y="1593897"/>
                </a:cubicBezTo>
                <a:cubicBezTo>
                  <a:pt x="2930597" y="1613825"/>
                  <a:pt x="2948113" y="1634460"/>
                  <a:pt x="2969444" y="1650458"/>
                </a:cubicBezTo>
                <a:cubicBezTo>
                  <a:pt x="3016215" y="1685536"/>
                  <a:pt x="2994079" y="1670023"/>
                  <a:pt x="3035431" y="1697592"/>
                </a:cubicBezTo>
                <a:cubicBezTo>
                  <a:pt x="3056643" y="1761226"/>
                  <a:pt x="3027671" y="1685175"/>
                  <a:pt x="3082565" y="1773006"/>
                </a:cubicBezTo>
                <a:cubicBezTo>
                  <a:pt x="3087832" y="1781433"/>
                  <a:pt x="3087548" y="1792399"/>
                  <a:pt x="3091992" y="1801287"/>
                </a:cubicBezTo>
                <a:cubicBezTo>
                  <a:pt x="3100186" y="1817675"/>
                  <a:pt x="3111375" y="1832404"/>
                  <a:pt x="3120273" y="1848421"/>
                </a:cubicBezTo>
                <a:cubicBezTo>
                  <a:pt x="3127098" y="1860705"/>
                  <a:pt x="3132154" y="1873927"/>
                  <a:pt x="3139126" y="1886128"/>
                </a:cubicBezTo>
                <a:cubicBezTo>
                  <a:pt x="3165707" y="1932644"/>
                  <a:pt x="3152553" y="1898183"/>
                  <a:pt x="3186260" y="1952115"/>
                </a:cubicBezTo>
                <a:cubicBezTo>
                  <a:pt x="3193708" y="1964032"/>
                  <a:pt x="3200180" y="1976665"/>
                  <a:pt x="3205114" y="1989823"/>
                </a:cubicBezTo>
                <a:cubicBezTo>
                  <a:pt x="3209663" y="2001954"/>
                  <a:pt x="3208113" y="2016281"/>
                  <a:pt x="3214541" y="2027530"/>
                </a:cubicBezTo>
                <a:cubicBezTo>
                  <a:pt x="3221155" y="2039105"/>
                  <a:pt x="3233394" y="2046383"/>
                  <a:pt x="3242821" y="2055810"/>
                </a:cubicBezTo>
                <a:cubicBezTo>
                  <a:pt x="3249106" y="2071521"/>
                  <a:pt x="3251522" y="2089407"/>
                  <a:pt x="3261675" y="2102944"/>
                </a:cubicBezTo>
                <a:cubicBezTo>
                  <a:pt x="3271102" y="2115513"/>
                  <a:pt x="3287558" y="2120879"/>
                  <a:pt x="3299382" y="2131225"/>
                </a:cubicBezTo>
                <a:cubicBezTo>
                  <a:pt x="3312759" y="2142930"/>
                  <a:pt x="3323712" y="2157227"/>
                  <a:pt x="3337089" y="2168932"/>
                </a:cubicBezTo>
                <a:cubicBezTo>
                  <a:pt x="3348913" y="2179278"/>
                  <a:pt x="3364228" y="2185587"/>
                  <a:pt x="3374796" y="2197212"/>
                </a:cubicBezTo>
                <a:cubicBezTo>
                  <a:pt x="3395933" y="2220463"/>
                  <a:pt x="3414703" y="2245981"/>
                  <a:pt x="3431357" y="2272627"/>
                </a:cubicBezTo>
                <a:cubicBezTo>
                  <a:pt x="3452968" y="2307205"/>
                  <a:pt x="3478483" y="2360604"/>
                  <a:pt x="3516198" y="2385748"/>
                </a:cubicBezTo>
                <a:cubicBezTo>
                  <a:pt x="3530278" y="2395134"/>
                  <a:pt x="3548197" y="2397034"/>
                  <a:pt x="3563332" y="2404602"/>
                </a:cubicBezTo>
                <a:cubicBezTo>
                  <a:pt x="3573466" y="2409669"/>
                  <a:pt x="3582186" y="2417171"/>
                  <a:pt x="3591613" y="2423456"/>
                </a:cubicBezTo>
                <a:cubicBezTo>
                  <a:pt x="3597246" y="2440356"/>
                  <a:pt x="3608246" y="2477796"/>
                  <a:pt x="3619893" y="2489443"/>
                </a:cubicBezTo>
                <a:cubicBezTo>
                  <a:pt x="3635915" y="2505465"/>
                  <a:pt x="3656881" y="2515733"/>
                  <a:pt x="3676454" y="2527150"/>
                </a:cubicBezTo>
                <a:cubicBezTo>
                  <a:pt x="3741095" y="2564857"/>
                  <a:pt x="3719107" y="2546111"/>
                  <a:pt x="3780149" y="2574284"/>
                </a:cubicBezTo>
                <a:cubicBezTo>
                  <a:pt x="3849649" y="2606361"/>
                  <a:pt x="3838647" y="2600715"/>
                  <a:pt x="3883844" y="2630845"/>
                </a:cubicBezTo>
                <a:cubicBezTo>
                  <a:pt x="3890128" y="2640272"/>
                  <a:pt x="3894686" y="2651115"/>
                  <a:pt x="3902697" y="2659126"/>
                </a:cubicBezTo>
                <a:cubicBezTo>
                  <a:pt x="3909633" y="2666062"/>
                  <a:pt x="3960707" y="2706985"/>
                  <a:pt x="3978112" y="2715687"/>
                </a:cubicBezTo>
                <a:cubicBezTo>
                  <a:pt x="3987000" y="2720131"/>
                  <a:pt x="3997259" y="2721199"/>
                  <a:pt x="4006392" y="2725113"/>
                </a:cubicBezTo>
                <a:cubicBezTo>
                  <a:pt x="4019308" y="2730649"/>
                  <a:pt x="4031051" y="2738748"/>
                  <a:pt x="4044099" y="2743967"/>
                </a:cubicBezTo>
                <a:cubicBezTo>
                  <a:pt x="4128239" y="2777624"/>
                  <a:pt x="4074529" y="2745401"/>
                  <a:pt x="4128941" y="2781674"/>
                </a:cubicBezTo>
                <a:cubicBezTo>
                  <a:pt x="4141510" y="2778532"/>
                  <a:pt x="4155457" y="2765719"/>
                  <a:pt x="4166648" y="2772247"/>
                </a:cubicBezTo>
                <a:cubicBezTo>
                  <a:pt x="4197356" y="2790160"/>
                  <a:pt x="4220386" y="2819484"/>
                  <a:pt x="4242062" y="2847662"/>
                </a:cubicBezTo>
                <a:cubicBezTo>
                  <a:pt x="4252379" y="2861075"/>
                  <a:pt x="4253348" y="2879661"/>
                  <a:pt x="4260916" y="2894796"/>
                </a:cubicBezTo>
                <a:cubicBezTo>
                  <a:pt x="4265983" y="2904929"/>
                  <a:pt x="4273485" y="2913649"/>
                  <a:pt x="4279770" y="2923076"/>
                </a:cubicBezTo>
                <a:cubicBezTo>
                  <a:pt x="4317991" y="3075974"/>
                  <a:pt x="4259231" y="2858881"/>
                  <a:pt x="4308050" y="2989064"/>
                </a:cubicBezTo>
                <a:cubicBezTo>
                  <a:pt x="4313676" y="3004066"/>
                  <a:pt x="4311851" y="3021196"/>
                  <a:pt x="4317477" y="3036198"/>
                </a:cubicBezTo>
                <a:cubicBezTo>
                  <a:pt x="4321455" y="3046806"/>
                  <a:pt x="4331263" y="3054345"/>
                  <a:pt x="4336330" y="3064478"/>
                </a:cubicBezTo>
                <a:cubicBezTo>
                  <a:pt x="4347032" y="3085883"/>
                  <a:pt x="4349661" y="3111779"/>
                  <a:pt x="4364611" y="3130466"/>
                </a:cubicBezTo>
                <a:cubicBezTo>
                  <a:pt x="4376057" y="3144773"/>
                  <a:pt x="4394490" y="3152584"/>
                  <a:pt x="4411745" y="3158746"/>
                </a:cubicBezTo>
                <a:cubicBezTo>
                  <a:pt x="4428168" y="3164611"/>
                  <a:pt x="4578460" y="3193975"/>
                  <a:pt x="4590854" y="3196454"/>
                </a:cubicBezTo>
                <a:cubicBezTo>
                  <a:pt x="4603423" y="3205881"/>
                  <a:pt x="4618336" y="3212805"/>
                  <a:pt x="4628561" y="3224734"/>
                </a:cubicBezTo>
                <a:cubicBezTo>
                  <a:pt x="4637706" y="3235404"/>
                  <a:pt x="4636619" y="3253445"/>
                  <a:pt x="4647415" y="3262441"/>
                </a:cubicBezTo>
                <a:cubicBezTo>
                  <a:pt x="4657368" y="3270735"/>
                  <a:pt x="4672553" y="3268726"/>
                  <a:pt x="4685122" y="3271868"/>
                </a:cubicBezTo>
                <a:cubicBezTo>
                  <a:pt x="4691407" y="3287579"/>
                  <a:pt x="4695007" y="3304652"/>
                  <a:pt x="4703976" y="3319002"/>
                </a:cubicBezTo>
                <a:cubicBezTo>
                  <a:pt x="4711042" y="3330307"/>
                  <a:pt x="4723580" y="3337160"/>
                  <a:pt x="4732256" y="3347282"/>
                </a:cubicBezTo>
                <a:cubicBezTo>
                  <a:pt x="4740929" y="3357401"/>
                  <a:pt x="4770862" y="3398347"/>
                  <a:pt x="4779390" y="3413270"/>
                </a:cubicBezTo>
                <a:cubicBezTo>
                  <a:pt x="4786362" y="3425471"/>
                  <a:pt x="4791272" y="3438776"/>
                  <a:pt x="4798244" y="3450977"/>
                </a:cubicBezTo>
                <a:cubicBezTo>
                  <a:pt x="4803865" y="3460814"/>
                  <a:pt x="4812030" y="3469124"/>
                  <a:pt x="4817097" y="3479258"/>
                </a:cubicBezTo>
                <a:cubicBezTo>
                  <a:pt x="4835845" y="3516755"/>
                  <a:pt x="4826630" y="3564309"/>
                  <a:pt x="4845378" y="3601806"/>
                </a:cubicBezTo>
                <a:cubicBezTo>
                  <a:pt x="4864438" y="3639928"/>
                  <a:pt x="4859754" y="3640496"/>
                  <a:pt x="4892512" y="3667794"/>
                </a:cubicBezTo>
                <a:cubicBezTo>
                  <a:pt x="4916877" y="3688098"/>
                  <a:pt x="4920730" y="3686626"/>
                  <a:pt x="4949073" y="3696074"/>
                </a:cubicBezTo>
                <a:cubicBezTo>
                  <a:pt x="4955357" y="3705501"/>
                  <a:pt x="4959915" y="3716344"/>
                  <a:pt x="4967926" y="3724355"/>
                </a:cubicBezTo>
                <a:cubicBezTo>
                  <a:pt x="4975937" y="3732366"/>
                  <a:pt x="4986370" y="3737587"/>
                  <a:pt x="4996207" y="3743208"/>
                </a:cubicBezTo>
                <a:cubicBezTo>
                  <a:pt x="5041642" y="3769171"/>
                  <a:pt x="5041129" y="3763284"/>
                  <a:pt x="5099901" y="3780915"/>
                </a:cubicBezTo>
                <a:cubicBezTo>
                  <a:pt x="5157879" y="3798308"/>
                  <a:pt x="5095063" y="3783718"/>
                  <a:pt x="5175316" y="3799769"/>
                </a:cubicBezTo>
                <a:cubicBezTo>
                  <a:pt x="5257935" y="3882388"/>
                  <a:pt x="5153132" y="3781282"/>
                  <a:pt x="5231877" y="3846903"/>
                </a:cubicBezTo>
                <a:cubicBezTo>
                  <a:pt x="5242118" y="3855437"/>
                  <a:pt x="5249309" y="3867434"/>
                  <a:pt x="5260157" y="3875183"/>
                </a:cubicBezTo>
                <a:cubicBezTo>
                  <a:pt x="5291422" y="3897515"/>
                  <a:pt x="5295373" y="3890276"/>
                  <a:pt x="5326145" y="3903464"/>
                </a:cubicBezTo>
                <a:cubicBezTo>
                  <a:pt x="5339061" y="3908999"/>
                  <a:pt x="5351283" y="3916033"/>
                  <a:pt x="5363852" y="3922317"/>
                </a:cubicBezTo>
                <a:cubicBezTo>
                  <a:pt x="5376421" y="3934886"/>
                  <a:pt x="5391699" y="3945235"/>
                  <a:pt x="5401559" y="3960025"/>
                </a:cubicBezTo>
                <a:cubicBezTo>
                  <a:pt x="5410945" y="3974105"/>
                  <a:pt x="5412195" y="3992367"/>
                  <a:pt x="5420413" y="4007159"/>
                </a:cubicBezTo>
                <a:cubicBezTo>
                  <a:pt x="5428102" y="4020999"/>
                  <a:pt x="5461843" y="4063059"/>
                  <a:pt x="5476974" y="4073146"/>
                </a:cubicBezTo>
                <a:cubicBezTo>
                  <a:pt x="5489398" y="4081429"/>
                  <a:pt x="5545588" y="4090640"/>
                  <a:pt x="5552388" y="4092000"/>
                </a:cubicBezTo>
                <a:cubicBezTo>
                  <a:pt x="5564957" y="4101427"/>
                  <a:pt x="5577224" y="4111270"/>
                  <a:pt x="5590095" y="4120280"/>
                </a:cubicBezTo>
                <a:cubicBezTo>
                  <a:pt x="5642081" y="4156670"/>
                  <a:pt x="5645824" y="4150734"/>
                  <a:pt x="5684363" y="4195695"/>
                </a:cubicBezTo>
                <a:cubicBezTo>
                  <a:pt x="5691736" y="4204297"/>
                  <a:pt x="5696632" y="4214756"/>
                  <a:pt x="5703217" y="4223975"/>
                </a:cubicBezTo>
                <a:cubicBezTo>
                  <a:pt x="5712349" y="4236760"/>
                  <a:pt x="5723414" y="4248210"/>
                  <a:pt x="5731497" y="4261682"/>
                </a:cubicBezTo>
                <a:cubicBezTo>
                  <a:pt x="5742342" y="4279757"/>
                  <a:pt x="5744873" y="4303338"/>
                  <a:pt x="5759778" y="4318243"/>
                </a:cubicBezTo>
                <a:cubicBezTo>
                  <a:pt x="5806332" y="4364797"/>
                  <a:pt x="5825985" y="4368592"/>
                  <a:pt x="5872899" y="4384231"/>
                </a:cubicBezTo>
                <a:cubicBezTo>
                  <a:pt x="5966851" y="4454692"/>
                  <a:pt x="5848638" y="4368056"/>
                  <a:pt x="5957741" y="4440792"/>
                </a:cubicBezTo>
                <a:cubicBezTo>
                  <a:pt x="5970813" y="4449507"/>
                  <a:pt x="5982879" y="4459645"/>
                  <a:pt x="5995448" y="4469072"/>
                </a:cubicBezTo>
                <a:cubicBezTo>
                  <a:pt x="5998590" y="4478499"/>
                  <a:pt x="6002145" y="4487798"/>
                  <a:pt x="6004875" y="4497352"/>
                </a:cubicBezTo>
                <a:cubicBezTo>
                  <a:pt x="6008434" y="4509810"/>
                  <a:pt x="6010204" y="4522769"/>
                  <a:pt x="6014301" y="4535060"/>
                </a:cubicBezTo>
                <a:cubicBezTo>
                  <a:pt x="6022791" y="4560530"/>
                  <a:pt x="6034686" y="4584814"/>
                  <a:pt x="6042582" y="4610474"/>
                </a:cubicBezTo>
                <a:cubicBezTo>
                  <a:pt x="6047294" y="4625788"/>
                  <a:pt x="6041458" y="4645550"/>
                  <a:pt x="6052009" y="4657608"/>
                </a:cubicBezTo>
                <a:cubicBezTo>
                  <a:pt x="6065890" y="4673472"/>
                  <a:pt x="6089716" y="4676462"/>
                  <a:pt x="6108570" y="4685889"/>
                </a:cubicBezTo>
                <a:cubicBezTo>
                  <a:pt x="6114854" y="4695316"/>
                  <a:pt x="6122960" y="4703756"/>
                  <a:pt x="6127423" y="4714169"/>
                </a:cubicBezTo>
                <a:cubicBezTo>
                  <a:pt x="6138415" y="4739817"/>
                  <a:pt x="6144198" y="4810660"/>
                  <a:pt x="6146277" y="4827291"/>
                </a:cubicBezTo>
                <a:cubicBezTo>
                  <a:pt x="6143135" y="4852429"/>
                  <a:pt x="6149615" y="4880822"/>
                  <a:pt x="6136850" y="4902705"/>
                </a:cubicBezTo>
                <a:cubicBezTo>
                  <a:pt x="6116373" y="4937808"/>
                  <a:pt x="6046430" y="4949627"/>
                  <a:pt x="6014301" y="4959266"/>
                </a:cubicBezTo>
                <a:cubicBezTo>
                  <a:pt x="6004783" y="4962121"/>
                  <a:pt x="5995448" y="4965551"/>
                  <a:pt x="5986021" y="4968693"/>
                </a:cubicBezTo>
                <a:cubicBezTo>
                  <a:pt x="5979736" y="4959266"/>
                  <a:pt x="5972234" y="4950546"/>
                  <a:pt x="5967167" y="4940412"/>
                </a:cubicBezTo>
                <a:cubicBezTo>
                  <a:pt x="5950091" y="4906260"/>
                  <a:pt x="5969930" y="4903810"/>
                  <a:pt x="5920033" y="4883851"/>
                </a:cubicBezTo>
                <a:cubicBezTo>
                  <a:pt x="5902287" y="4876753"/>
                  <a:pt x="5882326" y="4877567"/>
                  <a:pt x="5863473" y="4874425"/>
                </a:cubicBezTo>
                <a:cubicBezTo>
                  <a:pt x="5790621" y="4801573"/>
                  <a:pt x="5852526" y="4878912"/>
                  <a:pt x="5816339" y="4761303"/>
                </a:cubicBezTo>
                <a:cubicBezTo>
                  <a:pt x="5810951" y="4743791"/>
                  <a:pt x="5795640" y="4730849"/>
                  <a:pt x="5788058" y="4714169"/>
                </a:cubicBezTo>
                <a:cubicBezTo>
                  <a:pt x="5779834" y="4696077"/>
                  <a:pt x="5783258" y="4671660"/>
                  <a:pt x="5769205" y="4657608"/>
                </a:cubicBezTo>
                <a:cubicBezTo>
                  <a:pt x="5738056" y="4626460"/>
                  <a:pt x="5743947" y="4636050"/>
                  <a:pt x="5722071" y="4601047"/>
                </a:cubicBezTo>
                <a:cubicBezTo>
                  <a:pt x="5712360" y="4585510"/>
                  <a:pt x="5709035" y="4564076"/>
                  <a:pt x="5693790" y="4553913"/>
                </a:cubicBezTo>
                <a:cubicBezTo>
                  <a:pt x="5668986" y="4537377"/>
                  <a:pt x="5608949" y="4525633"/>
                  <a:pt x="5608949" y="4525633"/>
                </a:cubicBezTo>
                <a:cubicBezTo>
                  <a:pt x="5599522" y="4519348"/>
                  <a:pt x="5590802" y="4511846"/>
                  <a:pt x="5580669" y="4506779"/>
                </a:cubicBezTo>
                <a:cubicBezTo>
                  <a:pt x="5571781" y="4502335"/>
                  <a:pt x="5553485" y="4487476"/>
                  <a:pt x="5552388" y="4497352"/>
                </a:cubicBezTo>
                <a:cubicBezTo>
                  <a:pt x="5548849" y="4529201"/>
                  <a:pt x="5561818" y="4560993"/>
                  <a:pt x="5571242" y="4591621"/>
                </a:cubicBezTo>
                <a:cubicBezTo>
                  <a:pt x="5574574" y="4602449"/>
                  <a:pt x="5580191" y="4614399"/>
                  <a:pt x="5590095" y="4619901"/>
                </a:cubicBezTo>
                <a:cubicBezTo>
                  <a:pt x="5610092" y="4631011"/>
                  <a:pt x="5634172" y="4632182"/>
                  <a:pt x="5656083" y="4638755"/>
                </a:cubicBezTo>
                <a:cubicBezTo>
                  <a:pt x="5665600" y="4641610"/>
                  <a:pt x="5674936" y="4645039"/>
                  <a:pt x="5684363" y="4648181"/>
                </a:cubicBezTo>
                <a:cubicBezTo>
                  <a:pt x="5702123" y="4665941"/>
                  <a:pt x="5720997" y="4681118"/>
                  <a:pt x="5731497" y="4704742"/>
                </a:cubicBezTo>
                <a:cubicBezTo>
                  <a:pt x="5739568" y="4722903"/>
                  <a:pt x="5750351" y="4761303"/>
                  <a:pt x="5750351" y="4761303"/>
                </a:cubicBezTo>
                <a:cubicBezTo>
                  <a:pt x="5753493" y="4780157"/>
                  <a:pt x="5754749" y="4799424"/>
                  <a:pt x="5759778" y="4817864"/>
                </a:cubicBezTo>
                <a:cubicBezTo>
                  <a:pt x="5764230" y="4834189"/>
                  <a:pt x="5778631" y="4848076"/>
                  <a:pt x="5778631" y="4864998"/>
                </a:cubicBezTo>
                <a:cubicBezTo>
                  <a:pt x="5778631" y="4881300"/>
                  <a:pt x="5759293" y="4956688"/>
                  <a:pt x="5740924" y="4978119"/>
                </a:cubicBezTo>
                <a:cubicBezTo>
                  <a:pt x="5730699" y="4990048"/>
                  <a:pt x="5715786" y="4996973"/>
                  <a:pt x="5703217" y="5006400"/>
                </a:cubicBezTo>
                <a:cubicBezTo>
                  <a:pt x="5718928" y="5018969"/>
                  <a:pt x="5734255" y="5032035"/>
                  <a:pt x="5750351" y="5044107"/>
                </a:cubicBezTo>
                <a:cubicBezTo>
                  <a:pt x="5759415" y="5050905"/>
                  <a:pt x="5773010" y="5053124"/>
                  <a:pt x="5778631" y="5062961"/>
                </a:cubicBezTo>
                <a:cubicBezTo>
                  <a:pt x="5786580" y="5076872"/>
                  <a:pt x="5784172" y="5094551"/>
                  <a:pt x="5788058" y="5110095"/>
                </a:cubicBezTo>
                <a:cubicBezTo>
                  <a:pt x="5795864" y="5141317"/>
                  <a:pt x="5797907" y="5139008"/>
                  <a:pt x="5816339" y="5166656"/>
                </a:cubicBezTo>
                <a:cubicBezTo>
                  <a:pt x="5822623" y="5191794"/>
                  <a:pt x="5830110" y="5216662"/>
                  <a:pt x="5835192" y="5242070"/>
                </a:cubicBezTo>
                <a:cubicBezTo>
                  <a:pt x="5843359" y="5282904"/>
                  <a:pt x="5842804" y="5315847"/>
                  <a:pt x="5854046" y="5355192"/>
                </a:cubicBezTo>
                <a:cubicBezTo>
                  <a:pt x="5855976" y="5361948"/>
                  <a:pt x="5860331" y="5367761"/>
                  <a:pt x="5863473" y="5374045"/>
                </a:cubicBezTo>
              </a:path>
            </a:pathLst>
          </a:cu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reeform 4">
            <a:extLst>
              <a:ext uri="{FF2B5EF4-FFF2-40B4-BE49-F238E27FC236}">
                <a16:creationId xmlns:a16="http://schemas.microsoft.com/office/drawing/2014/main" id="{FEB8ADA4-0908-3B96-762E-27224B5BCA0E}"/>
              </a:ext>
            </a:extLst>
          </p:cNvPr>
          <p:cNvSpPr>
            <a:spLocks/>
          </p:cNvSpPr>
          <p:nvPr/>
        </p:nvSpPr>
        <p:spPr bwMode="auto">
          <a:xfrm>
            <a:off x="2388992" y="97810"/>
            <a:ext cx="373063" cy="417513"/>
          </a:xfrm>
          <a:custGeom>
            <a:avLst/>
            <a:gdLst>
              <a:gd name="T0" fmla="*/ 200 w 235"/>
              <a:gd name="T1" fmla="*/ 0 h 263"/>
              <a:gd name="T2" fmla="*/ 160 w 235"/>
              <a:gd name="T3" fmla="*/ 88 h 263"/>
              <a:gd name="T4" fmla="*/ 152 w 235"/>
              <a:gd name="T5" fmla="*/ 112 h 263"/>
              <a:gd name="T6" fmla="*/ 0 w 235"/>
              <a:gd name="T7" fmla="*/ 232 h 263"/>
            </a:gdLst>
            <a:ahLst/>
            <a:cxnLst>
              <a:cxn ang="0">
                <a:pos x="T0" y="T1"/>
              </a:cxn>
              <a:cxn ang="0">
                <a:pos x="T2" y="T3"/>
              </a:cxn>
              <a:cxn ang="0">
                <a:pos x="T4" y="T5"/>
              </a:cxn>
              <a:cxn ang="0">
                <a:pos x="T6" y="T7"/>
              </a:cxn>
            </a:cxnLst>
            <a:rect l="0" t="0" r="r" b="b"/>
            <a:pathLst>
              <a:path w="235" h="263">
                <a:moveTo>
                  <a:pt x="200" y="0"/>
                </a:moveTo>
                <a:cubicBezTo>
                  <a:pt x="235" y="53"/>
                  <a:pt x="210" y="71"/>
                  <a:pt x="160" y="88"/>
                </a:cubicBezTo>
                <a:cubicBezTo>
                  <a:pt x="157" y="96"/>
                  <a:pt x="153" y="104"/>
                  <a:pt x="152" y="112"/>
                </a:cubicBezTo>
                <a:cubicBezTo>
                  <a:pt x="133" y="263"/>
                  <a:pt x="169" y="232"/>
                  <a:pt x="0" y="232"/>
                </a:cubicBezTo>
              </a:path>
            </a:pathLst>
          </a:custGeom>
          <a:noFill/>
          <a:ln w="38100" cmpd="sng">
            <a:solidFill>
              <a:schemeClr val="bg1"/>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12870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088354" y="1"/>
            <a:ext cx="7851329" cy="676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6" name="Freeform 8"/>
          <p:cNvSpPr>
            <a:spLocks/>
          </p:cNvSpPr>
          <p:nvPr/>
        </p:nvSpPr>
        <p:spPr bwMode="auto">
          <a:xfrm>
            <a:off x="4295775" y="1682751"/>
            <a:ext cx="1314450" cy="3032125"/>
          </a:xfrm>
          <a:custGeom>
            <a:avLst/>
            <a:gdLst>
              <a:gd name="T0" fmla="*/ 0 w 828"/>
              <a:gd name="T1" fmla="*/ 416 h 1910"/>
              <a:gd name="T2" fmla="*/ 60 w 828"/>
              <a:gd name="T3" fmla="*/ 356 h 1910"/>
              <a:gd name="T4" fmla="*/ 72 w 828"/>
              <a:gd name="T5" fmla="*/ 338 h 1910"/>
              <a:gd name="T6" fmla="*/ 90 w 828"/>
              <a:gd name="T7" fmla="*/ 326 h 1910"/>
              <a:gd name="T8" fmla="*/ 102 w 828"/>
              <a:gd name="T9" fmla="*/ 272 h 1910"/>
              <a:gd name="T10" fmla="*/ 108 w 828"/>
              <a:gd name="T11" fmla="*/ 194 h 1910"/>
              <a:gd name="T12" fmla="*/ 168 w 828"/>
              <a:gd name="T13" fmla="*/ 128 h 1910"/>
              <a:gd name="T14" fmla="*/ 204 w 828"/>
              <a:gd name="T15" fmla="*/ 56 h 1910"/>
              <a:gd name="T16" fmla="*/ 294 w 828"/>
              <a:gd name="T17" fmla="*/ 38 h 1910"/>
              <a:gd name="T18" fmla="*/ 468 w 828"/>
              <a:gd name="T19" fmla="*/ 26 h 1910"/>
              <a:gd name="T20" fmla="*/ 516 w 828"/>
              <a:gd name="T21" fmla="*/ 56 h 1910"/>
              <a:gd name="T22" fmla="*/ 534 w 828"/>
              <a:gd name="T23" fmla="*/ 116 h 1910"/>
              <a:gd name="T24" fmla="*/ 570 w 828"/>
              <a:gd name="T25" fmla="*/ 128 h 1910"/>
              <a:gd name="T26" fmla="*/ 576 w 828"/>
              <a:gd name="T27" fmla="*/ 188 h 1910"/>
              <a:gd name="T28" fmla="*/ 588 w 828"/>
              <a:gd name="T29" fmla="*/ 206 h 1910"/>
              <a:gd name="T30" fmla="*/ 606 w 828"/>
              <a:gd name="T31" fmla="*/ 344 h 1910"/>
              <a:gd name="T32" fmla="*/ 630 w 828"/>
              <a:gd name="T33" fmla="*/ 470 h 1910"/>
              <a:gd name="T34" fmla="*/ 648 w 828"/>
              <a:gd name="T35" fmla="*/ 476 h 1910"/>
              <a:gd name="T36" fmla="*/ 702 w 828"/>
              <a:gd name="T37" fmla="*/ 506 h 1910"/>
              <a:gd name="T38" fmla="*/ 732 w 828"/>
              <a:gd name="T39" fmla="*/ 578 h 1910"/>
              <a:gd name="T40" fmla="*/ 750 w 828"/>
              <a:gd name="T41" fmla="*/ 584 h 1910"/>
              <a:gd name="T42" fmla="*/ 804 w 828"/>
              <a:gd name="T43" fmla="*/ 668 h 1910"/>
              <a:gd name="T44" fmla="*/ 828 w 828"/>
              <a:gd name="T45" fmla="*/ 722 h 1910"/>
              <a:gd name="T46" fmla="*/ 822 w 828"/>
              <a:gd name="T47" fmla="*/ 800 h 1910"/>
              <a:gd name="T48" fmla="*/ 786 w 828"/>
              <a:gd name="T49" fmla="*/ 872 h 1910"/>
              <a:gd name="T50" fmla="*/ 780 w 828"/>
              <a:gd name="T51" fmla="*/ 938 h 1910"/>
              <a:gd name="T52" fmla="*/ 768 w 828"/>
              <a:gd name="T53" fmla="*/ 974 h 1910"/>
              <a:gd name="T54" fmla="*/ 762 w 828"/>
              <a:gd name="T55" fmla="*/ 1166 h 1910"/>
              <a:gd name="T56" fmla="*/ 726 w 828"/>
              <a:gd name="T57" fmla="*/ 1190 h 1910"/>
              <a:gd name="T58" fmla="*/ 606 w 828"/>
              <a:gd name="T59" fmla="*/ 1238 h 1910"/>
              <a:gd name="T60" fmla="*/ 570 w 828"/>
              <a:gd name="T61" fmla="*/ 1334 h 1910"/>
              <a:gd name="T62" fmla="*/ 630 w 828"/>
              <a:gd name="T63" fmla="*/ 1514 h 1910"/>
              <a:gd name="T64" fmla="*/ 648 w 828"/>
              <a:gd name="T65" fmla="*/ 1622 h 1910"/>
              <a:gd name="T66" fmla="*/ 558 w 828"/>
              <a:gd name="T67" fmla="*/ 1652 h 1910"/>
              <a:gd name="T68" fmla="*/ 540 w 828"/>
              <a:gd name="T69" fmla="*/ 1706 h 1910"/>
              <a:gd name="T70" fmla="*/ 486 w 828"/>
              <a:gd name="T71" fmla="*/ 1730 h 1910"/>
              <a:gd name="T72" fmla="*/ 414 w 828"/>
              <a:gd name="T73" fmla="*/ 1820 h 1910"/>
              <a:gd name="T74" fmla="*/ 378 w 828"/>
              <a:gd name="T75" fmla="*/ 191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8" h="1910">
                <a:moveTo>
                  <a:pt x="0" y="416"/>
                </a:moveTo>
                <a:cubicBezTo>
                  <a:pt x="26" y="399"/>
                  <a:pt x="34" y="373"/>
                  <a:pt x="60" y="356"/>
                </a:cubicBezTo>
                <a:cubicBezTo>
                  <a:pt x="64" y="350"/>
                  <a:pt x="67" y="343"/>
                  <a:pt x="72" y="338"/>
                </a:cubicBezTo>
                <a:cubicBezTo>
                  <a:pt x="77" y="333"/>
                  <a:pt x="86" y="332"/>
                  <a:pt x="90" y="326"/>
                </a:cubicBezTo>
                <a:cubicBezTo>
                  <a:pt x="99" y="310"/>
                  <a:pt x="98" y="290"/>
                  <a:pt x="102" y="272"/>
                </a:cubicBezTo>
                <a:cubicBezTo>
                  <a:pt x="104" y="246"/>
                  <a:pt x="103" y="220"/>
                  <a:pt x="108" y="194"/>
                </a:cubicBezTo>
                <a:cubicBezTo>
                  <a:pt x="113" y="168"/>
                  <a:pt x="156" y="153"/>
                  <a:pt x="168" y="128"/>
                </a:cubicBezTo>
                <a:cubicBezTo>
                  <a:pt x="177" y="111"/>
                  <a:pt x="187" y="67"/>
                  <a:pt x="204" y="56"/>
                </a:cubicBezTo>
                <a:cubicBezTo>
                  <a:pt x="227" y="42"/>
                  <a:pt x="271" y="41"/>
                  <a:pt x="294" y="38"/>
                </a:cubicBezTo>
                <a:cubicBezTo>
                  <a:pt x="351" y="0"/>
                  <a:pt x="378" y="22"/>
                  <a:pt x="468" y="26"/>
                </a:cubicBezTo>
                <a:cubicBezTo>
                  <a:pt x="511" y="40"/>
                  <a:pt x="497" y="27"/>
                  <a:pt x="516" y="56"/>
                </a:cubicBezTo>
                <a:cubicBezTo>
                  <a:pt x="525" y="92"/>
                  <a:pt x="519" y="72"/>
                  <a:pt x="534" y="116"/>
                </a:cubicBezTo>
                <a:cubicBezTo>
                  <a:pt x="538" y="128"/>
                  <a:pt x="570" y="128"/>
                  <a:pt x="570" y="128"/>
                </a:cubicBezTo>
                <a:cubicBezTo>
                  <a:pt x="572" y="148"/>
                  <a:pt x="571" y="168"/>
                  <a:pt x="576" y="188"/>
                </a:cubicBezTo>
                <a:cubicBezTo>
                  <a:pt x="578" y="195"/>
                  <a:pt x="587" y="199"/>
                  <a:pt x="588" y="206"/>
                </a:cubicBezTo>
                <a:cubicBezTo>
                  <a:pt x="607" y="352"/>
                  <a:pt x="569" y="289"/>
                  <a:pt x="606" y="344"/>
                </a:cubicBezTo>
                <a:cubicBezTo>
                  <a:pt x="611" y="371"/>
                  <a:pt x="612" y="452"/>
                  <a:pt x="630" y="470"/>
                </a:cubicBezTo>
                <a:cubicBezTo>
                  <a:pt x="634" y="474"/>
                  <a:pt x="642" y="473"/>
                  <a:pt x="648" y="476"/>
                </a:cubicBezTo>
                <a:cubicBezTo>
                  <a:pt x="710" y="510"/>
                  <a:pt x="661" y="492"/>
                  <a:pt x="702" y="506"/>
                </a:cubicBezTo>
                <a:cubicBezTo>
                  <a:pt x="705" y="516"/>
                  <a:pt x="724" y="570"/>
                  <a:pt x="732" y="578"/>
                </a:cubicBezTo>
                <a:cubicBezTo>
                  <a:pt x="736" y="582"/>
                  <a:pt x="744" y="582"/>
                  <a:pt x="750" y="584"/>
                </a:cubicBezTo>
                <a:cubicBezTo>
                  <a:pt x="762" y="619"/>
                  <a:pt x="772" y="647"/>
                  <a:pt x="804" y="668"/>
                </a:cubicBezTo>
                <a:cubicBezTo>
                  <a:pt x="818" y="711"/>
                  <a:pt x="809" y="693"/>
                  <a:pt x="828" y="722"/>
                </a:cubicBezTo>
                <a:cubicBezTo>
                  <a:pt x="826" y="748"/>
                  <a:pt x="825" y="774"/>
                  <a:pt x="822" y="800"/>
                </a:cubicBezTo>
                <a:cubicBezTo>
                  <a:pt x="819" y="827"/>
                  <a:pt x="795" y="846"/>
                  <a:pt x="786" y="872"/>
                </a:cubicBezTo>
                <a:cubicBezTo>
                  <a:pt x="784" y="894"/>
                  <a:pt x="784" y="916"/>
                  <a:pt x="780" y="938"/>
                </a:cubicBezTo>
                <a:cubicBezTo>
                  <a:pt x="778" y="950"/>
                  <a:pt x="768" y="974"/>
                  <a:pt x="768" y="974"/>
                </a:cubicBezTo>
                <a:cubicBezTo>
                  <a:pt x="766" y="1038"/>
                  <a:pt x="774" y="1103"/>
                  <a:pt x="762" y="1166"/>
                </a:cubicBezTo>
                <a:cubicBezTo>
                  <a:pt x="759" y="1180"/>
                  <a:pt x="738" y="1182"/>
                  <a:pt x="726" y="1190"/>
                </a:cubicBezTo>
                <a:cubicBezTo>
                  <a:pt x="689" y="1215"/>
                  <a:pt x="643" y="1214"/>
                  <a:pt x="606" y="1238"/>
                </a:cubicBezTo>
                <a:cubicBezTo>
                  <a:pt x="587" y="1267"/>
                  <a:pt x="578" y="1301"/>
                  <a:pt x="570" y="1334"/>
                </a:cubicBezTo>
                <a:cubicBezTo>
                  <a:pt x="573" y="1390"/>
                  <a:pt x="575" y="1477"/>
                  <a:pt x="630" y="1514"/>
                </a:cubicBezTo>
                <a:cubicBezTo>
                  <a:pt x="646" y="1563"/>
                  <a:pt x="665" y="1533"/>
                  <a:pt x="648" y="1622"/>
                </a:cubicBezTo>
                <a:cubicBezTo>
                  <a:pt x="646" y="1635"/>
                  <a:pt x="570" y="1652"/>
                  <a:pt x="558" y="1652"/>
                </a:cubicBezTo>
                <a:cubicBezTo>
                  <a:pt x="546" y="1655"/>
                  <a:pt x="540" y="1706"/>
                  <a:pt x="540" y="1706"/>
                </a:cubicBezTo>
                <a:cubicBezTo>
                  <a:pt x="512" y="1748"/>
                  <a:pt x="516" y="1710"/>
                  <a:pt x="486" y="1730"/>
                </a:cubicBezTo>
                <a:cubicBezTo>
                  <a:pt x="463" y="1764"/>
                  <a:pt x="449" y="1797"/>
                  <a:pt x="414" y="1820"/>
                </a:cubicBezTo>
                <a:cubicBezTo>
                  <a:pt x="394" y="1851"/>
                  <a:pt x="378" y="1871"/>
                  <a:pt x="378" y="1910"/>
                </a:cubicBez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18" name="Freeform 10"/>
          <p:cNvSpPr>
            <a:spLocks/>
          </p:cNvSpPr>
          <p:nvPr/>
        </p:nvSpPr>
        <p:spPr bwMode="auto">
          <a:xfrm>
            <a:off x="4910138" y="4238626"/>
            <a:ext cx="1046162" cy="981075"/>
          </a:xfrm>
          <a:custGeom>
            <a:avLst/>
            <a:gdLst>
              <a:gd name="T0" fmla="*/ 3 w 659"/>
              <a:gd name="T1" fmla="*/ 330 h 618"/>
              <a:gd name="T2" fmla="*/ 21 w 659"/>
              <a:gd name="T3" fmla="*/ 270 h 618"/>
              <a:gd name="T4" fmla="*/ 33 w 659"/>
              <a:gd name="T5" fmla="*/ 252 h 618"/>
              <a:gd name="T6" fmla="*/ 87 w 659"/>
              <a:gd name="T7" fmla="*/ 144 h 618"/>
              <a:gd name="T8" fmla="*/ 147 w 659"/>
              <a:gd name="T9" fmla="*/ 126 h 618"/>
              <a:gd name="T10" fmla="*/ 165 w 659"/>
              <a:gd name="T11" fmla="*/ 108 h 618"/>
              <a:gd name="T12" fmla="*/ 171 w 659"/>
              <a:gd name="T13" fmla="*/ 90 h 618"/>
              <a:gd name="T14" fmla="*/ 183 w 659"/>
              <a:gd name="T15" fmla="*/ 57 h 618"/>
              <a:gd name="T16" fmla="*/ 243 w 659"/>
              <a:gd name="T17" fmla="*/ 48 h 618"/>
              <a:gd name="T18" fmla="*/ 255 w 659"/>
              <a:gd name="T19" fmla="*/ 30 h 618"/>
              <a:gd name="T20" fmla="*/ 291 w 659"/>
              <a:gd name="T21" fmla="*/ 0 h 618"/>
              <a:gd name="T22" fmla="*/ 588 w 659"/>
              <a:gd name="T23" fmla="*/ 24 h 618"/>
              <a:gd name="T24" fmla="*/ 615 w 659"/>
              <a:gd name="T25" fmla="*/ 42 h 618"/>
              <a:gd name="T26" fmla="*/ 627 w 659"/>
              <a:gd name="T27" fmla="*/ 75 h 618"/>
              <a:gd name="T28" fmla="*/ 642 w 659"/>
              <a:gd name="T29" fmla="*/ 117 h 618"/>
              <a:gd name="T30" fmla="*/ 627 w 659"/>
              <a:gd name="T31" fmla="*/ 171 h 618"/>
              <a:gd name="T32" fmla="*/ 618 w 659"/>
              <a:gd name="T33" fmla="*/ 231 h 618"/>
              <a:gd name="T34" fmla="*/ 633 w 659"/>
              <a:gd name="T35" fmla="*/ 324 h 618"/>
              <a:gd name="T36" fmla="*/ 615 w 659"/>
              <a:gd name="T37" fmla="*/ 336 h 618"/>
              <a:gd name="T38" fmla="*/ 549 w 659"/>
              <a:gd name="T39" fmla="*/ 360 h 618"/>
              <a:gd name="T40" fmla="*/ 447 w 659"/>
              <a:gd name="T41" fmla="*/ 396 h 618"/>
              <a:gd name="T42" fmla="*/ 435 w 659"/>
              <a:gd name="T43" fmla="*/ 414 h 618"/>
              <a:gd name="T44" fmla="*/ 417 w 659"/>
              <a:gd name="T45" fmla="*/ 426 h 618"/>
              <a:gd name="T46" fmla="*/ 375 w 659"/>
              <a:gd name="T47" fmla="*/ 468 h 618"/>
              <a:gd name="T48" fmla="*/ 273 w 659"/>
              <a:gd name="T49" fmla="*/ 540 h 618"/>
              <a:gd name="T50" fmla="*/ 237 w 659"/>
              <a:gd name="T51" fmla="*/ 564 h 618"/>
              <a:gd name="T52" fmla="*/ 201 w 659"/>
              <a:gd name="T53" fmla="*/ 576 h 618"/>
              <a:gd name="T54" fmla="*/ 135 w 659"/>
              <a:gd name="T55"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9" h="618">
                <a:moveTo>
                  <a:pt x="3" y="330"/>
                </a:moveTo>
                <a:cubicBezTo>
                  <a:pt x="30" y="289"/>
                  <a:pt x="0" y="340"/>
                  <a:pt x="21" y="270"/>
                </a:cubicBezTo>
                <a:cubicBezTo>
                  <a:pt x="23" y="263"/>
                  <a:pt x="30" y="258"/>
                  <a:pt x="33" y="252"/>
                </a:cubicBezTo>
                <a:cubicBezTo>
                  <a:pt x="52" y="214"/>
                  <a:pt x="74" y="184"/>
                  <a:pt x="87" y="144"/>
                </a:cubicBezTo>
                <a:cubicBezTo>
                  <a:pt x="88" y="140"/>
                  <a:pt x="138" y="128"/>
                  <a:pt x="147" y="126"/>
                </a:cubicBezTo>
                <a:cubicBezTo>
                  <a:pt x="153" y="120"/>
                  <a:pt x="160" y="115"/>
                  <a:pt x="165" y="108"/>
                </a:cubicBezTo>
                <a:cubicBezTo>
                  <a:pt x="169" y="103"/>
                  <a:pt x="167" y="94"/>
                  <a:pt x="171" y="90"/>
                </a:cubicBezTo>
                <a:cubicBezTo>
                  <a:pt x="177" y="83"/>
                  <a:pt x="171" y="64"/>
                  <a:pt x="183" y="57"/>
                </a:cubicBezTo>
                <a:cubicBezTo>
                  <a:pt x="195" y="50"/>
                  <a:pt x="231" y="52"/>
                  <a:pt x="243" y="48"/>
                </a:cubicBezTo>
                <a:cubicBezTo>
                  <a:pt x="247" y="42"/>
                  <a:pt x="249" y="34"/>
                  <a:pt x="255" y="30"/>
                </a:cubicBezTo>
                <a:cubicBezTo>
                  <a:pt x="266" y="23"/>
                  <a:pt x="291" y="0"/>
                  <a:pt x="291" y="0"/>
                </a:cubicBezTo>
                <a:cubicBezTo>
                  <a:pt x="421" y="4"/>
                  <a:pt x="460" y="19"/>
                  <a:pt x="588" y="24"/>
                </a:cubicBezTo>
                <a:cubicBezTo>
                  <a:pt x="647" y="33"/>
                  <a:pt x="603" y="34"/>
                  <a:pt x="615" y="42"/>
                </a:cubicBezTo>
                <a:cubicBezTo>
                  <a:pt x="621" y="50"/>
                  <a:pt x="623" y="63"/>
                  <a:pt x="627" y="75"/>
                </a:cubicBezTo>
                <a:cubicBezTo>
                  <a:pt x="640" y="95"/>
                  <a:pt x="634" y="94"/>
                  <a:pt x="642" y="117"/>
                </a:cubicBezTo>
                <a:cubicBezTo>
                  <a:pt x="640" y="138"/>
                  <a:pt x="631" y="152"/>
                  <a:pt x="627" y="171"/>
                </a:cubicBezTo>
                <a:cubicBezTo>
                  <a:pt x="623" y="190"/>
                  <a:pt x="617" y="206"/>
                  <a:pt x="618" y="231"/>
                </a:cubicBezTo>
                <a:cubicBezTo>
                  <a:pt x="602" y="255"/>
                  <a:pt x="659" y="307"/>
                  <a:pt x="633" y="324"/>
                </a:cubicBezTo>
                <a:cubicBezTo>
                  <a:pt x="627" y="328"/>
                  <a:pt x="615" y="336"/>
                  <a:pt x="615" y="336"/>
                </a:cubicBezTo>
                <a:cubicBezTo>
                  <a:pt x="592" y="370"/>
                  <a:pt x="612" y="351"/>
                  <a:pt x="549" y="360"/>
                </a:cubicBezTo>
                <a:cubicBezTo>
                  <a:pt x="510" y="366"/>
                  <a:pt x="483" y="384"/>
                  <a:pt x="447" y="396"/>
                </a:cubicBezTo>
                <a:cubicBezTo>
                  <a:pt x="443" y="402"/>
                  <a:pt x="440" y="409"/>
                  <a:pt x="435" y="414"/>
                </a:cubicBezTo>
                <a:cubicBezTo>
                  <a:pt x="430" y="419"/>
                  <a:pt x="422" y="421"/>
                  <a:pt x="417" y="426"/>
                </a:cubicBezTo>
                <a:cubicBezTo>
                  <a:pt x="377" y="471"/>
                  <a:pt x="412" y="456"/>
                  <a:pt x="375" y="468"/>
                </a:cubicBezTo>
                <a:cubicBezTo>
                  <a:pt x="351" y="505"/>
                  <a:pt x="314" y="526"/>
                  <a:pt x="273" y="540"/>
                </a:cubicBezTo>
                <a:cubicBezTo>
                  <a:pt x="259" y="545"/>
                  <a:pt x="251" y="559"/>
                  <a:pt x="237" y="564"/>
                </a:cubicBezTo>
                <a:cubicBezTo>
                  <a:pt x="225" y="568"/>
                  <a:pt x="201" y="576"/>
                  <a:pt x="201" y="576"/>
                </a:cubicBezTo>
                <a:cubicBezTo>
                  <a:pt x="182" y="595"/>
                  <a:pt x="159" y="606"/>
                  <a:pt x="135" y="618"/>
                </a:cubicBezTo>
              </a:path>
            </a:pathLst>
          </a:custGeom>
          <a:noFill/>
          <a:ln w="38100" cmpd="sng">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19" name="Freeform 11"/>
          <p:cNvSpPr>
            <a:spLocks/>
          </p:cNvSpPr>
          <p:nvPr/>
        </p:nvSpPr>
        <p:spPr bwMode="auto">
          <a:xfrm>
            <a:off x="5133975" y="4818064"/>
            <a:ext cx="2554288" cy="1468437"/>
          </a:xfrm>
          <a:custGeom>
            <a:avLst/>
            <a:gdLst>
              <a:gd name="T0" fmla="*/ 0 w 1609"/>
              <a:gd name="T1" fmla="*/ 259 h 925"/>
              <a:gd name="T2" fmla="*/ 78 w 1609"/>
              <a:gd name="T3" fmla="*/ 229 h 925"/>
              <a:gd name="T4" fmla="*/ 111 w 1609"/>
              <a:gd name="T5" fmla="*/ 208 h 925"/>
              <a:gd name="T6" fmla="*/ 162 w 1609"/>
              <a:gd name="T7" fmla="*/ 187 h 925"/>
              <a:gd name="T8" fmla="*/ 192 w 1609"/>
              <a:gd name="T9" fmla="*/ 163 h 925"/>
              <a:gd name="T10" fmla="*/ 228 w 1609"/>
              <a:gd name="T11" fmla="*/ 145 h 925"/>
              <a:gd name="T12" fmla="*/ 321 w 1609"/>
              <a:gd name="T13" fmla="*/ 49 h 925"/>
              <a:gd name="T14" fmla="*/ 378 w 1609"/>
              <a:gd name="T15" fmla="*/ 31 h 925"/>
              <a:gd name="T16" fmla="*/ 468 w 1609"/>
              <a:gd name="T17" fmla="*/ 31 h 925"/>
              <a:gd name="T18" fmla="*/ 498 w 1609"/>
              <a:gd name="T19" fmla="*/ 73 h 925"/>
              <a:gd name="T20" fmla="*/ 534 w 1609"/>
              <a:gd name="T21" fmla="*/ 91 h 925"/>
              <a:gd name="T22" fmla="*/ 594 w 1609"/>
              <a:gd name="T23" fmla="*/ 169 h 925"/>
              <a:gd name="T24" fmla="*/ 648 w 1609"/>
              <a:gd name="T25" fmla="*/ 199 h 925"/>
              <a:gd name="T26" fmla="*/ 744 w 1609"/>
              <a:gd name="T27" fmla="*/ 253 h 925"/>
              <a:gd name="T28" fmla="*/ 774 w 1609"/>
              <a:gd name="T29" fmla="*/ 307 h 925"/>
              <a:gd name="T30" fmla="*/ 810 w 1609"/>
              <a:gd name="T31" fmla="*/ 319 h 925"/>
              <a:gd name="T32" fmla="*/ 864 w 1609"/>
              <a:gd name="T33" fmla="*/ 343 h 925"/>
              <a:gd name="T34" fmla="*/ 912 w 1609"/>
              <a:gd name="T35" fmla="*/ 397 h 925"/>
              <a:gd name="T36" fmla="*/ 948 w 1609"/>
              <a:gd name="T37" fmla="*/ 529 h 925"/>
              <a:gd name="T38" fmla="*/ 1002 w 1609"/>
              <a:gd name="T39" fmla="*/ 559 h 925"/>
              <a:gd name="T40" fmla="*/ 1038 w 1609"/>
              <a:gd name="T41" fmla="*/ 571 h 925"/>
              <a:gd name="T42" fmla="*/ 1188 w 1609"/>
              <a:gd name="T43" fmla="*/ 589 h 925"/>
              <a:gd name="T44" fmla="*/ 1212 w 1609"/>
              <a:gd name="T45" fmla="*/ 631 h 925"/>
              <a:gd name="T46" fmla="*/ 1230 w 1609"/>
              <a:gd name="T47" fmla="*/ 667 h 925"/>
              <a:gd name="T48" fmla="*/ 1308 w 1609"/>
              <a:gd name="T49" fmla="*/ 685 h 925"/>
              <a:gd name="T50" fmla="*/ 1356 w 1609"/>
              <a:gd name="T51" fmla="*/ 739 h 925"/>
              <a:gd name="T52" fmla="*/ 1476 w 1609"/>
              <a:gd name="T53" fmla="*/ 745 h 925"/>
              <a:gd name="T54" fmla="*/ 1560 w 1609"/>
              <a:gd name="T55" fmla="*/ 769 h 925"/>
              <a:gd name="T56" fmla="*/ 1566 w 1609"/>
              <a:gd name="T57" fmla="*/ 787 h 925"/>
              <a:gd name="T58" fmla="*/ 1590 w 1609"/>
              <a:gd name="T59" fmla="*/ 92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9" h="925">
                <a:moveTo>
                  <a:pt x="0" y="259"/>
                </a:moveTo>
                <a:cubicBezTo>
                  <a:pt x="26" y="250"/>
                  <a:pt x="52" y="238"/>
                  <a:pt x="78" y="229"/>
                </a:cubicBezTo>
                <a:cubicBezTo>
                  <a:pt x="96" y="219"/>
                  <a:pt x="97" y="215"/>
                  <a:pt x="111" y="208"/>
                </a:cubicBezTo>
                <a:cubicBezTo>
                  <a:pt x="125" y="201"/>
                  <a:pt x="148" y="195"/>
                  <a:pt x="162" y="187"/>
                </a:cubicBezTo>
                <a:cubicBezTo>
                  <a:pt x="169" y="167"/>
                  <a:pt x="171" y="172"/>
                  <a:pt x="192" y="163"/>
                </a:cubicBezTo>
                <a:cubicBezTo>
                  <a:pt x="204" y="158"/>
                  <a:pt x="228" y="145"/>
                  <a:pt x="228" y="145"/>
                </a:cubicBezTo>
                <a:cubicBezTo>
                  <a:pt x="250" y="128"/>
                  <a:pt x="296" y="68"/>
                  <a:pt x="321" y="49"/>
                </a:cubicBezTo>
                <a:cubicBezTo>
                  <a:pt x="346" y="30"/>
                  <a:pt x="354" y="34"/>
                  <a:pt x="378" y="31"/>
                </a:cubicBezTo>
                <a:cubicBezTo>
                  <a:pt x="399" y="0"/>
                  <a:pt x="441" y="13"/>
                  <a:pt x="468" y="31"/>
                </a:cubicBezTo>
                <a:cubicBezTo>
                  <a:pt x="486" y="85"/>
                  <a:pt x="466" y="57"/>
                  <a:pt x="498" y="73"/>
                </a:cubicBezTo>
                <a:cubicBezTo>
                  <a:pt x="545" y="96"/>
                  <a:pt x="489" y="76"/>
                  <a:pt x="534" y="91"/>
                </a:cubicBezTo>
                <a:cubicBezTo>
                  <a:pt x="557" y="125"/>
                  <a:pt x="548" y="154"/>
                  <a:pt x="594" y="169"/>
                </a:cubicBezTo>
                <a:cubicBezTo>
                  <a:pt x="614" y="176"/>
                  <a:pt x="648" y="199"/>
                  <a:pt x="648" y="199"/>
                </a:cubicBezTo>
                <a:cubicBezTo>
                  <a:pt x="670" y="265"/>
                  <a:pt x="638" y="245"/>
                  <a:pt x="744" y="253"/>
                </a:cubicBezTo>
                <a:cubicBezTo>
                  <a:pt x="751" y="275"/>
                  <a:pt x="752" y="295"/>
                  <a:pt x="774" y="307"/>
                </a:cubicBezTo>
                <a:cubicBezTo>
                  <a:pt x="785" y="313"/>
                  <a:pt x="799" y="312"/>
                  <a:pt x="810" y="319"/>
                </a:cubicBezTo>
                <a:cubicBezTo>
                  <a:pt x="826" y="330"/>
                  <a:pt x="864" y="343"/>
                  <a:pt x="864" y="343"/>
                </a:cubicBezTo>
                <a:cubicBezTo>
                  <a:pt x="883" y="400"/>
                  <a:pt x="867" y="367"/>
                  <a:pt x="912" y="397"/>
                </a:cubicBezTo>
                <a:cubicBezTo>
                  <a:pt x="919" y="465"/>
                  <a:pt x="928" y="470"/>
                  <a:pt x="948" y="529"/>
                </a:cubicBezTo>
                <a:cubicBezTo>
                  <a:pt x="955" y="549"/>
                  <a:pt x="988" y="554"/>
                  <a:pt x="1002" y="559"/>
                </a:cubicBezTo>
                <a:cubicBezTo>
                  <a:pt x="1014" y="563"/>
                  <a:pt x="1038" y="571"/>
                  <a:pt x="1038" y="571"/>
                </a:cubicBezTo>
                <a:cubicBezTo>
                  <a:pt x="1091" y="558"/>
                  <a:pt x="1137" y="579"/>
                  <a:pt x="1188" y="589"/>
                </a:cubicBezTo>
                <a:cubicBezTo>
                  <a:pt x="1200" y="662"/>
                  <a:pt x="1180" y="605"/>
                  <a:pt x="1212" y="631"/>
                </a:cubicBezTo>
                <a:cubicBezTo>
                  <a:pt x="1240" y="653"/>
                  <a:pt x="1211" y="643"/>
                  <a:pt x="1230" y="667"/>
                </a:cubicBezTo>
                <a:cubicBezTo>
                  <a:pt x="1247" y="688"/>
                  <a:pt x="1290" y="683"/>
                  <a:pt x="1308" y="685"/>
                </a:cubicBezTo>
                <a:cubicBezTo>
                  <a:pt x="1346" y="698"/>
                  <a:pt x="1322" y="735"/>
                  <a:pt x="1356" y="739"/>
                </a:cubicBezTo>
                <a:cubicBezTo>
                  <a:pt x="1396" y="744"/>
                  <a:pt x="1436" y="743"/>
                  <a:pt x="1476" y="745"/>
                </a:cubicBezTo>
                <a:cubicBezTo>
                  <a:pt x="1505" y="755"/>
                  <a:pt x="1530" y="763"/>
                  <a:pt x="1560" y="769"/>
                </a:cubicBezTo>
                <a:cubicBezTo>
                  <a:pt x="1562" y="775"/>
                  <a:pt x="1563" y="781"/>
                  <a:pt x="1566" y="787"/>
                </a:cubicBezTo>
                <a:cubicBezTo>
                  <a:pt x="1609" y="864"/>
                  <a:pt x="1590" y="778"/>
                  <a:pt x="1590" y="925"/>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20" name="Freeform 12"/>
          <p:cNvSpPr>
            <a:spLocks/>
          </p:cNvSpPr>
          <p:nvPr/>
        </p:nvSpPr>
        <p:spPr bwMode="auto">
          <a:xfrm>
            <a:off x="5867400" y="4191000"/>
            <a:ext cx="1898650" cy="2095500"/>
          </a:xfrm>
          <a:custGeom>
            <a:avLst/>
            <a:gdLst>
              <a:gd name="T0" fmla="*/ 1101 w 1196"/>
              <a:gd name="T1" fmla="*/ 1140 h 1320"/>
              <a:gd name="T2" fmla="*/ 1056 w 1196"/>
              <a:gd name="T3" fmla="*/ 1137 h 1320"/>
              <a:gd name="T4" fmla="*/ 996 w 1196"/>
              <a:gd name="T5" fmla="*/ 1083 h 1320"/>
              <a:gd name="T6" fmla="*/ 918 w 1196"/>
              <a:gd name="T7" fmla="*/ 978 h 1320"/>
              <a:gd name="T8" fmla="*/ 876 w 1196"/>
              <a:gd name="T9" fmla="*/ 888 h 1320"/>
              <a:gd name="T10" fmla="*/ 840 w 1196"/>
              <a:gd name="T11" fmla="*/ 807 h 1320"/>
              <a:gd name="T12" fmla="*/ 783 w 1196"/>
              <a:gd name="T13" fmla="*/ 708 h 1320"/>
              <a:gd name="T14" fmla="*/ 537 w 1196"/>
              <a:gd name="T15" fmla="*/ 684 h 1320"/>
              <a:gd name="T16" fmla="*/ 360 w 1196"/>
              <a:gd name="T17" fmla="*/ 684 h 1320"/>
              <a:gd name="T18" fmla="*/ 291 w 1196"/>
              <a:gd name="T19" fmla="*/ 639 h 1320"/>
              <a:gd name="T20" fmla="*/ 219 w 1196"/>
              <a:gd name="T21" fmla="*/ 579 h 1320"/>
              <a:gd name="T22" fmla="*/ 153 w 1196"/>
              <a:gd name="T23" fmla="*/ 543 h 1320"/>
              <a:gd name="T24" fmla="*/ 87 w 1196"/>
              <a:gd name="T25" fmla="*/ 471 h 1320"/>
              <a:gd name="T26" fmla="*/ 51 w 1196"/>
              <a:gd name="T27" fmla="*/ 438 h 1320"/>
              <a:gd name="T28" fmla="*/ 0 w 1196"/>
              <a:gd name="T29" fmla="*/ 384 h 1320"/>
              <a:gd name="T30" fmla="*/ 39 w 1196"/>
              <a:gd name="T31" fmla="*/ 363 h 1320"/>
              <a:gd name="T32" fmla="*/ 123 w 1196"/>
              <a:gd name="T33" fmla="*/ 333 h 1320"/>
              <a:gd name="T34" fmla="*/ 162 w 1196"/>
              <a:gd name="T35" fmla="*/ 303 h 1320"/>
              <a:gd name="T36" fmla="*/ 189 w 1196"/>
              <a:gd name="T37" fmla="*/ 285 h 1320"/>
              <a:gd name="T38" fmla="*/ 255 w 1196"/>
              <a:gd name="T39" fmla="*/ 216 h 1320"/>
              <a:gd name="T40" fmla="*/ 279 w 1196"/>
              <a:gd name="T41" fmla="*/ 186 h 1320"/>
              <a:gd name="T42" fmla="*/ 537 w 1196"/>
              <a:gd name="T43" fmla="*/ 135 h 1320"/>
              <a:gd name="T44" fmla="*/ 588 w 1196"/>
              <a:gd name="T45" fmla="*/ 45 h 1320"/>
              <a:gd name="T46" fmla="*/ 714 w 1196"/>
              <a:gd name="T47" fmla="*/ 15 h 1320"/>
              <a:gd name="T48" fmla="*/ 726 w 1196"/>
              <a:gd name="T49" fmla="*/ 30 h 1320"/>
              <a:gd name="T50" fmla="*/ 771 w 1196"/>
              <a:gd name="T51" fmla="*/ 78 h 1320"/>
              <a:gd name="T52" fmla="*/ 852 w 1196"/>
              <a:gd name="T53" fmla="*/ 153 h 1320"/>
              <a:gd name="T54" fmla="*/ 873 w 1196"/>
              <a:gd name="T55" fmla="*/ 240 h 1320"/>
              <a:gd name="T56" fmla="*/ 897 w 1196"/>
              <a:gd name="T57" fmla="*/ 333 h 1320"/>
              <a:gd name="T58" fmla="*/ 930 w 1196"/>
              <a:gd name="T59" fmla="*/ 372 h 1320"/>
              <a:gd name="T60" fmla="*/ 978 w 1196"/>
              <a:gd name="T61" fmla="*/ 420 h 1320"/>
              <a:gd name="T62" fmla="*/ 1014 w 1196"/>
              <a:gd name="T63" fmla="*/ 510 h 1320"/>
              <a:gd name="T64" fmla="*/ 1008 w 1196"/>
              <a:gd name="T65" fmla="*/ 711 h 1320"/>
              <a:gd name="T66" fmla="*/ 1023 w 1196"/>
              <a:gd name="T67" fmla="*/ 807 h 1320"/>
              <a:gd name="T68" fmla="*/ 1080 w 1196"/>
              <a:gd name="T69" fmla="*/ 891 h 1320"/>
              <a:gd name="T70" fmla="*/ 1131 w 1196"/>
              <a:gd name="T71" fmla="*/ 915 h 1320"/>
              <a:gd name="T72" fmla="*/ 1152 w 1196"/>
              <a:gd name="T73" fmla="*/ 1068 h 1320"/>
              <a:gd name="T74" fmla="*/ 1158 w 1196"/>
              <a:gd name="T75" fmla="*/ 1230 h 1320"/>
              <a:gd name="T76" fmla="*/ 1143 w 1196"/>
              <a:gd name="T77" fmla="*/ 1239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6" h="1320">
                <a:moveTo>
                  <a:pt x="1146" y="1320"/>
                </a:moveTo>
                <a:cubicBezTo>
                  <a:pt x="1144" y="1245"/>
                  <a:pt x="1196" y="1152"/>
                  <a:pt x="1101" y="1140"/>
                </a:cubicBezTo>
                <a:cubicBezTo>
                  <a:pt x="1077" y="1132"/>
                  <a:pt x="1106" y="1136"/>
                  <a:pt x="1077" y="1134"/>
                </a:cubicBezTo>
                <a:cubicBezTo>
                  <a:pt x="1041" y="1122"/>
                  <a:pt x="1102" y="1140"/>
                  <a:pt x="1056" y="1137"/>
                </a:cubicBezTo>
                <a:cubicBezTo>
                  <a:pt x="1046" y="1130"/>
                  <a:pt x="1033" y="1120"/>
                  <a:pt x="1023" y="1113"/>
                </a:cubicBezTo>
                <a:cubicBezTo>
                  <a:pt x="1003" y="1084"/>
                  <a:pt x="1017" y="1116"/>
                  <a:pt x="996" y="1083"/>
                </a:cubicBezTo>
                <a:cubicBezTo>
                  <a:pt x="992" y="1071"/>
                  <a:pt x="967" y="1033"/>
                  <a:pt x="957" y="1026"/>
                </a:cubicBezTo>
                <a:cubicBezTo>
                  <a:pt x="943" y="1004"/>
                  <a:pt x="948" y="981"/>
                  <a:pt x="918" y="978"/>
                </a:cubicBezTo>
                <a:cubicBezTo>
                  <a:pt x="899" y="976"/>
                  <a:pt x="898" y="949"/>
                  <a:pt x="879" y="948"/>
                </a:cubicBezTo>
                <a:cubicBezTo>
                  <a:pt x="848" y="938"/>
                  <a:pt x="910" y="891"/>
                  <a:pt x="876" y="888"/>
                </a:cubicBezTo>
                <a:cubicBezTo>
                  <a:pt x="860" y="883"/>
                  <a:pt x="858" y="821"/>
                  <a:pt x="837" y="807"/>
                </a:cubicBezTo>
                <a:cubicBezTo>
                  <a:pt x="832" y="803"/>
                  <a:pt x="840" y="807"/>
                  <a:pt x="840" y="807"/>
                </a:cubicBezTo>
                <a:cubicBezTo>
                  <a:pt x="855" y="784"/>
                  <a:pt x="843" y="776"/>
                  <a:pt x="834" y="756"/>
                </a:cubicBezTo>
                <a:cubicBezTo>
                  <a:pt x="823" y="732"/>
                  <a:pt x="789" y="733"/>
                  <a:pt x="783" y="708"/>
                </a:cubicBezTo>
                <a:cubicBezTo>
                  <a:pt x="781" y="702"/>
                  <a:pt x="620" y="687"/>
                  <a:pt x="618" y="681"/>
                </a:cubicBezTo>
                <a:cubicBezTo>
                  <a:pt x="616" y="674"/>
                  <a:pt x="537" y="684"/>
                  <a:pt x="537" y="684"/>
                </a:cubicBezTo>
                <a:cubicBezTo>
                  <a:pt x="534" y="679"/>
                  <a:pt x="468" y="701"/>
                  <a:pt x="462" y="696"/>
                </a:cubicBezTo>
                <a:cubicBezTo>
                  <a:pt x="446" y="682"/>
                  <a:pt x="377" y="696"/>
                  <a:pt x="360" y="684"/>
                </a:cubicBezTo>
                <a:cubicBezTo>
                  <a:pt x="349" y="677"/>
                  <a:pt x="335" y="676"/>
                  <a:pt x="324" y="669"/>
                </a:cubicBezTo>
                <a:cubicBezTo>
                  <a:pt x="316" y="657"/>
                  <a:pt x="303" y="647"/>
                  <a:pt x="291" y="639"/>
                </a:cubicBezTo>
                <a:cubicBezTo>
                  <a:pt x="282" y="612"/>
                  <a:pt x="232" y="616"/>
                  <a:pt x="213" y="615"/>
                </a:cubicBezTo>
                <a:cubicBezTo>
                  <a:pt x="201" y="598"/>
                  <a:pt x="205" y="593"/>
                  <a:pt x="219" y="579"/>
                </a:cubicBezTo>
                <a:cubicBezTo>
                  <a:pt x="207" y="576"/>
                  <a:pt x="199" y="574"/>
                  <a:pt x="189" y="567"/>
                </a:cubicBezTo>
                <a:cubicBezTo>
                  <a:pt x="180" y="553"/>
                  <a:pt x="169" y="547"/>
                  <a:pt x="153" y="543"/>
                </a:cubicBezTo>
                <a:cubicBezTo>
                  <a:pt x="139" y="534"/>
                  <a:pt x="133" y="525"/>
                  <a:pt x="120" y="516"/>
                </a:cubicBezTo>
                <a:cubicBezTo>
                  <a:pt x="110" y="501"/>
                  <a:pt x="93" y="488"/>
                  <a:pt x="87" y="471"/>
                </a:cubicBezTo>
                <a:cubicBezTo>
                  <a:pt x="85" y="465"/>
                  <a:pt x="83" y="458"/>
                  <a:pt x="78" y="453"/>
                </a:cubicBezTo>
                <a:cubicBezTo>
                  <a:pt x="46" y="425"/>
                  <a:pt x="72" y="450"/>
                  <a:pt x="51" y="438"/>
                </a:cubicBezTo>
                <a:cubicBezTo>
                  <a:pt x="45" y="434"/>
                  <a:pt x="33" y="426"/>
                  <a:pt x="33" y="426"/>
                </a:cubicBezTo>
                <a:cubicBezTo>
                  <a:pt x="22" y="410"/>
                  <a:pt x="6" y="403"/>
                  <a:pt x="0" y="384"/>
                </a:cubicBezTo>
                <a:cubicBezTo>
                  <a:pt x="8" y="381"/>
                  <a:pt x="17" y="382"/>
                  <a:pt x="24" y="378"/>
                </a:cubicBezTo>
                <a:cubicBezTo>
                  <a:pt x="30" y="374"/>
                  <a:pt x="33" y="367"/>
                  <a:pt x="39" y="363"/>
                </a:cubicBezTo>
                <a:cubicBezTo>
                  <a:pt x="44" y="348"/>
                  <a:pt x="44" y="338"/>
                  <a:pt x="60" y="333"/>
                </a:cubicBezTo>
                <a:cubicBezTo>
                  <a:pt x="85" y="341"/>
                  <a:pt x="75" y="339"/>
                  <a:pt x="123" y="333"/>
                </a:cubicBezTo>
                <a:cubicBezTo>
                  <a:pt x="129" y="332"/>
                  <a:pt x="141" y="327"/>
                  <a:pt x="141" y="327"/>
                </a:cubicBezTo>
                <a:cubicBezTo>
                  <a:pt x="146" y="319"/>
                  <a:pt x="155" y="309"/>
                  <a:pt x="162" y="303"/>
                </a:cubicBezTo>
                <a:cubicBezTo>
                  <a:pt x="167" y="298"/>
                  <a:pt x="174" y="295"/>
                  <a:pt x="180" y="291"/>
                </a:cubicBezTo>
                <a:cubicBezTo>
                  <a:pt x="183" y="289"/>
                  <a:pt x="189" y="285"/>
                  <a:pt x="189" y="285"/>
                </a:cubicBezTo>
                <a:cubicBezTo>
                  <a:pt x="197" y="273"/>
                  <a:pt x="205" y="261"/>
                  <a:pt x="213" y="249"/>
                </a:cubicBezTo>
                <a:cubicBezTo>
                  <a:pt x="220" y="220"/>
                  <a:pt x="229" y="225"/>
                  <a:pt x="255" y="216"/>
                </a:cubicBezTo>
                <a:cubicBezTo>
                  <a:pt x="262" y="214"/>
                  <a:pt x="252" y="196"/>
                  <a:pt x="258" y="192"/>
                </a:cubicBezTo>
                <a:cubicBezTo>
                  <a:pt x="261" y="190"/>
                  <a:pt x="279" y="186"/>
                  <a:pt x="279" y="186"/>
                </a:cubicBezTo>
                <a:cubicBezTo>
                  <a:pt x="291" y="149"/>
                  <a:pt x="324" y="151"/>
                  <a:pt x="360" y="147"/>
                </a:cubicBezTo>
                <a:cubicBezTo>
                  <a:pt x="429" y="124"/>
                  <a:pt x="401" y="138"/>
                  <a:pt x="537" y="135"/>
                </a:cubicBezTo>
                <a:cubicBezTo>
                  <a:pt x="559" y="120"/>
                  <a:pt x="568" y="103"/>
                  <a:pt x="576" y="78"/>
                </a:cubicBezTo>
                <a:cubicBezTo>
                  <a:pt x="578" y="71"/>
                  <a:pt x="579" y="52"/>
                  <a:pt x="588" y="45"/>
                </a:cubicBezTo>
                <a:cubicBezTo>
                  <a:pt x="601" y="35"/>
                  <a:pt x="628" y="35"/>
                  <a:pt x="645" y="24"/>
                </a:cubicBezTo>
                <a:cubicBezTo>
                  <a:pt x="661" y="0"/>
                  <a:pt x="684" y="13"/>
                  <a:pt x="714" y="15"/>
                </a:cubicBezTo>
                <a:cubicBezTo>
                  <a:pt x="717" y="17"/>
                  <a:pt x="721" y="18"/>
                  <a:pt x="723" y="21"/>
                </a:cubicBezTo>
                <a:cubicBezTo>
                  <a:pt x="725" y="23"/>
                  <a:pt x="723" y="28"/>
                  <a:pt x="726" y="30"/>
                </a:cubicBezTo>
                <a:cubicBezTo>
                  <a:pt x="734" y="36"/>
                  <a:pt x="745" y="37"/>
                  <a:pt x="753" y="42"/>
                </a:cubicBezTo>
                <a:cubicBezTo>
                  <a:pt x="756" y="50"/>
                  <a:pt x="763" y="73"/>
                  <a:pt x="771" y="78"/>
                </a:cubicBezTo>
                <a:cubicBezTo>
                  <a:pt x="787" y="88"/>
                  <a:pt x="810" y="95"/>
                  <a:pt x="828" y="99"/>
                </a:cubicBezTo>
                <a:cubicBezTo>
                  <a:pt x="837" y="111"/>
                  <a:pt x="847" y="132"/>
                  <a:pt x="852" y="153"/>
                </a:cubicBezTo>
                <a:cubicBezTo>
                  <a:pt x="857" y="174"/>
                  <a:pt x="852" y="214"/>
                  <a:pt x="855" y="228"/>
                </a:cubicBezTo>
                <a:cubicBezTo>
                  <a:pt x="872" y="254"/>
                  <a:pt x="865" y="215"/>
                  <a:pt x="873" y="240"/>
                </a:cubicBezTo>
                <a:cubicBezTo>
                  <a:pt x="875" y="267"/>
                  <a:pt x="876" y="282"/>
                  <a:pt x="882" y="306"/>
                </a:cubicBezTo>
                <a:cubicBezTo>
                  <a:pt x="884" y="316"/>
                  <a:pt x="897" y="333"/>
                  <a:pt x="897" y="333"/>
                </a:cubicBezTo>
                <a:cubicBezTo>
                  <a:pt x="899" y="341"/>
                  <a:pt x="897" y="351"/>
                  <a:pt x="903" y="357"/>
                </a:cubicBezTo>
                <a:cubicBezTo>
                  <a:pt x="910" y="364"/>
                  <a:pt x="930" y="372"/>
                  <a:pt x="930" y="372"/>
                </a:cubicBezTo>
                <a:cubicBezTo>
                  <a:pt x="937" y="383"/>
                  <a:pt x="943" y="398"/>
                  <a:pt x="954" y="402"/>
                </a:cubicBezTo>
                <a:cubicBezTo>
                  <a:pt x="961" y="413"/>
                  <a:pt x="967" y="413"/>
                  <a:pt x="978" y="420"/>
                </a:cubicBezTo>
                <a:cubicBezTo>
                  <a:pt x="984" y="430"/>
                  <a:pt x="1005" y="444"/>
                  <a:pt x="1011" y="459"/>
                </a:cubicBezTo>
                <a:cubicBezTo>
                  <a:pt x="1017" y="474"/>
                  <a:pt x="1012" y="497"/>
                  <a:pt x="1014" y="510"/>
                </a:cubicBezTo>
                <a:cubicBezTo>
                  <a:pt x="1017" y="520"/>
                  <a:pt x="1023" y="527"/>
                  <a:pt x="1026" y="537"/>
                </a:cubicBezTo>
                <a:cubicBezTo>
                  <a:pt x="1025" y="595"/>
                  <a:pt x="1057" y="679"/>
                  <a:pt x="1008" y="711"/>
                </a:cubicBezTo>
                <a:cubicBezTo>
                  <a:pt x="1005" y="750"/>
                  <a:pt x="1024" y="752"/>
                  <a:pt x="1026" y="768"/>
                </a:cubicBezTo>
                <a:cubicBezTo>
                  <a:pt x="1028" y="784"/>
                  <a:pt x="1018" y="791"/>
                  <a:pt x="1023" y="807"/>
                </a:cubicBezTo>
                <a:cubicBezTo>
                  <a:pt x="1037" y="828"/>
                  <a:pt x="1045" y="842"/>
                  <a:pt x="1059" y="864"/>
                </a:cubicBezTo>
                <a:cubicBezTo>
                  <a:pt x="1062" y="877"/>
                  <a:pt x="1069" y="882"/>
                  <a:pt x="1080" y="891"/>
                </a:cubicBezTo>
                <a:cubicBezTo>
                  <a:pt x="1086" y="895"/>
                  <a:pt x="1095" y="903"/>
                  <a:pt x="1095" y="903"/>
                </a:cubicBezTo>
                <a:cubicBezTo>
                  <a:pt x="1100" y="917"/>
                  <a:pt x="1119" y="907"/>
                  <a:pt x="1131" y="915"/>
                </a:cubicBezTo>
                <a:cubicBezTo>
                  <a:pt x="1137" y="932"/>
                  <a:pt x="1129" y="957"/>
                  <a:pt x="1143" y="966"/>
                </a:cubicBezTo>
                <a:cubicBezTo>
                  <a:pt x="1159" y="1013"/>
                  <a:pt x="1146" y="969"/>
                  <a:pt x="1152" y="1068"/>
                </a:cubicBezTo>
                <a:cubicBezTo>
                  <a:pt x="1153" y="1078"/>
                  <a:pt x="1161" y="1098"/>
                  <a:pt x="1161" y="1098"/>
                </a:cubicBezTo>
                <a:cubicBezTo>
                  <a:pt x="1160" y="1142"/>
                  <a:pt x="1162" y="1186"/>
                  <a:pt x="1158" y="1230"/>
                </a:cubicBezTo>
                <a:cubicBezTo>
                  <a:pt x="1158" y="1233"/>
                  <a:pt x="1152" y="1231"/>
                  <a:pt x="1149" y="1233"/>
                </a:cubicBezTo>
                <a:cubicBezTo>
                  <a:pt x="1147" y="1234"/>
                  <a:pt x="1145" y="1237"/>
                  <a:pt x="1143" y="1239"/>
                </a:cubicBezTo>
              </a:path>
            </a:pathLst>
          </a:custGeom>
          <a:noFill/>
          <a:ln w="38100" cmpd="sng">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24" name="Freeform 16"/>
          <p:cNvSpPr>
            <a:spLocks/>
          </p:cNvSpPr>
          <p:nvPr/>
        </p:nvSpPr>
        <p:spPr bwMode="auto">
          <a:xfrm>
            <a:off x="6850064" y="5295900"/>
            <a:ext cx="636587" cy="685800"/>
          </a:xfrm>
          <a:custGeom>
            <a:avLst/>
            <a:gdLst>
              <a:gd name="T0" fmla="*/ 401 w 401"/>
              <a:gd name="T1" fmla="*/ 429 h 432"/>
              <a:gd name="T2" fmla="*/ 371 w 401"/>
              <a:gd name="T3" fmla="*/ 387 h 432"/>
              <a:gd name="T4" fmla="*/ 347 w 401"/>
              <a:gd name="T5" fmla="*/ 363 h 432"/>
              <a:gd name="T6" fmla="*/ 317 w 401"/>
              <a:gd name="T7" fmla="*/ 312 h 432"/>
              <a:gd name="T8" fmla="*/ 293 w 401"/>
              <a:gd name="T9" fmla="*/ 291 h 432"/>
              <a:gd name="T10" fmla="*/ 275 w 401"/>
              <a:gd name="T11" fmla="*/ 279 h 432"/>
              <a:gd name="T12" fmla="*/ 248 w 401"/>
              <a:gd name="T13" fmla="*/ 267 h 432"/>
              <a:gd name="T14" fmla="*/ 239 w 401"/>
              <a:gd name="T15" fmla="*/ 237 h 432"/>
              <a:gd name="T16" fmla="*/ 236 w 401"/>
              <a:gd name="T17" fmla="*/ 186 h 432"/>
              <a:gd name="T18" fmla="*/ 218 w 401"/>
              <a:gd name="T19" fmla="*/ 159 h 432"/>
              <a:gd name="T20" fmla="*/ 206 w 401"/>
              <a:gd name="T21" fmla="*/ 114 h 432"/>
              <a:gd name="T22" fmla="*/ 200 w 401"/>
              <a:gd name="T23" fmla="*/ 63 h 432"/>
              <a:gd name="T24" fmla="*/ 128 w 401"/>
              <a:gd name="T25" fmla="*/ 18 h 432"/>
              <a:gd name="T26" fmla="*/ 113 w 401"/>
              <a:gd name="T27" fmla="*/ 6 h 432"/>
              <a:gd name="T28" fmla="*/ 83 w 401"/>
              <a:gd name="T29" fmla="*/ 9 h 432"/>
              <a:gd name="T30" fmla="*/ 56 w 401"/>
              <a:gd name="T31" fmla="*/ 0 h 432"/>
              <a:gd name="T32" fmla="*/ 17 w 401"/>
              <a:gd name="T33" fmla="*/ 6 h 432"/>
              <a:gd name="T34" fmla="*/ 23 w 401"/>
              <a:gd name="T35" fmla="*/ 45 h 432"/>
              <a:gd name="T36" fmla="*/ 95 w 401"/>
              <a:gd name="T37" fmla="*/ 54 h 432"/>
              <a:gd name="T38" fmla="*/ 113 w 401"/>
              <a:gd name="T39" fmla="*/ 60 h 432"/>
              <a:gd name="T40" fmla="*/ 122 w 401"/>
              <a:gd name="T41" fmla="*/ 63 h 432"/>
              <a:gd name="T42" fmla="*/ 137 w 401"/>
              <a:gd name="T43" fmla="*/ 114 h 432"/>
              <a:gd name="T44" fmla="*/ 146 w 401"/>
              <a:gd name="T45" fmla="*/ 186 h 432"/>
              <a:gd name="T46" fmla="*/ 164 w 401"/>
              <a:gd name="T47" fmla="*/ 237 h 432"/>
              <a:gd name="T48" fmla="*/ 149 w 401"/>
              <a:gd name="T49" fmla="*/ 276 h 432"/>
              <a:gd name="T50" fmla="*/ 143 w 401"/>
              <a:gd name="T51" fmla="*/ 285 h 432"/>
              <a:gd name="T52" fmla="*/ 155 w 401"/>
              <a:gd name="T53" fmla="*/ 348 h 432"/>
              <a:gd name="T54" fmla="*/ 179 w 401"/>
              <a:gd name="T55" fmla="*/ 354 h 432"/>
              <a:gd name="T56" fmla="*/ 239 w 401"/>
              <a:gd name="T57" fmla="*/ 372 h 432"/>
              <a:gd name="T58" fmla="*/ 257 w 401"/>
              <a:gd name="T59" fmla="*/ 399 h 432"/>
              <a:gd name="T60" fmla="*/ 272 w 401"/>
              <a:gd name="T61" fmla="*/ 417 h 432"/>
              <a:gd name="T62" fmla="*/ 284 w 401"/>
              <a:gd name="T63" fmla="*/ 411 h 432"/>
              <a:gd name="T64" fmla="*/ 299 w 401"/>
              <a:gd name="T65" fmla="*/ 423 h 432"/>
              <a:gd name="T66" fmla="*/ 386 w 401"/>
              <a:gd name="T67" fmla="*/ 432 h 432"/>
              <a:gd name="T68" fmla="*/ 401 w 401"/>
              <a:gd name="T69" fmla="*/ 42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1" h="432">
                <a:moveTo>
                  <a:pt x="401" y="429"/>
                </a:moveTo>
                <a:cubicBezTo>
                  <a:pt x="395" y="412"/>
                  <a:pt x="386" y="397"/>
                  <a:pt x="371" y="387"/>
                </a:cubicBezTo>
                <a:cubicBezTo>
                  <a:pt x="364" y="377"/>
                  <a:pt x="357" y="370"/>
                  <a:pt x="347" y="363"/>
                </a:cubicBezTo>
                <a:cubicBezTo>
                  <a:pt x="341" y="344"/>
                  <a:pt x="334" y="323"/>
                  <a:pt x="317" y="312"/>
                </a:cubicBezTo>
                <a:cubicBezTo>
                  <a:pt x="311" y="302"/>
                  <a:pt x="302" y="298"/>
                  <a:pt x="293" y="291"/>
                </a:cubicBezTo>
                <a:cubicBezTo>
                  <a:pt x="287" y="287"/>
                  <a:pt x="275" y="279"/>
                  <a:pt x="275" y="279"/>
                </a:cubicBezTo>
                <a:cubicBezTo>
                  <a:pt x="268" y="269"/>
                  <a:pt x="256" y="277"/>
                  <a:pt x="248" y="267"/>
                </a:cubicBezTo>
                <a:cubicBezTo>
                  <a:pt x="244" y="261"/>
                  <a:pt x="239" y="237"/>
                  <a:pt x="239" y="237"/>
                </a:cubicBezTo>
                <a:cubicBezTo>
                  <a:pt x="238" y="220"/>
                  <a:pt x="240" y="203"/>
                  <a:pt x="236" y="186"/>
                </a:cubicBezTo>
                <a:cubicBezTo>
                  <a:pt x="234" y="175"/>
                  <a:pt x="218" y="159"/>
                  <a:pt x="218" y="159"/>
                </a:cubicBezTo>
                <a:cubicBezTo>
                  <a:pt x="214" y="144"/>
                  <a:pt x="211" y="129"/>
                  <a:pt x="206" y="114"/>
                </a:cubicBezTo>
                <a:cubicBezTo>
                  <a:pt x="206" y="107"/>
                  <a:pt x="207" y="77"/>
                  <a:pt x="200" y="63"/>
                </a:cubicBezTo>
                <a:cubicBezTo>
                  <a:pt x="188" y="39"/>
                  <a:pt x="150" y="30"/>
                  <a:pt x="128" y="18"/>
                </a:cubicBezTo>
                <a:cubicBezTo>
                  <a:pt x="122" y="14"/>
                  <a:pt x="120" y="7"/>
                  <a:pt x="113" y="6"/>
                </a:cubicBezTo>
                <a:cubicBezTo>
                  <a:pt x="107" y="12"/>
                  <a:pt x="92" y="10"/>
                  <a:pt x="83" y="9"/>
                </a:cubicBezTo>
                <a:cubicBezTo>
                  <a:pt x="72" y="5"/>
                  <a:pt x="56" y="0"/>
                  <a:pt x="56" y="0"/>
                </a:cubicBezTo>
                <a:cubicBezTo>
                  <a:pt x="44" y="1"/>
                  <a:pt x="29" y="3"/>
                  <a:pt x="17" y="6"/>
                </a:cubicBezTo>
                <a:cubicBezTo>
                  <a:pt x="0" y="11"/>
                  <a:pt x="8" y="38"/>
                  <a:pt x="23" y="45"/>
                </a:cubicBezTo>
                <a:cubicBezTo>
                  <a:pt x="48" y="56"/>
                  <a:pt x="63" y="52"/>
                  <a:pt x="95" y="54"/>
                </a:cubicBezTo>
                <a:cubicBezTo>
                  <a:pt x="101" y="56"/>
                  <a:pt x="107" y="58"/>
                  <a:pt x="113" y="60"/>
                </a:cubicBezTo>
                <a:cubicBezTo>
                  <a:pt x="116" y="61"/>
                  <a:pt x="122" y="63"/>
                  <a:pt x="122" y="63"/>
                </a:cubicBezTo>
                <a:cubicBezTo>
                  <a:pt x="134" y="82"/>
                  <a:pt x="113" y="106"/>
                  <a:pt x="137" y="114"/>
                </a:cubicBezTo>
                <a:cubicBezTo>
                  <a:pt x="156" y="142"/>
                  <a:pt x="138" y="112"/>
                  <a:pt x="146" y="186"/>
                </a:cubicBezTo>
                <a:cubicBezTo>
                  <a:pt x="148" y="204"/>
                  <a:pt x="160" y="219"/>
                  <a:pt x="164" y="237"/>
                </a:cubicBezTo>
                <a:cubicBezTo>
                  <a:pt x="160" y="265"/>
                  <a:pt x="165" y="252"/>
                  <a:pt x="149" y="276"/>
                </a:cubicBezTo>
                <a:cubicBezTo>
                  <a:pt x="147" y="279"/>
                  <a:pt x="143" y="285"/>
                  <a:pt x="143" y="285"/>
                </a:cubicBezTo>
                <a:cubicBezTo>
                  <a:pt x="145" y="311"/>
                  <a:pt x="147" y="325"/>
                  <a:pt x="155" y="348"/>
                </a:cubicBezTo>
                <a:cubicBezTo>
                  <a:pt x="158" y="356"/>
                  <a:pt x="179" y="354"/>
                  <a:pt x="179" y="354"/>
                </a:cubicBezTo>
                <a:cubicBezTo>
                  <a:pt x="192" y="373"/>
                  <a:pt x="218" y="370"/>
                  <a:pt x="239" y="372"/>
                </a:cubicBezTo>
                <a:cubicBezTo>
                  <a:pt x="242" y="382"/>
                  <a:pt x="246" y="392"/>
                  <a:pt x="257" y="399"/>
                </a:cubicBezTo>
                <a:cubicBezTo>
                  <a:pt x="262" y="402"/>
                  <a:pt x="272" y="417"/>
                  <a:pt x="272" y="417"/>
                </a:cubicBezTo>
                <a:cubicBezTo>
                  <a:pt x="275" y="421"/>
                  <a:pt x="265" y="409"/>
                  <a:pt x="284" y="411"/>
                </a:cubicBezTo>
                <a:cubicBezTo>
                  <a:pt x="288" y="412"/>
                  <a:pt x="282" y="420"/>
                  <a:pt x="299" y="423"/>
                </a:cubicBezTo>
                <a:cubicBezTo>
                  <a:pt x="316" y="426"/>
                  <a:pt x="369" y="431"/>
                  <a:pt x="386" y="432"/>
                </a:cubicBezTo>
                <a:cubicBezTo>
                  <a:pt x="397" y="428"/>
                  <a:pt x="392" y="429"/>
                  <a:pt x="401" y="429"/>
                </a:cubicBezTo>
                <a:close/>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26" name="Text Box 18"/>
          <p:cNvSpPr txBox="1">
            <a:spLocks noChangeArrowheads="1"/>
          </p:cNvSpPr>
          <p:nvPr/>
        </p:nvSpPr>
        <p:spPr bwMode="auto">
          <a:xfrm>
            <a:off x="2743200" y="24384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North Coast MPG</a:t>
            </a:r>
          </a:p>
        </p:txBody>
      </p:sp>
      <p:sp>
        <p:nvSpPr>
          <p:cNvPr id="68627" name="Text Box 19"/>
          <p:cNvSpPr txBox="1">
            <a:spLocks noChangeArrowheads="1"/>
          </p:cNvSpPr>
          <p:nvPr/>
        </p:nvSpPr>
        <p:spPr bwMode="auto">
          <a:xfrm>
            <a:off x="3886200" y="6019800"/>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South Coast MPG</a:t>
            </a:r>
          </a:p>
        </p:txBody>
      </p:sp>
      <p:sp>
        <p:nvSpPr>
          <p:cNvPr id="68628" name="Text Box 20"/>
          <p:cNvSpPr txBox="1">
            <a:spLocks noChangeArrowheads="1"/>
          </p:cNvSpPr>
          <p:nvPr/>
        </p:nvSpPr>
        <p:spPr bwMode="auto">
          <a:xfrm>
            <a:off x="8534400" y="37338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South Interior MPG</a:t>
            </a:r>
          </a:p>
        </p:txBody>
      </p:sp>
      <p:sp>
        <p:nvSpPr>
          <p:cNvPr id="68630" name="Text Box 22"/>
          <p:cNvSpPr txBox="1">
            <a:spLocks noChangeArrowheads="1"/>
          </p:cNvSpPr>
          <p:nvPr/>
        </p:nvSpPr>
        <p:spPr bwMode="auto">
          <a:xfrm>
            <a:off x="3191221" y="4899026"/>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Northern Transition</a:t>
            </a:r>
          </a:p>
        </p:txBody>
      </p:sp>
      <p:sp>
        <p:nvSpPr>
          <p:cNvPr id="68632" name="Text Box 24"/>
          <p:cNvSpPr txBox="1">
            <a:spLocks noChangeArrowheads="1"/>
          </p:cNvSpPr>
          <p:nvPr/>
        </p:nvSpPr>
        <p:spPr bwMode="auto">
          <a:xfrm>
            <a:off x="8430941" y="6164034"/>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Southern Transition</a:t>
            </a:r>
          </a:p>
        </p:txBody>
      </p:sp>
      <p:sp>
        <p:nvSpPr>
          <p:cNvPr id="2" name="TextBox 1"/>
          <p:cNvSpPr txBox="1"/>
          <p:nvPr/>
        </p:nvSpPr>
        <p:spPr>
          <a:xfrm>
            <a:off x="7766050" y="660400"/>
            <a:ext cx="2368550" cy="369332"/>
          </a:xfrm>
          <a:prstGeom prst="rect">
            <a:avLst/>
          </a:prstGeom>
          <a:noFill/>
        </p:spPr>
        <p:txBody>
          <a:bodyPr wrap="square" rtlCol="0">
            <a:spAutoFit/>
          </a:bodyPr>
          <a:lstStyle/>
          <a:p>
            <a:endParaRPr lang="en-CA" dirty="0"/>
          </a:p>
        </p:txBody>
      </p:sp>
      <p:sp>
        <p:nvSpPr>
          <p:cNvPr id="8" name="Freeform: Shape 7">
            <a:extLst>
              <a:ext uri="{FF2B5EF4-FFF2-40B4-BE49-F238E27FC236}">
                <a16:creationId xmlns:a16="http://schemas.microsoft.com/office/drawing/2014/main" id="{BE40B0D2-31B1-5B49-B039-3469EB3AF5FA}"/>
              </a:ext>
            </a:extLst>
          </p:cNvPr>
          <p:cNvSpPr/>
          <p:nvPr/>
        </p:nvSpPr>
        <p:spPr>
          <a:xfrm>
            <a:off x="9162854" y="5986021"/>
            <a:ext cx="48017" cy="103694"/>
          </a:xfrm>
          <a:custGeom>
            <a:avLst/>
            <a:gdLst>
              <a:gd name="connsiteX0" fmla="*/ 0 w 48017"/>
              <a:gd name="connsiteY0" fmla="*/ 0 h 103694"/>
              <a:gd name="connsiteX1" fmla="*/ 47134 w 48017"/>
              <a:gd name="connsiteY1" fmla="*/ 84841 h 103694"/>
              <a:gd name="connsiteX2" fmla="*/ 47134 w 48017"/>
              <a:gd name="connsiteY2" fmla="*/ 103694 h 103694"/>
            </a:gdLst>
            <a:ahLst/>
            <a:cxnLst>
              <a:cxn ang="0">
                <a:pos x="connsiteX0" y="connsiteY0"/>
              </a:cxn>
              <a:cxn ang="0">
                <a:pos x="connsiteX1" y="connsiteY1"/>
              </a:cxn>
              <a:cxn ang="0">
                <a:pos x="connsiteX2" y="connsiteY2"/>
              </a:cxn>
            </a:cxnLst>
            <a:rect l="l" t="t" r="r" b="b"/>
            <a:pathLst>
              <a:path w="48017" h="103694">
                <a:moveTo>
                  <a:pt x="0" y="0"/>
                </a:moveTo>
                <a:cubicBezTo>
                  <a:pt x="9059" y="15099"/>
                  <a:pt x="40373" y="64558"/>
                  <a:pt x="47134" y="84841"/>
                </a:cubicBezTo>
                <a:cubicBezTo>
                  <a:pt x="49121" y="90803"/>
                  <a:pt x="47134" y="97410"/>
                  <a:pt x="47134" y="103694"/>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Freeform: Shape 9">
            <a:extLst>
              <a:ext uri="{FF2B5EF4-FFF2-40B4-BE49-F238E27FC236}">
                <a16:creationId xmlns:a16="http://schemas.microsoft.com/office/drawing/2014/main" id="{E90F3332-2E7A-DA21-4614-35B131DBE716}"/>
              </a:ext>
            </a:extLst>
          </p:cNvPr>
          <p:cNvSpPr/>
          <p:nvPr/>
        </p:nvSpPr>
        <p:spPr>
          <a:xfrm>
            <a:off x="3337980" y="715670"/>
            <a:ext cx="6146277" cy="5374045"/>
          </a:xfrm>
          <a:custGeom>
            <a:avLst/>
            <a:gdLst>
              <a:gd name="connsiteX0" fmla="*/ 0 w 6146277"/>
              <a:gd name="connsiteY0" fmla="*/ 142169 h 5374045"/>
              <a:gd name="connsiteX1" fmla="*/ 197963 w 6146277"/>
              <a:gd name="connsiteY1" fmla="*/ 132742 h 5374045"/>
              <a:gd name="connsiteX2" fmla="*/ 263951 w 6146277"/>
              <a:gd name="connsiteY2" fmla="*/ 123315 h 5374045"/>
              <a:gd name="connsiteX3" fmla="*/ 292231 w 6146277"/>
              <a:gd name="connsiteY3" fmla="*/ 104462 h 5374045"/>
              <a:gd name="connsiteX4" fmla="*/ 367646 w 6146277"/>
              <a:gd name="connsiteY4" fmla="*/ 66755 h 5374045"/>
              <a:gd name="connsiteX5" fmla="*/ 386499 w 6146277"/>
              <a:gd name="connsiteY5" fmla="*/ 38474 h 5374045"/>
              <a:gd name="connsiteX6" fmla="*/ 537328 w 6146277"/>
              <a:gd name="connsiteY6" fmla="*/ 19621 h 5374045"/>
              <a:gd name="connsiteX7" fmla="*/ 593889 w 6146277"/>
              <a:gd name="connsiteY7" fmla="*/ 47901 h 5374045"/>
              <a:gd name="connsiteX8" fmla="*/ 631596 w 6146277"/>
              <a:gd name="connsiteY8" fmla="*/ 57328 h 5374045"/>
              <a:gd name="connsiteX9" fmla="*/ 650450 w 6146277"/>
              <a:gd name="connsiteY9" fmla="*/ 85608 h 5374045"/>
              <a:gd name="connsiteX10" fmla="*/ 688157 w 6146277"/>
              <a:gd name="connsiteY10" fmla="*/ 104462 h 5374045"/>
              <a:gd name="connsiteX11" fmla="*/ 763572 w 6146277"/>
              <a:gd name="connsiteY11" fmla="*/ 161023 h 5374045"/>
              <a:gd name="connsiteX12" fmla="*/ 791852 w 6146277"/>
              <a:gd name="connsiteY12" fmla="*/ 170449 h 5374045"/>
              <a:gd name="connsiteX13" fmla="*/ 895547 w 6146277"/>
              <a:gd name="connsiteY13" fmla="*/ 208157 h 5374045"/>
              <a:gd name="connsiteX14" fmla="*/ 1018095 w 6146277"/>
              <a:gd name="connsiteY14" fmla="*/ 302425 h 5374045"/>
              <a:gd name="connsiteX15" fmla="*/ 1055803 w 6146277"/>
              <a:gd name="connsiteY15" fmla="*/ 321278 h 5374045"/>
              <a:gd name="connsiteX16" fmla="*/ 1065229 w 6146277"/>
              <a:gd name="connsiteY16" fmla="*/ 349559 h 5374045"/>
              <a:gd name="connsiteX17" fmla="*/ 1140644 w 6146277"/>
              <a:gd name="connsiteY17" fmla="*/ 443827 h 5374045"/>
              <a:gd name="connsiteX18" fmla="*/ 1178351 w 6146277"/>
              <a:gd name="connsiteY18" fmla="*/ 462680 h 5374045"/>
              <a:gd name="connsiteX19" fmla="*/ 1216058 w 6146277"/>
              <a:gd name="connsiteY19" fmla="*/ 490961 h 5374045"/>
              <a:gd name="connsiteX20" fmla="*/ 1272619 w 6146277"/>
              <a:gd name="connsiteY20" fmla="*/ 500388 h 5374045"/>
              <a:gd name="connsiteX21" fmla="*/ 1282046 w 6146277"/>
              <a:gd name="connsiteY21" fmla="*/ 528668 h 5374045"/>
              <a:gd name="connsiteX22" fmla="*/ 1348033 w 6146277"/>
              <a:gd name="connsiteY22" fmla="*/ 566375 h 5374045"/>
              <a:gd name="connsiteX23" fmla="*/ 1395167 w 6146277"/>
              <a:gd name="connsiteY23" fmla="*/ 585229 h 5374045"/>
              <a:gd name="connsiteX24" fmla="*/ 1451728 w 6146277"/>
              <a:gd name="connsiteY24" fmla="*/ 613509 h 5374045"/>
              <a:gd name="connsiteX25" fmla="*/ 1574277 w 6146277"/>
              <a:gd name="connsiteY25" fmla="*/ 651216 h 5374045"/>
              <a:gd name="connsiteX26" fmla="*/ 1668545 w 6146277"/>
              <a:gd name="connsiteY26" fmla="*/ 707777 h 5374045"/>
              <a:gd name="connsiteX27" fmla="*/ 1762813 w 6146277"/>
              <a:gd name="connsiteY27" fmla="*/ 726631 h 5374045"/>
              <a:gd name="connsiteX28" fmla="*/ 1847654 w 6146277"/>
              <a:gd name="connsiteY28" fmla="*/ 745484 h 5374045"/>
              <a:gd name="connsiteX29" fmla="*/ 1941922 w 6146277"/>
              <a:gd name="connsiteY29" fmla="*/ 783192 h 5374045"/>
              <a:gd name="connsiteX30" fmla="*/ 1970203 w 6146277"/>
              <a:gd name="connsiteY30" fmla="*/ 792618 h 5374045"/>
              <a:gd name="connsiteX31" fmla="*/ 2036190 w 6146277"/>
              <a:gd name="connsiteY31" fmla="*/ 802045 h 5374045"/>
              <a:gd name="connsiteX32" fmla="*/ 2064471 w 6146277"/>
              <a:gd name="connsiteY32" fmla="*/ 820899 h 5374045"/>
              <a:gd name="connsiteX33" fmla="*/ 2196446 w 6146277"/>
              <a:gd name="connsiteY33" fmla="*/ 839752 h 5374045"/>
              <a:gd name="connsiteX34" fmla="*/ 2253007 w 6146277"/>
              <a:gd name="connsiteY34" fmla="*/ 849179 h 5374045"/>
              <a:gd name="connsiteX35" fmla="*/ 2318994 w 6146277"/>
              <a:gd name="connsiteY35" fmla="*/ 858606 h 5374045"/>
              <a:gd name="connsiteX36" fmla="*/ 2347275 w 6146277"/>
              <a:gd name="connsiteY36" fmla="*/ 877460 h 5374045"/>
              <a:gd name="connsiteX37" fmla="*/ 2375555 w 6146277"/>
              <a:gd name="connsiteY37" fmla="*/ 886887 h 5374045"/>
              <a:gd name="connsiteX38" fmla="*/ 2450970 w 6146277"/>
              <a:gd name="connsiteY38" fmla="*/ 934021 h 5374045"/>
              <a:gd name="connsiteX39" fmla="*/ 2469823 w 6146277"/>
              <a:gd name="connsiteY39" fmla="*/ 962301 h 5374045"/>
              <a:gd name="connsiteX40" fmla="*/ 2498104 w 6146277"/>
              <a:gd name="connsiteY40" fmla="*/ 990581 h 5374045"/>
              <a:gd name="connsiteX41" fmla="*/ 2554664 w 6146277"/>
              <a:gd name="connsiteY41" fmla="*/ 1094276 h 5374045"/>
              <a:gd name="connsiteX42" fmla="*/ 2573518 w 6146277"/>
              <a:gd name="connsiteY42" fmla="*/ 1122557 h 5374045"/>
              <a:gd name="connsiteX43" fmla="*/ 2601798 w 6146277"/>
              <a:gd name="connsiteY43" fmla="*/ 1169691 h 5374045"/>
              <a:gd name="connsiteX44" fmla="*/ 2639506 w 6146277"/>
              <a:gd name="connsiteY44" fmla="*/ 1207398 h 5374045"/>
              <a:gd name="connsiteX45" fmla="*/ 2658359 w 6146277"/>
              <a:gd name="connsiteY45" fmla="*/ 1245105 h 5374045"/>
              <a:gd name="connsiteX46" fmla="*/ 2714920 w 6146277"/>
              <a:gd name="connsiteY46" fmla="*/ 1311093 h 5374045"/>
              <a:gd name="connsiteX47" fmla="*/ 2724347 w 6146277"/>
              <a:gd name="connsiteY47" fmla="*/ 1339373 h 5374045"/>
              <a:gd name="connsiteX48" fmla="*/ 2762054 w 6146277"/>
              <a:gd name="connsiteY48" fmla="*/ 1367654 h 5374045"/>
              <a:gd name="connsiteX49" fmla="*/ 2790334 w 6146277"/>
              <a:gd name="connsiteY49" fmla="*/ 1395934 h 5374045"/>
              <a:gd name="connsiteX50" fmla="*/ 2828042 w 6146277"/>
              <a:gd name="connsiteY50" fmla="*/ 1452495 h 5374045"/>
              <a:gd name="connsiteX51" fmla="*/ 2856322 w 6146277"/>
              <a:gd name="connsiteY51" fmla="*/ 1490202 h 5374045"/>
              <a:gd name="connsiteX52" fmla="*/ 2865749 w 6146277"/>
              <a:gd name="connsiteY52" fmla="*/ 1546763 h 5374045"/>
              <a:gd name="connsiteX53" fmla="*/ 2894029 w 6146277"/>
              <a:gd name="connsiteY53" fmla="*/ 1565616 h 5374045"/>
              <a:gd name="connsiteX54" fmla="*/ 2912883 w 6146277"/>
              <a:gd name="connsiteY54" fmla="*/ 1593897 h 5374045"/>
              <a:gd name="connsiteX55" fmla="*/ 2969444 w 6146277"/>
              <a:gd name="connsiteY55" fmla="*/ 1650458 h 5374045"/>
              <a:gd name="connsiteX56" fmla="*/ 3035431 w 6146277"/>
              <a:gd name="connsiteY56" fmla="*/ 1697592 h 5374045"/>
              <a:gd name="connsiteX57" fmla="*/ 3082565 w 6146277"/>
              <a:gd name="connsiteY57" fmla="*/ 1773006 h 5374045"/>
              <a:gd name="connsiteX58" fmla="*/ 3091992 w 6146277"/>
              <a:gd name="connsiteY58" fmla="*/ 1801287 h 5374045"/>
              <a:gd name="connsiteX59" fmla="*/ 3120273 w 6146277"/>
              <a:gd name="connsiteY59" fmla="*/ 1848421 h 5374045"/>
              <a:gd name="connsiteX60" fmla="*/ 3139126 w 6146277"/>
              <a:gd name="connsiteY60" fmla="*/ 1886128 h 5374045"/>
              <a:gd name="connsiteX61" fmla="*/ 3186260 w 6146277"/>
              <a:gd name="connsiteY61" fmla="*/ 1952115 h 5374045"/>
              <a:gd name="connsiteX62" fmla="*/ 3205114 w 6146277"/>
              <a:gd name="connsiteY62" fmla="*/ 1989823 h 5374045"/>
              <a:gd name="connsiteX63" fmla="*/ 3214541 w 6146277"/>
              <a:gd name="connsiteY63" fmla="*/ 2027530 h 5374045"/>
              <a:gd name="connsiteX64" fmla="*/ 3242821 w 6146277"/>
              <a:gd name="connsiteY64" fmla="*/ 2055810 h 5374045"/>
              <a:gd name="connsiteX65" fmla="*/ 3261675 w 6146277"/>
              <a:gd name="connsiteY65" fmla="*/ 2102944 h 5374045"/>
              <a:gd name="connsiteX66" fmla="*/ 3299382 w 6146277"/>
              <a:gd name="connsiteY66" fmla="*/ 2131225 h 5374045"/>
              <a:gd name="connsiteX67" fmla="*/ 3337089 w 6146277"/>
              <a:gd name="connsiteY67" fmla="*/ 2168932 h 5374045"/>
              <a:gd name="connsiteX68" fmla="*/ 3374796 w 6146277"/>
              <a:gd name="connsiteY68" fmla="*/ 2197212 h 5374045"/>
              <a:gd name="connsiteX69" fmla="*/ 3431357 w 6146277"/>
              <a:gd name="connsiteY69" fmla="*/ 2272627 h 5374045"/>
              <a:gd name="connsiteX70" fmla="*/ 3516198 w 6146277"/>
              <a:gd name="connsiteY70" fmla="*/ 2385748 h 5374045"/>
              <a:gd name="connsiteX71" fmla="*/ 3563332 w 6146277"/>
              <a:gd name="connsiteY71" fmla="*/ 2404602 h 5374045"/>
              <a:gd name="connsiteX72" fmla="*/ 3591613 w 6146277"/>
              <a:gd name="connsiteY72" fmla="*/ 2423456 h 5374045"/>
              <a:gd name="connsiteX73" fmla="*/ 3619893 w 6146277"/>
              <a:gd name="connsiteY73" fmla="*/ 2489443 h 5374045"/>
              <a:gd name="connsiteX74" fmla="*/ 3676454 w 6146277"/>
              <a:gd name="connsiteY74" fmla="*/ 2527150 h 5374045"/>
              <a:gd name="connsiteX75" fmla="*/ 3780149 w 6146277"/>
              <a:gd name="connsiteY75" fmla="*/ 2574284 h 5374045"/>
              <a:gd name="connsiteX76" fmla="*/ 3883844 w 6146277"/>
              <a:gd name="connsiteY76" fmla="*/ 2630845 h 5374045"/>
              <a:gd name="connsiteX77" fmla="*/ 3902697 w 6146277"/>
              <a:gd name="connsiteY77" fmla="*/ 2659126 h 5374045"/>
              <a:gd name="connsiteX78" fmla="*/ 3978112 w 6146277"/>
              <a:gd name="connsiteY78" fmla="*/ 2715687 h 5374045"/>
              <a:gd name="connsiteX79" fmla="*/ 4006392 w 6146277"/>
              <a:gd name="connsiteY79" fmla="*/ 2725113 h 5374045"/>
              <a:gd name="connsiteX80" fmla="*/ 4044099 w 6146277"/>
              <a:gd name="connsiteY80" fmla="*/ 2743967 h 5374045"/>
              <a:gd name="connsiteX81" fmla="*/ 4128941 w 6146277"/>
              <a:gd name="connsiteY81" fmla="*/ 2781674 h 5374045"/>
              <a:gd name="connsiteX82" fmla="*/ 4166648 w 6146277"/>
              <a:gd name="connsiteY82" fmla="*/ 2772247 h 5374045"/>
              <a:gd name="connsiteX83" fmla="*/ 4242062 w 6146277"/>
              <a:gd name="connsiteY83" fmla="*/ 2847662 h 5374045"/>
              <a:gd name="connsiteX84" fmla="*/ 4260916 w 6146277"/>
              <a:gd name="connsiteY84" fmla="*/ 2894796 h 5374045"/>
              <a:gd name="connsiteX85" fmla="*/ 4279770 w 6146277"/>
              <a:gd name="connsiteY85" fmla="*/ 2923076 h 5374045"/>
              <a:gd name="connsiteX86" fmla="*/ 4308050 w 6146277"/>
              <a:gd name="connsiteY86" fmla="*/ 2989064 h 5374045"/>
              <a:gd name="connsiteX87" fmla="*/ 4317477 w 6146277"/>
              <a:gd name="connsiteY87" fmla="*/ 3036198 h 5374045"/>
              <a:gd name="connsiteX88" fmla="*/ 4336330 w 6146277"/>
              <a:gd name="connsiteY88" fmla="*/ 3064478 h 5374045"/>
              <a:gd name="connsiteX89" fmla="*/ 4364611 w 6146277"/>
              <a:gd name="connsiteY89" fmla="*/ 3130466 h 5374045"/>
              <a:gd name="connsiteX90" fmla="*/ 4411745 w 6146277"/>
              <a:gd name="connsiteY90" fmla="*/ 3158746 h 5374045"/>
              <a:gd name="connsiteX91" fmla="*/ 4590854 w 6146277"/>
              <a:gd name="connsiteY91" fmla="*/ 3196454 h 5374045"/>
              <a:gd name="connsiteX92" fmla="*/ 4628561 w 6146277"/>
              <a:gd name="connsiteY92" fmla="*/ 3224734 h 5374045"/>
              <a:gd name="connsiteX93" fmla="*/ 4647415 w 6146277"/>
              <a:gd name="connsiteY93" fmla="*/ 3262441 h 5374045"/>
              <a:gd name="connsiteX94" fmla="*/ 4685122 w 6146277"/>
              <a:gd name="connsiteY94" fmla="*/ 3271868 h 5374045"/>
              <a:gd name="connsiteX95" fmla="*/ 4703976 w 6146277"/>
              <a:gd name="connsiteY95" fmla="*/ 3319002 h 5374045"/>
              <a:gd name="connsiteX96" fmla="*/ 4732256 w 6146277"/>
              <a:gd name="connsiteY96" fmla="*/ 3347282 h 5374045"/>
              <a:gd name="connsiteX97" fmla="*/ 4779390 w 6146277"/>
              <a:gd name="connsiteY97" fmla="*/ 3413270 h 5374045"/>
              <a:gd name="connsiteX98" fmla="*/ 4798244 w 6146277"/>
              <a:gd name="connsiteY98" fmla="*/ 3450977 h 5374045"/>
              <a:gd name="connsiteX99" fmla="*/ 4817097 w 6146277"/>
              <a:gd name="connsiteY99" fmla="*/ 3479258 h 5374045"/>
              <a:gd name="connsiteX100" fmla="*/ 4845378 w 6146277"/>
              <a:gd name="connsiteY100" fmla="*/ 3601806 h 5374045"/>
              <a:gd name="connsiteX101" fmla="*/ 4892512 w 6146277"/>
              <a:gd name="connsiteY101" fmla="*/ 3667794 h 5374045"/>
              <a:gd name="connsiteX102" fmla="*/ 4949073 w 6146277"/>
              <a:gd name="connsiteY102" fmla="*/ 3696074 h 5374045"/>
              <a:gd name="connsiteX103" fmla="*/ 4967926 w 6146277"/>
              <a:gd name="connsiteY103" fmla="*/ 3724355 h 5374045"/>
              <a:gd name="connsiteX104" fmla="*/ 4996207 w 6146277"/>
              <a:gd name="connsiteY104" fmla="*/ 3743208 h 5374045"/>
              <a:gd name="connsiteX105" fmla="*/ 5099901 w 6146277"/>
              <a:gd name="connsiteY105" fmla="*/ 3780915 h 5374045"/>
              <a:gd name="connsiteX106" fmla="*/ 5175316 w 6146277"/>
              <a:gd name="connsiteY106" fmla="*/ 3799769 h 5374045"/>
              <a:gd name="connsiteX107" fmla="*/ 5231877 w 6146277"/>
              <a:gd name="connsiteY107" fmla="*/ 3846903 h 5374045"/>
              <a:gd name="connsiteX108" fmla="*/ 5260157 w 6146277"/>
              <a:gd name="connsiteY108" fmla="*/ 3875183 h 5374045"/>
              <a:gd name="connsiteX109" fmla="*/ 5326145 w 6146277"/>
              <a:gd name="connsiteY109" fmla="*/ 3903464 h 5374045"/>
              <a:gd name="connsiteX110" fmla="*/ 5363852 w 6146277"/>
              <a:gd name="connsiteY110" fmla="*/ 3922317 h 5374045"/>
              <a:gd name="connsiteX111" fmla="*/ 5401559 w 6146277"/>
              <a:gd name="connsiteY111" fmla="*/ 3960025 h 5374045"/>
              <a:gd name="connsiteX112" fmla="*/ 5420413 w 6146277"/>
              <a:gd name="connsiteY112" fmla="*/ 4007159 h 5374045"/>
              <a:gd name="connsiteX113" fmla="*/ 5476974 w 6146277"/>
              <a:gd name="connsiteY113" fmla="*/ 4073146 h 5374045"/>
              <a:gd name="connsiteX114" fmla="*/ 5552388 w 6146277"/>
              <a:gd name="connsiteY114" fmla="*/ 4092000 h 5374045"/>
              <a:gd name="connsiteX115" fmla="*/ 5590095 w 6146277"/>
              <a:gd name="connsiteY115" fmla="*/ 4120280 h 5374045"/>
              <a:gd name="connsiteX116" fmla="*/ 5684363 w 6146277"/>
              <a:gd name="connsiteY116" fmla="*/ 4195695 h 5374045"/>
              <a:gd name="connsiteX117" fmla="*/ 5703217 w 6146277"/>
              <a:gd name="connsiteY117" fmla="*/ 4223975 h 5374045"/>
              <a:gd name="connsiteX118" fmla="*/ 5731497 w 6146277"/>
              <a:gd name="connsiteY118" fmla="*/ 4261682 h 5374045"/>
              <a:gd name="connsiteX119" fmla="*/ 5759778 w 6146277"/>
              <a:gd name="connsiteY119" fmla="*/ 4318243 h 5374045"/>
              <a:gd name="connsiteX120" fmla="*/ 5872899 w 6146277"/>
              <a:gd name="connsiteY120" fmla="*/ 4384231 h 5374045"/>
              <a:gd name="connsiteX121" fmla="*/ 5957741 w 6146277"/>
              <a:gd name="connsiteY121" fmla="*/ 4440792 h 5374045"/>
              <a:gd name="connsiteX122" fmla="*/ 5995448 w 6146277"/>
              <a:gd name="connsiteY122" fmla="*/ 4469072 h 5374045"/>
              <a:gd name="connsiteX123" fmla="*/ 6004875 w 6146277"/>
              <a:gd name="connsiteY123" fmla="*/ 4497352 h 5374045"/>
              <a:gd name="connsiteX124" fmla="*/ 6014301 w 6146277"/>
              <a:gd name="connsiteY124" fmla="*/ 4535060 h 5374045"/>
              <a:gd name="connsiteX125" fmla="*/ 6042582 w 6146277"/>
              <a:gd name="connsiteY125" fmla="*/ 4610474 h 5374045"/>
              <a:gd name="connsiteX126" fmla="*/ 6052009 w 6146277"/>
              <a:gd name="connsiteY126" fmla="*/ 4657608 h 5374045"/>
              <a:gd name="connsiteX127" fmla="*/ 6108570 w 6146277"/>
              <a:gd name="connsiteY127" fmla="*/ 4685889 h 5374045"/>
              <a:gd name="connsiteX128" fmla="*/ 6127423 w 6146277"/>
              <a:gd name="connsiteY128" fmla="*/ 4714169 h 5374045"/>
              <a:gd name="connsiteX129" fmla="*/ 6146277 w 6146277"/>
              <a:gd name="connsiteY129" fmla="*/ 4827291 h 5374045"/>
              <a:gd name="connsiteX130" fmla="*/ 6136850 w 6146277"/>
              <a:gd name="connsiteY130" fmla="*/ 4902705 h 5374045"/>
              <a:gd name="connsiteX131" fmla="*/ 6014301 w 6146277"/>
              <a:gd name="connsiteY131" fmla="*/ 4959266 h 5374045"/>
              <a:gd name="connsiteX132" fmla="*/ 5986021 w 6146277"/>
              <a:gd name="connsiteY132" fmla="*/ 4968693 h 5374045"/>
              <a:gd name="connsiteX133" fmla="*/ 5967167 w 6146277"/>
              <a:gd name="connsiteY133" fmla="*/ 4940412 h 5374045"/>
              <a:gd name="connsiteX134" fmla="*/ 5920033 w 6146277"/>
              <a:gd name="connsiteY134" fmla="*/ 4883851 h 5374045"/>
              <a:gd name="connsiteX135" fmla="*/ 5863473 w 6146277"/>
              <a:gd name="connsiteY135" fmla="*/ 4874425 h 5374045"/>
              <a:gd name="connsiteX136" fmla="*/ 5816339 w 6146277"/>
              <a:gd name="connsiteY136" fmla="*/ 4761303 h 5374045"/>
              <a:gd name="connsiteX137" fmla="*/ 5788058 w 6146277"/>
              <a:gd name="connsiteY137" fmla="*/ 4714169 h 5374045"/>
              <a:gd name="connsiteX138" fmla="*/ 5769205 w 6146277"/>
              <a:gd name="connsiteY138" fmla="*/ 4657608 h 5374045"/>
              <a:gd name="connsiteX139" fmla="*/ 5722071 w 6146277"/>
              <a:gd name="connsiteY139" fmla="*/ 4601047 h 5374045"/>
              <a:gd name="connsiteX140" fmla="*/ 5693790 w 6146277"/>
              <a:gd name="connsiteY140" fmla="*/ 4553913 h 5374045"/>
              <a:gd name="connsiteX141" fmla="*/ 5608949 w 6146277"/>
              <a:gd name="connsiteY141" fmla="*/ 4525633 h 5374045"/>
              <a:gd name="connsiteX142" fmla="*/ 5580669 w 6146277"/>
              <a:gd name="connsiteY142" fmla="*/ 4506779 h 5374045"/>
              <a:gd name="connsiteX143" fmla="*/ 5552388 w 6146277"/>
              <a:gd name="connsiteY143" fmla="*/ 4497352 h 5374045"/>
              <a:gd name="connsiteX144" fmla="*/ 5571242 w 6146277"/>
              <a:gd name="connsiteY144" fmla="*/ 4591621 h 5374045"/>
              <a:gd name="connsiteX145" fmla="*/ 5590095 w 6146277"/>
              <a:gd name="connsiteY145" fmla="*/ 4619901 h 5374045"/>
              <a:gd name="connsiteX146" fmla="*/ 5656083 w 6146277"/>
              <a:gd name="connsiteY146" fmla="*/ 4638755 h 5374045"/>
              <a:gd name="connsiteX147" fmla="*/ 5684363 w 6146277"/>
              <a:gd name="connsiteY147" fmla="*/ 4648181 h 5374045"/>
              <a:gd name="connsiteX148" fmla="*/ 5731497 w 6146277"/>
              <a:gd name="connsiteY148" fmla="*/ 4704742 h 5374045"/>
              <a:gd name="connsiteX149" fmla="*/ 5750351 w 6146277"/>
              <a:gd name="connsiteY149" fmla="*/ 4761303 h 5374045"/>
              <a:gd name="connsiteX150" fmla="*/ 5759778 w 6146277"/>
              <a:gd name="connsiteY150" fmla="*/ 4817864 h 5374045"/>
              <a:gd name="connsiteX151" fmla="*/ 5778631 w 6146277"/>
              <a:gd name="connsiteY151" fmla="*/ 4864998 h 5374045"/>
              <a:gd name="connsiteX152" fmla="*/ 5740924 w 6146277"/>
              <a:gd name="connsiteY152" fmla="*/ 4978119 h 5374045"/>
              <a:gd name="connsiteX153" fmla="*/ 5703217 w 6146277"/>
              <a:gd name="connsiteY153" fmla="*/ 5006400 h 5374045"/>
              <a:gd name="connsiteX154" fmla="*/ 5750351 w 6146277"/>
              <a:gd name="connsiteY154" fmla="*/ 5044107 h 5374045"/>
              <a:gd name="connsiteX155" fmla="*/ 5778631 w 6146277"/>
              <a:gd name="connsiteY155" fmla="*/ 5062961 h 5374045"/>
              <a:gd name="connsiteX156" fmla="*/ 5788058 w 6146277"/>
              <a:gd name="connsiteY156" fmla="*/ 5110095 h 5374045"/>
              <a:gd name="connsiteX157" fmla="*/ 5816339 w 6146277"/>
              <a:gd name="connsiteY157" fmla="*/ 5166656 h 5374045"/>
              <a:gd name="connsiteX158" fmla="*/ 5835192 w 6146277"/>
              <a:gd name="connsiteY158" fmla="*/ 5242070 h 5374045"/>
              <a:gd name="connsiteX159" fmla="*/ 5854046 w 6146277"/>
              <a:gd name="connsiteY159" fmla="*/ 5355192 h 5374045"/>
              <a:gd name="connsiteX160" fmla="*/ 5863473 w 6146277"/>
              <a:gd name="connsiteY160" fmla="*/ 5374045 h 5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146277" h="5374045">
                <a:moveTo>
                  <a:pt x="0" y="142169"/>
                </a:moveTo>
                <a:cubicBezTo>
                  <a:pt x="65988" y="139027"/>
                  <a:pt x="132068" y="137449"/>
                  <a:pt x="197963" y="132742"/>
                </a:cubicBezTo>
                <a:cubicBezTo>
                  <a:pt x="220126" y="131159"/>
                  <a:pt x="242669" y="129700"/>
                  <a:pt x="263951" y="123315"/>
                </a:cubicBezTo>
                <a:cubicBezTo>
                  <a:pt x="274803" y="120060"/>
                  <a:pt x="282285" y="109887"/>
                  <a:pt x="292231" y="104462"/>
                </a:cubicBezTo>
                <a:cubicBezTo>
                  <a:pt x="316905" y="91004"/>
                  <a:pt x="367646" y="66755"/>
                  <a:pt x="367646" y="66755"/>
                </a:cubicBezTo>
                <a:cubicBezTo>
                  <a:pt x="373930" y="57328"/>
                  <a:pt x="377973" y="45935"/>
                  <a:pt x="386499" y="38474"/>
                </a:cubicBezTo>
                <a:cubicBezTo>
                  <a:pt x="453593" y="-20234"/>
                  <a:pt x="443652" y="885"/>
                  <a:pt x="537328" y="19621"/>
                </a:cubicBezTo>
                <a:cubicBezTo>
                  <a:pt x="556182" y="29048"/>
                  <a:pt x="574318" y="40073"/>
                  <a:pt x="593889" y="47901"/>
                </a:cubicBezTo>
                <a:cubicBezTo>
                  <a:pt x="605918" y="52713"/>
                  <a:pt x="620816" y="50141"/>
                  <a:pt x="631596" y="57328"/>
                </a:cubicBezTo>
                <a:cubicBezTo>
                  <a:pt x="641023" y="63612"/>
                  <a:pt x="641746" y="78355"/>
                  <a:pt x="650450" y="85608"/>
                </a:cubicBezTo>
                <a:cubicBezTo>
                  <a:pt x="661246" y="94604"/>
                  <a:pt x="675956" y="97490"/>
                  <a:pt x="688157" y="104462"/>
                </a:cubicBezTo>
                <a:cubicBezTo>
                  <a:pt x="756140" y="143309"/>
                  <a:pt x="666814" y="100549"/>
                  <a:pt x="763572" y="161023"/>
                </a:cubicBezTo>
                <a:cubicBezTo>
                  <a:pt x="771998" y="166289"/>
                  <a:pt x="782425" y="167307"/>
                  <a:pt x="791852" y="170449"/>
                </a:cubicBezTo>
                <a:cubicBezTo>
                  <a:pt x="836056" y="236755"/>
                  <a:pt x="775421" y="161441"/>
                  <a:pt x="895547" y="208157"/>
                </a:cubicBezTo>
                <a:cubicBezTo>
                  <a:pt x="1000280" y="248886"/>
                  <a:pt x="953687" y="254119"/>
                  <a:pt x="1018095" y="302425"/>
                </a:cubicBezTo>
                <a:cubicBezTo>
                  <a:pt x="1029337" y="310857"/>
                  <a:pt x="1043234" y="314994"/>
                  <a:pt x="1055803" y="321278"/>
                </a:cubicBezTo>
                <a:cubicBezTo>
                  <a:pt x="1058945" y="330705"/>
                  <a:pt x="1061315" y="340426"/>
                  <a:pt x="1065229" y="349559"/>
                </a:cubicBezTo>
                <a:cubicBezTo>
                  <a:pt x="1080852" y="386012"/>
                  <a:pt x="1102903" y="424957"/>
                  <a:pt x="1140644" y="443827"/>
                </a:cubicBezTo>
                <a:cubicBezTo>
                  <a:pt x="1153213" y="450111"/>
                  <a:pt x="1166435" y="455232"/>
                  <a:pt x="1178351" y="462680"/>
                </a:cubicBezTo>
                <a:cubicBezTo>
                  <a:pt x="1191674" y="471007"/>
                  <a:pt x="1201470" y="485126"/>
                  <a:pt x="1216058" y="490961"/>
                </a:cubicBezTo>
                <a:cubicBezTo>
                  <a:pt x="1233805" y="498060"/>
                  <a:pt x="1253765" y="497246"/>
                  <a:pt x="1272619" y="500388"/>
                </a:cubicBezTo>
                <a:cubicBezTo>
                  <a:pt x="1275761" y="509815"/>
                  <a:pt x="1276534" y="520400"/>
                  <a:pt x="1282046" y="528668"/>
                </a:cubicBezTo>
                <a:cubicBezTo>
                  <a:pt x="1307163" y="566343"/>
                  <a:pt x="1309370" y="553487"/>
                  <a:pt x="1348033" y="566375"/>
                </a:cubicBezTo>
                <a:cubicBezTo>
                  <a:pt x="1364086" y="571726"/>
                  <a:pt x="1379762" y="578227"/>
                  <a:pt x="1395167" y="585229"/>
                </a:cubicBezTo>
                <a:cubicBezTo>
                  <a:pt x="1414357" y="593952"/>
                  <a:pt x="1431877" y="606419"/>
                  <a:pt x="1451728" y="613509"/>
                </a:cubicBezTo>
                <a:cubicBezTo>
                  <a:pt x="1507669" y="633488"/>
                  <a:pt x="1526522" y="624685"/>
                  <a:pt x="1574277" y="651216"/>
                </a:cubicBezTo>
                <a:cubicBezTo>
                  <a:pt x="1631907" y="683233"/>
                  <a:pt x="1593826" y="684427"/>
                  <a:pt x="1668545" y="707777"/>
                </a:cubicBezTo>
                <a:cubicBezTo>
                  <a:pt x="1699131" y="717335"/>
                  <a:pt x="1731725" y="718859"/>
                  <a:pt x="1762813" y="726631"/>
                </a:cubicBezTo>
                <a:cubicBezTo>
                  <a:pt x="1816064" y="739944"/>
                  <a:pt x="1787816" y="733517"/>
                  <a:pt x="1847654" y="745484"/>
                </a:cubicBezTo>
                <a:cubicBezTo>
                  <a:pt x="1879077" y="758053"/>
                  <a:pt x="1909815" y="772491"/>
                  <a:pt x="1941922" y="783192"/>
                </a:cubicBezTo>
                <a:cubicBezTo>
                  <a:pt x="1951349" y="786334"/>
                  <a:pt x="1960459" y="790669"/>
                  <a:pt x="1970203" y="792618"/>
                </a:cubicBezTo>
                <a:cubicBezTo>
                  <a:pt x="1991991" y="796975"/>
                  <a:pt x="2014194" y="798903"/>
                  <a:pt x="2036190" y="802045"/>
                </a:cubicBezTo>
                <a:cubicBezTo>
                  <a:pt x="2045617" y="808330"/>
                  <a:pt x="2054057" y="816436"/>
                  <a:pt x="2064471" y="820899"/>
                </a:cubicBezTo>
                <a:cubicBezTo>
                  <a:pt x="2096235" y="834512"/>
                  <a:pt x="2178448" y="837502"/>
                  <a:pt x="2196446" y="839752"/>
                </a:cubicBezTo>
                <a:cubicBezTo>
                  <a:pt x="2215412" y="842123"/>
                  <a:pt x="2234116" y="846273"/>
                  <a:pt x="2253007" y="849179"/>
                </a:cubicBezTo>
                <a:cubicBezTo>
                  <a:pt x="2274968" y="852558"/>
                  <a:pt x="2296998" y="855464"/>
                  <a:pt x="2318994" y="858606"/>
                </a:cubicBezTo>
                <a:cubicBezTo>
                  <a:pt x="2328421" y="864891"/>
                  <a:pt x="2337141" y="872393"/>
                  <a:pt x="2347275" y="877460"/>
                </a:cubicBezTo>
                <a:cubicBezTo>
                  <a:pt x="2356163" y="881904"/>
                  <a:pt x="2367129" y="881621"/>
                  <a:pt x="2375555" y="886887"/>
                </a:cubicBezTo>
                <a:cubicBezTo>
                  <a:pt x="2463383" y="941780"/>
                  <a:pt x="2387336" y="912810"/>
                  <a:pt x="2450970" y="934021"/>
                </a:cubicBezTo>
                <a:cubicBezTo>
                  <a:pt x="2457254" y="943448"/>
                  <a:pt x="2462570" y="953598"/>
                  <a:pt x="2469823" y="962301"/>
                </a:cubicBezTo>
                <a:cubicBezTo>
                  <a:pt x="2478358" y="972543"/>
                  <a:pt x="2490105" y="979916"/>
                  <a:pt x="2498104" y="990581"/>
                </a:cubicBezTo>
                <a:cubicBezTo>
                  <a:pt x="2522869" y="1023601"/>
                  <a:pt x="2534710" y="1058359"/>
                  <a:pt x="2554664" y="1094276"/>
                </a:cubicBezTo>
                <a:cubicBezTo>
                  <a:pt x="2560166" y="1104180"/>
                  <a:pt x="2567513" y="1112949"/>
                  <a:pt x="2573518" y="1122557"/>
                </a:cubicBezTo>
                <a:cubicBezTo>
                  <a:pt x="2583229" y="1138094"/>
                  <a:pt x="2590549" y="1155228"/>
                  <a:pt x="2601798" y="1169691"/>
                </a:cubicBezTo>
                <a:cubicBezTo>
                  <a:pt x="2612711" y="1183722"/>
                  <a:pt x="2626937" y="1194829"/>
                  <a:pt x="2639506" y="1207398"/>
                </a:cubicBezTo>
                <a:cubicBezTo>
                  <a:pt x="2645790" y="1219967"/>
                  <a:pt x="2650911" y="1233189"/>
                  <a:pt x="2658359" y="1245105"/>
                </a:cubicBezTo>
                <a:cubicBezTo>
                  <a:pt x="2678512" y="1277349"/>
                  <a:pt x="2689215" y="1285387"/>
                  <a:pt x="2714920" y="1311093"/>
                </a:cubicBezTo>
                <a:cubicBezTo>
                  <a:pt x="2718062" y="1320520"/>
                  <a:pt x="2717986" y="1331739"/>
                  <a:pt x="2724347" y="1339373"/>
                </a:cubicBezTo>
                <a:cubicBezTo>
                  <a:pt x="2734405" y="1351443"/>
                  <a:pt x="2750125" y="1357429"/>
                  <a:pt x="2762054" y="1367654"/>
                </a:cubicBezTo>
                <a:cubicBezTo>
                  <a:pt x="2772176" y="1376330"/>
                  <a:pt x="2782149" y="1385411"/>
                  <a:pt x="2790334" y="1395934"/>
                </a:cubicBezTo>
                <a:cubicBezTo>
                  <a:pt x="2804246" y="1413820"/>
                  <a:pt x="2814446" y="1434367"/>
                  <a:pt x="2828042" y="1452495"/>
                </a:cubicBezTo>
                <a:lnTo>
                  <a:pt x="2856322" y="1490202"/>
                </a:lnTo>
                <a:cubicBezTo>
                  <a:pt x="2859464" y="1509056"/>
                  <a:pt x="2857201" y="1529667"/>
                  <a:pt x="2865749" y="1546763"/>
                </a:cubicBezTo>
                <a:cubicBezTo>
                  <a:pt x="2870816" y="1556896"/>
                  <a:pt x="2886018" y="1557605"/>
                  <a:pt x="2894029" y="1565616"/>
                </a:cubicBezTo>
                <a:cubicBezTo>
                  <a:pt x="2902040" y="1573627"/>
                  <a:pt x="2905356" y="1585429"/>
                  <a:pt x="2912883" y="1593897"/>
                </a:cubicBezTo>
                <a:cubicBezTo>
                  <a:pt x="2930597" y="1613825"/>
                  <a:pt x="2948113" y="1634460"/>
                  <a:pt x="2969444" y="1650458"/>
                </a:cubicBezTo>
                <a:cubicBezTo>
                  <a:pt x="3016215" y="1685536"/>
                  <a:pt x="2994079" y="1670023"/>
                  <a:pt x="3035431" y="1697592"/>
                </a:cubicBezTo>
                <a:cubicBezTo>
                  <a:pt x="3056643" y="1761226"/>
                  <a:pt x="3027671" y="1685175"/>
                  <a:pt x="3082565" y="1773006"/>
                </a:cubicBezTo>
                <a:cubicBezTo>
                  <a:pt x="3087832" y="1781433"/>
                  <a:pt x="3087548" y="1792399"/>
                  <a:pt x="3091992" y="1801287"/>
                </a:cubicBezTo>
                <a:cubicBezTo>
                  <a:pt x="3100186" y="1817675"/>
                  <a:pt x="3111375" y="1832404"/>
                  <a:pt x="3120273" y="1848421"/>
                </a:cubicBezTo>
                <a:cubicBezTo>
                  <a:pt x="3127098" y="1860705"/>
                  <a:pt x="3132154" y="1873927"/>
                  <a:pt x="3139126" y="1886128"/>
                </a:cubicBezTo>
                <a:cubicBezTo>
                  <a:pt x="3165707" y="1932644"/>
                  <a:pt x="3152553" y="1898183"/>
                  <a:pt x="3186260" y="1952115"/>
                </a:cubicBezTo>
                <a:cubicBezTo>
                  <a:pt x="3193708" y="1964032"/>
                  <a:pt x="3200180" y="1976665"/>
                  <a:pt x="3205114" y="1989823"/>
                </a:cubicBezTo>
                <a:cubicBezTo>
                  <a:pt x="3209663" y="2001954"/>
                  <a:pt x="3208113" y="2016281"/>
                  <a:pt x="3214541" y="2027530"/>
                </a:cubicBezTo>
                <a:cubicBezTo>
                  <a:pt x="3221155" y="2039105"/>
                  <a:pt x="3233394" y="2046383"/>
                  <a:pt x="3242821" y="2055810"/>
                </a:cubicBezTo>
                <a:cubicBezTo>
                  <a:pt x="3249106" y="2071521"/>
                  <a:pt x="3251522" y="2089407"/>
                  <a:pt x="3261675" y="2102944"/>
                </a:cubicBezTo>
                <a:cubicBezTo>
                  <a:pt x="3271102" y="2115513"/>
                  <a:pt x="3287558" y="2120879"/>
                  <a:pt x="3299382" y="2131225"/>
                </a:cubicBezTo>
                <a:cubicBezTo>
                  <a:pt x="3312759" y="2142930"/>
                  <a:pt x="3323712" y="2157227"/>
                  <a:pt x="3337089" y="2168932"/>
                </a:cubicBezTo>
                <a:cubicBezTo>
                  <a:pt x="3348913" y="2179278"/>
                  <a:pt x="3364228" y="2185587"/>
                  <a:pt x="3374796" y="2197212"/>
                </a:cubicBezTo>
                <a:cubicBezTo>
                  <a:pt x="3395933" y="2220463"/>
                  <a:pt x="3414703" y="2245981"/>
                  <a:pt x="3431357" y="2272627"/>
                </a:cubicBezTo>
                <a:cubicBezTo>
                  <a:pt x="3452968" y="2307205"/>
                  <a:pt x="3478483" y="2360604"/>
                  <a:pt x="3516198" y="2385748"/>
                </a:cubicBezTo>
                <a:cubicBezTo>
                  <a:pt x="3530278" y="2395134"/>
                  <a:pt x="3548197" y="2397034"/>
                  <a:pt x="3563332" y="2404602"/>
                </a:cubicBezTo>
                <a:cubicBezTo>
                  <a:pt x="3573466" y="2409669"/>
                  <a:pt x="3582186" y="2417171"/>
                  <a:pt x="3591613" y="2423456"/>
                </a:cubicBezTo>
                <a:cubicBezTo>
                  <a:pt x="3597246" y="2440356"/>
                  <a:pt x="3608246" y="2477796"/>
                  <a:pt x="3619893" y="2489443"/>
                </a:cubicBezTo>
                <a:cubicBezTo>
                  <a:pt x="3635915" y="2505465"/>
                  <a:pt x="3656881" y="2515733"/>
                  <a:pt x="3676454" y="2527150"/>
                </a:cubicBezTo>
                <a:cubicBezTo>
                  <a:pt x="3741095" y="2564857"/>
                  <a:pt x="3719107" y="2546111"/>
                  <a:pt x="3780149" y="2574284"/>
                </a:cubicBezTo>
                <a:cubicBezTo>
                  <a:pt x="3849649" y="2606361"/>
                  <a:pt x="3838647" y="2600715"/>
                  <a:pt x="3883844" y="2630845"/>
                </a:cubicBezTo>
                <a:cubicBezTo>
                  <a:pt x="3890128" y="2640272"/>
                  <a:pt x="3894686" y="2651115"/>
                  <a:pt x="3902697" y="2659126"/>
                </a:cubicBezTo>
                <a:cubicBezTo>
                  <a:pt x="3909633" y="2666062"/>
                  <a:pt x="3960707" y="2706985"/>
                  <a:pt x="3978112" y="2715687"/>
                </a:cubicBezTo>
                <a:cubicBezTo>
                  <a:pt x="3987000" y="2720131"/>
                  <a:pt x="3997259" y="2721199"/>
                  <a:pt x="4006392" y="2725113"/>
                </a:cubicBezTo>
                <a:cubicBezTo>
                  <a:pt x="4019308" y="2730649"/>
                  <a:pt x="4031051" y="2738748"/>
                  <a:pt x="4044099" y="2743967"/>
                </a:cubicBezTo>
                <a:cubicBezTo>
                  <a:pt x="4128239" y="2777624"/>
                  <a:pt x="4074529" y="2745401"/>
                  <a:pt x="4128941" y="2781674"/>
                </a:cubicBezTo>
                <a:cubicBezTo>
                  <a:pt x="4141510" y="2778532"/>
                  <a:pt x="4155457" y="2765719"/>
                  <a:pt x="4166648" y="2772247"/>
                </a:cubicBezTo>
                <a:cubicBezTo>
                  <a:pt x="4197356" y="2790160"/>
                  <a:pt x="4220386" y="2819484"/>
                  <a:pt x="4242062" y="2847662"/>
                </a:cubicBezTo>
                <a:cubicBezTo>
                  <a:pt x="4252379" y="2861075"/>
                  <a:pt x="4253348" y="2879661"/>
                  <a:pt x="4260916" y="2894796"/>
                </a:cubicBezTo>
                <a:cubicBezTo>
                  <a:pt x="4265983" y="2904929"/>
                  <a:pt x="4273485" y="2913649"/>
                  <a:pt x="4279770" y="2923076"/>
                </a:cubicBezTo>
                <a:cubicBezTo>
                  <a:pt x="4317991" y="3075974"/>
                  <a:pt x="4259231" y="2858881"/>
                  <a:pt x="4308050" y="2989064"/>
                </a:cubicBezTo>
                <a:cubicBezTo>
                  <a:pt x="4313676" y="3004066"/>
                  <a:pt x="4311851" y="3021196"/>
                  <a:pt x="4317477" y="3036198"/>
                </a:cubicBezTo>
                <a:cubicBezTo>
                  <a:pt x="4321455" y="3046806"/>
                  <a:pt x="4331263" y="3054345"/>
                  <a:pt x="4336330" y="3064478"/>
                </a:cubicBezTo>
                <a:cubicBezTo>
                  <a:pt x="4347032" y="3085883"/>
                  <a:pt x="4349661" y="3111779"/>
                  <a:pt x="4364611" y="3130466"/>
                </a:cubicBezTo>
                <a:cubicBezTo>
                  <a:pt x="4376057" y="3144773"/>
                  <a:pt x="4394490" y="3152584"/>
                  <a:pt x="4411745" y="3158746"/>
                </a:cubicBezTo>
                <a:cubicBezTo>
                  <a:pt x="4428168" y="3164611"/>
                  <a:pt x="4578460" y="3193975"/>
                  <a:pt x="4590854" y="3196454"/>
                </a:cubicBezTo>
                <a:cubicBezTo>
                  <a:pt x="4603423" y="3205881"/>
                  <a:pt x="4618336" y="3212805"/>
                  <a:pt x="4628561" y="3224734"/>
                </a:cubicBezTo>
                <a:cubicBezTo>
                  <a:pt x="4637706" y="3235404"/>
                  <a:pt x="4636619" y="3253445"/>
                  <a:pt x="4647415" y="3262441"/>
                </a:cubicBezTo>
                <a:cubicBezTo>
                  <a:pt x="4657368" y="3270735"/>
                  <a:pt x="4672553" y="3268726"/>
                  <a:pt x="4685122" y="3271868"/>
                </a:cubicBezTo>
                <a:cubicBezTo>
                  <a:pt x="4691407" y="3287579"/>
                  <a:pt x="4695007" y="3304652"/>
                  <a:pt x="4703976" y="3319002"/>
                </a:cubicBezTo>
                <a:cubicBezTo>
                  <a:pt x="4711042" y="3330307"/>
                  <a:pt x="4723580" y="3337160"/>
                  <a:pt x="4732256" y="3347282"/>
                </a:cubicBezTo>
                <a:cubicBezTo>
                  <a:pt x="4740929" y="3357401"/>
                  <a:pt x="4770862" y="3398347"/>
                  <a:pt x="4779390" y="3413270"/>
                </a:cubicBezTo>
                <a:cubicBezTo>
                  <a:pt x="4786362" y="3425471"/>
                  <a:pt x="4791272" y="3438776"/>
                  <a:pt x="4798244" y="3450977"/>
                </a:cubicBezTo>
                <a:cubicBezTo>
                  <a:pt x="4803865" y="3460814"/>
                  <a:pt x="4812030" y="3469124"/>
                  <a:pt x="4817097" y="3479258"/>
                </a:cubicBezTo>
                <a:cubicBezTo>
                  <a:pt x="4835845" y="3516755"/>
                  <a:pt x="4826630" y="3564309"/>
                  <a:pt x="4845378" y="3601806"/>
                </a:cubicBezTo>
                <a:cubicBezTo>
                  <a:pt x="4864438" y="3639928"/>
                  <a:pt x="4859754" y="3640496"/>
                  <a:pt x="4892512" y="3667794"/>
                </a:cubicBezTo>
                <a:cubicBezTo>
                  <a:pt x="4916877" y="3688098"/>
                  <a:pt x="4920730" y="3686626"/>
                  <a:pt x="4949073" y="3696074"/>
                </a:cubicBezTo>
                <a:cubicBezTo>
                  <a:pt x="4955357" y="3705501"/>
                  <a:pt x="4959915" y="3716344"/>
                  <a:pt x="4967926" y="3724355"/>
                </a:cubicBezTo>
                <a:cubicBezTo>
                  <a:pt x="4975937" y="3732366"/>
                  <a:pt x="4986370" y="3737587"/>
                  <a:pt x="4996207" y="3743208"/>
                </a:cubicBezTo>
                <a:cubicBezTo>
                  <a:pt x="5041642" y="3769171"/>
                  <a:pt x="5041129" y="3763284"/>
                  <a:pt x="5099901" y="3780915"/>
                </a:cubicBezTo>
                <a:cubicBezTo>
                  <a:pt x="5157879" y="3798308"/>
                  <a:pt x="5095063" y="3783718"/>
                  <a:pt x="5175316" y="3799769"/>
                </a:cubicBezTo>
                <a:cubicBezTo>
                  <a:pt x="5257935" y="3882388"/>
                  <a:pt x="5153132" y="3781282"/>
                  <a:pt x="5231877" y="3846903"/>
                </a:cubicBezTo>
                <a:cubicBezTo>
                  <a:pt x="5242118" y="3855437"/>
                  <a:pt x="5249309" y="3867434"/>
                  <a:pt x="5260157" y="3875183"/>
                </a:cubicBezTo>
                <a:cubicBezTo>
                  <a:pt x="5291422" y="3897515"/>
                  <a:pt x="5295373" y="3890276"/>
                  <a:pt x="5326145" y="3903464"/>
                </a:cubicBezTo>
                <a:cubicBezTo>
                  <a:pt x="5339061" y="3908999"/>
                  <a:pt x="5351283" y="3916033"/>
                  <a:pt x="5363852" y="3922317"/>
                </a:cubicBezTo>
                <a:cubicBezTo>
                  <a:pt x="5376421" y="3934886"/>
                  <a:pt x="5391699" y="3945235"/>
                  <a:pt x="5401559" y="3960025"/>
                </a:cubicBezTo>
                <a:cubicBezTo>
                  <a:pt x="5410945" y="3974105"/>
                  <a:pt x="5412195" y="3992367"/>
                  <a:pt x="5420413" y="4007159"/>
                </a:cubicBezTo>
                <a:cubicBezTo>
                  <a:pt x="5428102" y="4020999"/>
                  <a:pt x="5461843" y="4063059"/>
                  <a:pt x="5476974" y="4073146"/>
                </a:cubicBezTo>
                <a:cubicBezTo>
                  <a:pt x="5489398" y="4081429"/>
                  <a:pt x="5545588" y="4090640"/>
                  <a:pt x="5552388" y="4092000"/>
                </a:cubicBezTo>
                <a:cubicBezTo>
                  <a:pt x="5564957" y="4101427"/>
                  <a:pt x="5577224" y="4111270"/>
                  <a:pt x="5590095" y="4120280"/>
                </a:cubicBezTo>
                <a:cubicBezTo>
                  <a:pt x="5642081" y="4156670"/>
                  <a:pt x="5645824" y="4150734"/>
                  <a:pt x="5684363" y="4195695"/>
                </a:cubicBezTo>
                <a:cubicBezTo>
                  <a:pt x="5691736" y="4204297"/>
                  <a:pt x="5696632" y="4214756"/>
                  <a:pt x="5703217" y="4223975"/>
                </a:cubicBezTo>
                <a:cubicBezTo>
                  <a:pt x="5712349" y="4236760"/>
                  <a:pt x="5723414" y="4248210"/>
                  <a:pt x="5731497" y="4261682"/>
                </a:cubicBezTo>
                <a:cubicBezTo>
                  <a:pt x="5742342" y="4279757"/>
                  <a:pt x="5744873" y="4303338"/>
                  <a:pt x="5759778" y="4318243"/>
                </a:cubicBezTo>
                <a:cubicBezTo>
                  <a:pt x="5806332" y="4364797"/>
                  <a:pt x="5825985" y="4368592"/>
                  <a:pt x="5872899" y="4384231"/>
                </a:cubicBezTo>
                <a:cubicBezTo>
                  <a:pt x="5966851" y="4454692"/>
                  <a:pt x="5848638" y="4368056"/>
                  <a:pt x="5957741" y="4440792"/>
                </a:cubicBezTo>
                <a:cubicBezTo>
                  <a:pt x="5970813" y="4449507"/>
                  <a:pt x="5982879" y="4459645"/>
                  <a:pt x="5995448" y="4469072"/>
                </a:cubicBezTo>
                <a:cubicBezTo>
                  <a:pt x="5998590" y="4478499"/>
                  <a:pt x="6002145" y="4487798"/>
                  <a:pt x="6004875" y="4497352"/>
                </a:cubicBezTo>
                <a:cubicBezTo>
                  <a:pt x="6008434" y="4509810"/>
                  <a:pt x="6010204" y="4522769"/>
                  <a:pt x="6014301" y="4535060"/>
                </a:cubicBezTo>
                <a:cubicBezTo>
                  <a:pt x="6022791" y="4560530"/>
                  <a:pt x="6034686" y="4584814"/>
                  <a:pt x="6042582" y="4610474"/>
                </a:cubicBezTo>
                <a:cubicBezTo>
                  <a:pt x="6047294" y="4625788"/>
                  <a:pt x="6041458" y="4645550"/>
                  <a:pt x="6052009" y="4657608"/>
                </a:cubicBezTo>
                <a:cubicBezTo>
                  <a:pt x="6065890" y="4673472"/>
                  <a:pt x="6089716" y="4676462"/>
                  <a:pt x="6108570" y="4685889"/>
                </a:cubicBezTo>
                <a:cubicBezTo>
                  <a:pt x="6114854" y="4695316"/>
                  <a:pt x="6122960" y="4703756"/>
                  <a:pt x="6127423" y="4714169"/>
                </a:cubicBezTo>
                <a:cubicBezTo>
                  <a:pt x="6138415" y="4739817"/>
                  <a:pt x="6144198" y="4810660"/>
                  <a:pt x="6146277" y="4827291"/>
                </a:cubicBezTo>
                <a:cubicBezTo>
                  <a:pt x="6143135" y="4852429"/>
                  <a:pt x="6149615" y="4880822"/>
                  <a:pt x="6136850" y="4902705"/>
                </a:cubicBezTo>
                <a:cubicBezTo>
                  <a:pt x="6116373" y="4937808"/>
                  <a:pt x="6046430" y="4949627"/>
                  <a:pt x="6014301" y="4959266"/>
                </a:cubicBezTo>
                <a:cubicBezTo>
                  <a:pt x="6004783" y="4962121"/>
                  <a:pt x="5995448" y="4965551"/>
                  <a:pt x="5986021" y="4968693"/>
                </a:cubicBezTo>
                <a:cubicBezTo>
                  <a:pt x="5979736" y="4959266"/>
                  <a:pt x="5972234" y="4950546"/>
                  <a:pt x="5967167" y="4940412"/>
                </a:cubicBezTo>
                <a:cubicBezTo>
                  <a:pt x="5950091" y="4906260"/>
                  <a:pt x="5969930" y="4903810"/>
                  <a:pt x="5920033" y="4883851"/>
                </a:cubicBezTo>
                <a:cubicBezTo>
                  <a:pt x="5902287" y="4876753"/>
                  <a:pt x="5882326" y="4877567"/>
                  <a:pt x="5863473" y="4874425"/>
                </a:cubicBezTo>
                <a:cubicBezTo>
                  <a:pt x="5790621" y="4801573"/>
                  <a:pt x="5852526" y="4878912"/>
                  <a:pt x="5816339" y="4761303"/>
                </a:cubicBezTo>
                <a:cubicBezTo>
                  <a:pt x="5810951" y="4743791"/>
                  <a:pt x="5795640" y="4730849"/>
                  <a:pt x="5788058" y="4714169"/>
                </a:cubicBezTo>
                <a:cubicBezTo>
                  <a:pt x="5779834" y="4696077"/>
                  <a:pt x="5783258" y="4671660"/>
                  <a:pt x="5769205" y="4657608"/>
                </a:cubicBezTo>
                <a:cubicBezTo>
                  <a:pt x="5738056" y="4626460"/>
                  <a:pt x="5743947" y="4636050"/>
                  <a:pt x="5722071" y="4601047"/>
                </a:cubicBezTo>
                <a:cubicBezTo>
                  <a:pt x="5712360" y="4585510"/>
                  <a:pt x="5709035" y="4564076"/>
                  <a:pt x="5693790" y="4553913"/>
                </a:cubicBezTo>
                <a:cubicBezTo>
                  <a:pt x="5668986" y="4537377"/>
                  <a:pt x="5608949" y="4525633"/>
                  <a:pt x="5608949" y="4525633"/>
                </a:cubicBezTo>
                <a:cubicBezTo>
                  <a:pt x="5599522" y="4519348"/>
                  <a:pt x="5590802" y="4511846"/>
                  <a:pt x="5580669" y="4506779"/>
                </a:cubicBezTo>
                <a:cubicBezTo>
                  <a:pt x="5571781" y="4502335"/>
                  <a:pt x="5553485" y="4487476"/>
                  <a:pt x="5552388" y="4497352"/>
                </a:cubicBezTo>
                <a:cubicBezTo>
                  <a:pt x="5548849" y="4529201"/>
                  <a:pt x="5561818" y="4560993"/>
                  <a:pt x="5571242" y="4591621"/>
                </a:cubicBezTo>
                <a:cubicBezTo>
                  <a:pt x="5574574" y="4602449"/>
                  <a:pt x="5580191" y="4614399"/>
                  <a:pt x="5590095" y="4619901"/>
                </a:cubicBezTo>
                <a:cubicBezTo>
                  <a:pt x="5610092" y="4631011"/>
                  <a:pt x="5634172" y="4632182"/>
                  <a:pt x="5656083" y="4638755"/>
                </a:cubicBezTo>
                <a:cubicBezTo>
                  <a:pt x="5665600" y="4641610"/>
                  <a:pt x="5674936" y="4645039"/>
                  <a:pt x="5684363" y="4648181"/>
                </a:cubicBezTo>
                <a:cubicBezTo>
                  <a:pt x="5702123" y="4665941"/>
                  <a:pt x="5720997" y="4681118"/>
                  <a:pt x="5731497" y="4704742"/>
                </a:cubicBezTo>
                <a:cubicBezTo>
                  <a:pt x="5739568" y="4722903"/>
                  <a:pt x="5750351" y="4761303"/>
                  <a:pt x="5750351" y="4761303"/>
                </a:cubicBezTo>
                <a:cubicBezTo>
                  <a:pt x="5753493" y="4780157"/>
                  <a:pt x="5754749" y="4799424"/>
                  <a:pt x="5759778" y="4817864"/>
                </a:cubicBezTo>
                <a:cubicBezTo>
                  <a:pt x="5764230" y="4834189"/>
                  <a:pt x="5778631" y="4848076"/>
                  <a:pt x="5778631" y="4864998"/>
                </a:cubicBezTo>
                <a:cubicBezTo>
                  <a:pt x="5778631" y="4881300"/>
                  <a:pt x="5759293" y="4956688"/>
                  <a:pt x="5740924" y="4978119"/>
                </a:cubicBezTo>
                <a:cubicBezTo>
                  <a:pt x="5730699" y="4990048"/>
                  <a:pt x="5715786" y="4996973"/>
                  <a:pt x="5703217" y="5006400"/>
                </a:cubicBezTo>
                <a:cubicBezTo>
                  <a:pt x="5718928" y="5018969"/>
                  <a:pt x="5734255" y="5032035"/>
                  <a:pt x="5750351" y="5044107"/>
                </a:cubicBezTo>
                <a:cubicBezTo>
                  <a:pt x="5759415" y="5050905"/>
                  <a:pt x="5773010" y="5053124"/>
                  <a:pt x="5778631" y="5062961"/>
                </a:cubicBezTo>
                <a:cubicBezTo>
                  <a:pt x="5786580" y="5076872"/>
                  <a:pt x="5784172" y="5094551"/>
                  <a:pt x="5788058" y="5110095"/>
                </a:cubicBezTo>
                <a:cubicBezTo>
                  <a:pt x="5795864" y="5141317"/>
                  <a:pt x="5797907" y="5139008"/>
                  <a:pt x="5816339" y="5166656"/>
                </a:cubicBezTo>
                <a:cubicBezTo>
                  <a:pt x="5822623" y="5191794"/>
                  <a:pt x="5830110" y="5216662"/>
                  <a:pt x="5835192" y="5242070"/>
                </a:cubicBezTo>
                <a:cubicBezTo>
                  <a:pt x="5843359" y="5282904"/>
                  <a:pt x="5842804" y="5315847"/>
                  <a:pt x="5854046" y="5355192"/>
                </a:cubicBezTo>
                <a:cubicBezTo>
                  <a:pt x="5855976" y="5361948"/>
                  <a:pt x="5860331" y="5367761"/>
                  <a:pt x="5863473" y="5374045"/>
                </a:cubicBezTo>
              </a:path>
            </a:pathLst>
          </a:cu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Freeform 4">
            <a:extLst>
              <a:ext uri="{FF2B5EF4-FFF2-40B4-BE49-F238E27FC236}">
                <a16:creationId xmlns:a16="http://schemas.microsoft.com/office/drawing/2014/main" id="{95B71E42-DBDF-11F1-7A9B-98499651E9B2}"/>
              </a:ext>
            </a:extLst>
          </p:cNvPr>
          <p:cNvSpPr>
            <a:spLocks/>
          </p:cNvSpPr>
          <p:nvPr/>
        </p:nvSpPr>
        <p:spPr bwMode="auto">
          <a:xfrm>
            <a:off x="2370138" y="97810"/>
            <a:ext cx="373063" cy="417513"/>
          </a:xfrm>
          <a:custGeom>
            <a:avLst/>
            <a:gdLst>
              <a:gd name="T0" fmla="*/ 200 w 235"/>
              <a:gd name="T1" fmla="*/ 0 h 263"/>
              <a:gd name="T2" fmla="*/ 160 w 235"/>
              <a:gd name="T3" fmla="*/ 88 h 263"/>
              <a:gd name="T4" fmla="*/ 152 w 235"/>
              <a:gd name="T5" fmla="*/ 112 h 263"/>
              <a:gd name="T6" fmla="*/ 0 w 235"/>
              <a:gd name="T7" fmla="*/ 232 h 263"/>
            </a:gdLst>
            <a:ahLst/>
            <a:cxnLst>
              <a:cxn ang="0">
                <a:pos x="T0" y="T1"/>
              </a:cxn>
              <a:cxn ang="0">
                <a:pos x="T2" y="T3"/>
              </a:cxn>
              <a:cxn ang="0">
                <a:pos x="T4" y="T5"/>
              </a:cxn>
              <a:cxn ang="0">
                <a:pos x="T6" y="T7"/>
              </a:cxn>
            </a:cxnLst>
            <a:rect l="0" t="0" r="r" b="b"/>
            <a:pathLst>
              <a:path w="235" h="263">
                <a:moveTo>
                  <a:pt x="200" y="0"/>
                </a:moveTo>
                <a:cubicBezTo>
                  <a:pt x="235" y="53"/>
                  <a:pt x="210" y="71"/>
                  <a:pt x="160" y="88"/>
                </a:cubicBezTo>
                <a:cubicBezTo>
                  <a:pt x="157" y="96"/>
                  <a:pt x="153" y="104"/>
                  <a:pt x="152" y="112"/>
                </a:cubicBezTo>
                <a:cubicBezTo>
                  <a:pt x="133" y="263"/>
                  <a:pt x="169" y="232"/>
                  <a:pt x="0" y="232"/>
                </a:cubicBezTo>
              </a:path>
            </a:pathLst>
          </a:custGeom>
          <a:noFill/>
          <a:ln w="38100" cmpd="sng">
            <a:solidFill>
              <a:schemeClr val="bg1"/>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12" name="Freeform 4"/>
          <p:cNvSpPr>
            <a:spLocks/>
          </p:cNvSpPr>
          <p:nvPr/>
        </p:nvSpPr>
        <p:spPr bwMode="auto">
          <a:xfrm>
            <a:off x="2370138" y="78581"/>
            <a:ext cx="373063" cy="417513"/>
          </a:xfrm>
          <a:custGeom>
            <a:avLst/>
            <a:gdLst>
              <a:gd name="T0" fmla="*/ 200 w 235"/>
              <a:gd name="T1" fmla="*/ 0 h 263"/>
              <a:gd name="T2" fmla="*/ 160 w 235"/>
              <a:gd name="T3" fmla="*/ 88 h 263"/>
              <a:gd name="T4" fmla="*/ 152 w 235"/>
              <a:gd name="T5" fmla="*/ 112 h 263"/>
              <a:gd name="T6" fmla="*/ 0 w 235"/>
              <a:gd name="T7" fmla="*/ 232 h 263"/>
            </a:gdLst>
            <a:ahLst/>
            <a:cxnLst>
              <a:cxn ang="0">
                <a:pos x="T0" y="T1"/>
              </a:cxn>
              <a:cxn ang="0">
                <a:pos x="T2" y="T3"/>
              </a:cxn>
              <a:cxn ang="0">
                <a:pos x="T4" y="T5"/>
              </a:cxn>
              <a:cxn ang="0">
                <a:pos x="T6" y="T7"/>
              </a:cxn>
            </a:cxnLst>
            <a:rect l="0" t="0" r="r" b="b"/>
            <a:pathLst>
              <a:path w="235" h="263">
                <a:moveTo>
                  <a:pt x="200" y="0"/>
                </a:moveTo>
                <a:cubicBezTo>
                  <a:pt x="235" y="53"/>
                  <a:pt x="210" y="71"/>
                  <a:pt x="160" y="88"/>
                </a:cubicBezTo>
                <a:cubicBezTo>
                  <a:pt x="157" y="96"/>
                  <a:pt x="153" y="104"/>
                  <a:pt x="152" y="112"/>
                </a:cubicBezTo>
                <a:cubicBezTo>
                  <a:pt x="133" y="263"/>
                  <a:pt x="169" y="232"/>
                  <a:pt x="0" y="232"/>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 name="Freeform: Shape 14">
            <a:extLst>
              <a:ext uri="{FF2B5EF4-FFF2-40B4-BE49-F238E27FC236}">
                <a16:creationId xmlns:a16="http://schemas.microsoft.com/office/drawing/2014/main" id="{6BE5811C-3454-9D0B-3390-F676DCC08814}"/>
              </a:ext>
            </a:extLst>
          </p:cNvPr>
          <p:cNvSpPr/>
          <p:nvPr/>
        </p:nvSpPr>
        <p:spPr>
          <a:xfrm>
            <a:off x="3392276" y="705211"/>
            <a:ext cx="1112363" cy="1593129"/>
          </a:xfrm>
          <a:custGeom>
            <a:avLst/>
            <a:gdLst>
              <a:gd name="connsiteX0" fmla="*/ 0 w 1112363"/>
              <a:gd name="connsiteY0" fmla="*/ 150828 h 1593129"/>
              <a:gd name="connsiteX1" fmla="*/ 47134 w 1112363"/>
              <a:gd name="connsiteY1" fmla="*/ 160255 h 1593129"/>
              <a:gd name="connsiteX2" fmla="*/ 160256 w 1112363"/>
              <a:gd name="connsiteY2" fmla="*/ 141402 h 1593129"/>
              <a:gd name="connsiteX3" fmla="*/ 188536 w 1112363"/>
              <a:gd name="connsiteY3" fmla="*/ 122548 h 1593129"/>
              <a:gd name="connsiteX4" fmla="*/ 301658 w 1112363"/>
              <a:gd name="connsiteY4" fmla="*/ 84841 h 1593129"/>
              <a:gd name="connsiteX5" fmla="*/ 414779 w 1112363"/>
              <a:gd name="connsiteY5" fmla="*/ 9426 h 1593129"/>
              <a:gd name="connsiteX6" fmla="*/ 471340 w 1112363"/>
              <a:gd name="connsiteY6" fmla="*/ 0 h 1593129"/>
              <a:gd name="connsiteX7" fmla="*/ 527901 w 1112363"/>
              <a:gd name="connsiteY7" fmla="*/ 47134 h 1593129"/>
              <a:gd name="connsiteX8" fmla="*/ 556182 w 1112363"/>
              <a:gd name="connsiteY8" fmla="*/ 56560 h 1593129"/>
              <a:gd name="connsiteX9" fmla="*/ 612742 w 1112363"/>
              <a:gd name="connsiteY9" fmla="*/ 103694 h 1593129"/>
              <a:gd name="connsiteX10" fmla="*/ 641023 w 1112363"/>
              <a:gd name="connsiteY10" fmla="*/ 160255 h 1593129"/>
              <a:gd name="connsiteX11" fmla="*/ 669303 w 1112363"/>
              <a:gd name="connsiteY11" fmla="*/ 169682 h 1593129"/>
              <a:gd name="connsiteX12" fmla="*/ 744718 w 1112363"/>
              <a:gd name="connsiteY12" fmla="*/ 188536 h 1593129"/>
              <a:gd name="connsiteX13" fmla="*/ 848412 w 1112363"/>
              <a:gd name="connsiteY13" fmla="*/ 216816 h 1593129"/>
              <a:gd name="connsiteX14" fmla="*/ 886120 w 1112363"/>
              <a:gd name="connsiteY14" fmla="*/ 235670 h 1593129"/>
              <a:gd name="connsiteX15" fmla="*/ 914400 w 1112363"/>
              <a:gd name="connsiteY15" fmla="*/ 254523 h 1593129"/>
              <a:gd name="connsiteX16" fmla="*/ 952107 w 1112363"/>
              <a:gd name="connsiteY16" fmla="*/ 263950 h 1593129"/>
              <a:gd name="connsiteX17" fmla="*/ 980388 w 1112363"/>
              <a:gd name="connsiteY17" fmla="*/ 311084 h 1593129"/>
              <a:gd name="connsiteX18" fmla="*/ 1008668 w 1112363"/>
              <a:gd name="connsiteY18" fmla="*/ 339364 h 1593129"/>
              <a:gd name="connsiteX19" fmla="*/ 1036949 w 1112363"/>
              <a:gd name="connsiteY19" fmla="*/ 414779 h 1593129"/>
              <a:gd name="connsiteX20" fmla="*/ 1074656 w 1112363"/>
              <a:gd name="connsiteY20" fmla="*/ 801278 h 1593129"/>
              <a:gd name="connsiteX21" fmla="*/ 1093509 w 1112363"/>
              <a:gd name="connsiteY21" fmla="*/ 829558 h 1593129"/>
              <a:gd name="connsiteX22" fmla="*/ 1112363 w 1112363"/>
              <a:gd name="connsiteY22" fmla="*/ 895546 h 1593129"/>
              <a:gd name="connsiteX23" fmla="*/ 1074656 w 1112363"/>
              <a:gd name="connsiteY23" fmla="*/ 1036948 h 1593129"/>
              <a:gd name="connsiteX24" fmla="*/ 1065229 w 1112363"/>
              <a:gd name="connsiteY24" fmla="*/ 1102936 h 1593129"/>
              <a:gd name="connsiteX25" fmla="*/ 1036949 w 1112363"/>
              <a:gd name="connsiteY25" fmla="*/ 1131216 h 1593129"/>
              <a:gd name="connsiteX26" fmla="*/ 1018095 w 1112363"/>
              <a:gd name="connsiteY26" fmla="*/ 1159496 h 1593129"/>
              <a:gd name="connsiteX27" fmla="*/ 970961 w 1112363"/>
              <a:gd name="connsiteY27" fmla="*/ 1168923 h 1593129"/>
              <a:gd name="connsiteX28" fmla="*/ 961534 w 1112363"/>
              <a:gd name="connsiteY28" fmla="*/ 1206630 h 1593129"/>
              <a:gd name="connsiteX29" fmla="*/ 933254 w 1112363"/>
              <a:gd name="connsiteY29" fmla="*/ 1216057 h 1593129"/>
              <a:gd name="connsiteX30" fmla="*/ 904973 w 1112363"/>
              <a:gd name="connsiteY30" fmla="*/ 1253764 h 1593129"/>
              <a:gd name="connsiteX31" fmla="*/ 895546 w 1112363"/>
              <a:gd name="connsiteY31" fmla="*/ 1357459 h 1593129"/>
              <a:gd name="connsiteX32" fmla="*/ 867266 w 1112363"/>
              <a:gd name="connsiteY32" fmla="*/ 1376313 h 1593129"/>
              <a:gd name="connsiteX33" fmla="*/ 829559 w 1112363"/>
              <a:gd name="connsiteY33" fmla="*/ 1517715 h 1593129"/>
              <a:gd name="connsiteX34" fmla="*/ 848412 w 1112363"/>
              <a:gd name="connsiteY34" fmla="*/ 1593129 h 159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12363" h="1593129">
                <a:moveTo>
                  <a:pt x="0" y="150828"/>
                </a:moveTo>
                <a:cubicBezTo>
                  <a:pt x="15711" y="153970"/>
                  <a:pt x="31112" y="160255"/>
                  <a:pt x="47134" y="160255"/>
                </a:cubicBezTo>
                <a:cubicBezTo>
                  <a:pt x="70514" y="160255"/>
                  <a:pt x="133497" y="146753"/>
                  <a:pt x="160256" y="141402"/>
                </a:cubicBezTo>
                <a:cubicBezTo>
                  <a:pt x="169683" y="135117"/>
                  <a:pt x="177928" y="126526"/>
                  <a:pt x="188536" y="122548"/>
                </a:cubicBezTo>
                <a:cubicBezTo>
                  <a:pt x="266095" y="93462"/>
                  <a:pt x="210549" y="141784"/>
                  <a:pt x="301658" y="84841"/>
                </a:cubicBezTo>
                <a:cubicBezTo>
                  <a:pt x="367555" y="43655"/>
                  <a:pt x="359940" y="21612"/>
                  <a:pt x="414779" y="9426"/>
                </a:cubicBezTo>
                <a:cubicBezTo>
                  <a:pt x="433438" y="5280"/>
                  <a:pt x="452486" y="3142"/>
                  <a:pt x="471340" y="0"/>
                </a:cubicBezTo>
                <a:cubicBezTo>
                  <a:pt x="492185" y="20845"/>
                  <a:pt x="501656" y="34012"/>
                  <a:pt x="527901" y="47134"/>
                </a:cubicBezTo>
                <a:cubicBezTo>
                  <a:pt x="536789" y="51578"/>
                  <a:pt x="546755" y="53418"/>
                  <a:pt x="556182" y="56560"/>
                </a:cubicBezTo>
                <a:cubicBezTo>
                  <a:pt x="622590" y="189382"/>
                  <a:pt x="522901" y="13854"/>
                  <a:pt x="612742" y="103694"/>
                </a:cubicBezTo>
                <a:cubicBezTo>
                  <a:pt x="627647" y="118599"/>
                  <a:pt x="627305" y="144251"/>
                  <a:pt x="641023" y="160255"/>
                </a:cubicBezTo>
                <a:cubicBezTo>
                  <a:pt x="647490" y="167799"/>
                  <a:pt x="659717" y="167067"/>
                  <a:pt x="669303" y="169682"/>
                </a:cubicBezTo>
                <a:cubicBezTo>
                  <a:pt x="694302" y="176500"/>
                  <a:pt x="719952" y="180916"/>
                  <a:pt x="744718" y="188536"/>
                </a:cubicBezTo>
                <a:cubicBezTo>
                  <a:pt x="852064" y="221565"/>
                  <a:pt x="727195" y="196612"/>
                  <a:pt x="848412" y="216816"/>
                </a:cubicBezTo>
                <a:cubicBezTo>
                  <a:pt x="860981" y="223101"/>
                  <a:pt x="873919" y="228698"/>
                  <a:pt x="886120" y="235670"/>
                </a:cubicBezTo>
                <a:cubicBezTo>
                  <a:pt x="895957" y="241291"/>
                  <a:pt x="903987" y="250060"/>
                  <a:pt x="914400" y="254523"/>
                </a:cubicBezTo>
                <a:cubicBezTo>
                  <a:pt x="926308" y="259627"/>
                  <a:pt x="939538" y="260808"/>
                  <a:pt x="952107" y="263950"/>
                </a:cubicBezTo>
                <a:cubicBezTo>
                  <a:pt x="961534" y="279661"/>
                  <a:pt x="969394" y="296426"/>
                  <a:pt x="980388" y="311084"/>
                </a:cubicBezTo>
                <a:cubicBezTo>
                  <a:pt x="988387" y="321749"/>
                  <a:pt x="1000919" y="328516"/>
                  <a:pt x="1008668" y="339364"/>
                </a:cubicBezTo>
                <a:cubicBezTo>
                  <a:pt x="1027628" y="365908"/>
                  <a:pt x="1029358" y="384415"/>
                  <a:pt x="1036949" y="414779"/>
                </a:cubicBezTo>
                <a:cubicBezTo>
                  <a:pt x="1041171" y="467553"/>
                  <a:pt x="1058031" y="722311"/>
                  <a:pt x="1074656" y="801278"/>
                </a:cubicBezTo>
                <a:cubicBezTo>
                  <a:pt x="1076990" y="812364"/>
                  <a:pt x="1088442" y="819425"/>
                  <a:pt x="1093509" y="829558"/>
                </a:cubicBezTo>
                <a:cubicBezTo>
                  <a:pt x="1100271" y="843082"/>
                  <a:pt x="1109343" y="883464"/>
                  <a:pt x="1112363" y="895546"/>
                </a:cubicBezTo>
                <a:cubicBezTo>
                  <a:pt x="1099794" y="942680"/>
                  <a:pt x="1085467" y="989380"/>
                  <a:pt x="1074656" y="1036948"/>
                </a:cubicBezTo>
                <a:cubicBezTo>
                  <a:pt x="1069732" y="1058615"/>
                  <a:pt x="1073481" y="1082306"/>
                  <a:pt x="1065229" y="1102936"/>
                </a:cubicBezTo>
                <a:cubicBezTo>
                  <a:pt x="1060278" y="1115314"/>
                  <a:pt x="1045484" y="1120975"/>
                  <a:pt x="1036949" y="1131216"/>
                </a:cubicBezTo>
                <a:cubicBezTo>
                  <a:pt x="1029696" y="1139920"/>
                  <a:pt x="1027932" y="1153875"/>
                  <a:pt x="1018095" y="1159496"/>
                </a:cubicBezTo>
                <a:cubicBezTo>
                  <a:pt x="1004184" y="1167445"/>
                  <a:pt x="986672" y="1165781"/>
                  <a:pt x="970961" y="1168923"/>
                </a:cubicBezTo>
                <a:cubicBezTo>
                  <a:pt x="967819" y="1181492"/>
                  <a:pt x="969627" y="1196513"/>
                  <a:pt x="961534" y="1206630"/>
                </a:cubicBezTo>
                <a:cubicBezTo>
                  <a:pt x="955327" y="1214389"/>
                  <a:pt x="940888" y="1209696"/>
                  <a:pt x="933254" y="1216057"/>
                </a:cubicBezTo>
                <a:cubicBezTo>
                  <a:pt x="921184" y="1226115"/>
                  <a:pt x="914400" y="1241195"/>
                  <a:pt x="904973" y="1253764"/>
                </a:cubicBezTo>
                <a:cubicBezTo>
                  <a:pt x="901831" y="1288329"/>
                  <a:pt x="905753" y="1324286"/>
                  <a:pt x="895546" y="1357459"/>
                </a:cubicBezTo>
                <a:cubicBezTo>
                  <a:pt x="892214" y="1368288"/>
                  <a:pt x="870849" y="1365565"/>
                  <a:pt x="867266" y="1376313"/>
                </a:cubicBezTo>
                <a:cubicBezTo>
                  <a:pt x="796955" y="1587249"/>
                  <a:pt x="908354" y="1386389"/>
                  <a:pt x="829559" y="1517715"/>
                </a:cubicBezTo>
                <a:cubicBezTo>
                  <a:pt x="839614" y="1588102"/>
                  <a:pt x="823275" y="1567992"/>
                  <a:pt x="848412" y="1593129"/>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B4EA2AD8-BD88-EB7F-9B66-29C57B544ADE}"/>
              </a:ext>
            </a:extLst>
          </p:cNvPr>
          <p:cNvSpPr txBox="1"/>
          <p:nvPr/>
        </p:nvSpPr>
        <p:spPr>
          <a:xfrm>
            <a:off x="179801" y="4576674"/>
            <a:ext cx="3372472" cy="2062103"/>
          </a:xfrm>
          <a:prstGeom prst="rect">
            <a:avLst/>
          </a:prstGeom>
          <a:noFill/>
        </p:spPr>
        <p:txBody>
          <a:bodyPr wrap="square" rtlCol="0">
            <a:spAutoFit/>
          </a:bodyPr>
          <a:lstStyle/>
          <a:p>
            <a:r>
              <a:rPr lang="en-CA" sz="3200" dirty="0">
                <a:solidFill>
                  <a:schemeClr val="bg1"/>
                </a:solidFill>
              </a:rPr>
              <a:t>Major </a:t>
            </a:r>
            <a:r>
              <a:rPr lang="en-CA" sz="3200" dirty="0" err="1">
                <a:solidFill>
                  <a:schemeClr val="bg1"/>
                </a:solidFill>
              </a:rPr>
              <a:t>phyologenetic</a:t>
            </a:r>
            <a:r>
              <a:rPr lang="en-CA" sz="3200" dirty="0">
                <a:solidFill>
                  <a:schemeClr val="bg1"/>
                </a:solidFill>
              </a:rPr>
              <a:t> groups of Steelhead </a:t>
            </a:r>
          </a:p>
        </p:txBody>
      </p:sp>
      <p:cxnSp>
        <p:nvCxnSpPr>
          <p:cNvPr id="18" name="Straight Arrow Connector 17">
            <a:extLst>
              <a:ext uri="{FF2B5EF4-FFF2-40B4-BE49-F238E27FC236}">
                <a16:creationId xmlns:a16="http://schemas.microsoft.com/office/drawing/2014/main" id="{11F74EAA-A7C0-A048-98F0-C3C33389E78B}"/>
              </a:ext>
            </a:extLst>
          </p:cNvPr>
          <p:cNvCxnSpPr>
            <a:cxnSpLocks/>
          </p:cNvCxnSpPr>
          <p:nvPr/>
        </p:nvCxnSpPr>
        <p:spPr>
          <a:xfrm flipV="1">
            <a:off x="4295775" y="4953000"/>
            <a:ext cx="614363" cy="222249"/>
          </a:xfrm>
          <a:prstGeom prst="straightConnector1">
            <a:avLst/>
          </a:prstGeom>
          <a:ln w="28575" cap="sq">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E954B4-6F90-E237-64F3-C27FB9C815BE}"/>
              </a:ext>
            </a:extLst>
          </p:cNvPr>
          <p:cNvCxnSpPr>
            <a:cxnSpLocks/>
          </p:cNvCxnSpPr>
          <p:nvPr/>
        </p:nvCxnSpPr>
        <p:spPr>
          <a:xfrm flipH="1" flipV="1">
            <a:off x="7257778" y="5796585"/>
            <a:ext cx="1163910" cy="647871"/>
          </a:xfrm>
          <a:prstGeom prst="straightConnector1">
            <a:avLst/>
          </a:prstGeom>
          <a:ln w="28575" cap="sq">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0EA4B1-903E-FEDC-F591-343A627FE6A7}"/>
              </a:ext>
            </a:extLst>
          </p:cNvPr>
          <p:cNvCxnSpPr>
            <a:cxnSpLocks/>
            <a:endCxn id="68620" idx="29"/>
          </p:cNvCxnSpPr>
          <p:nvPr/>
        </p:nvCxnSpPr>
        <p:spPr>
          <a:xfrm flipH="1">
            <a:off x="7343775" y="4024278"/>
            <a:ext cx="1190625" cy="757272"/>
          </a:xfrm>
          <a:prstGeom prst="straightConnector1">
            <a:avLst/>
          </a:prstGeom>
          <a:ln w="28575" cap="sq">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45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088354" y="1"/>
            <a:ext cx="7851329" cy="676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6" name="Freeform 8"/>
          <p:cNvSpPr>
            <a:spLocks/>
          </p:cNvSpPr>
          <p:nvPr/>
        </p:nvSpPr>
        <p:spPr bwMode="auto">
          <a:xfrm>
            <a:off x="4295775" y="1682751"/>
            <a:ext cx="1314450" cy="3032125"/>
          </a:xfrm>
          <a:custGeom>
            <a:avLst/>
            <a:gdLst>
              <a:gd name="T0" fmla="*/ 0 w 828"/>
              <a:gd name="T1" fmla="*/ 416 h 1910"/>
              <a:gd name="T2" fmla="*/ 60 w 828"/>
              <a:gd name="T3" fmla="*/ 356 h 1910"/>
              <a:gd name="T4" fmla="*/ 72 w 828"/>
              <a:gd name="T5" fmla="*/ 338 h 1910"/>
              <a:gd name="T6" fmla="*/ 90 w 828"/>
              <a:gd name="T7" fmla="*/ 326 h 1910"/>
              <a:gd name="T8" fmla="*/ 102 w 828"/>
              <a:gd name="T9" fmla="*/ 272 h 1910"/>
              <a:gd name="T10" fmla="*/ 108 w 828"/>
              <a:gd name="T11" fmla="*/ 194 h 1910"/>
              <a:gd name="T12" fmla="*/ 168 w 828"/>
              <a:gd name="T13" fmla="*/ 128 h 1910"/>
              <a:gd name="T14" fmla="*/ 204 w 828"/>
              <a:gd name="T15" fmla="*/ 56 h 1910"/>
              <a:gd name="T16" fmla="*/ 294 w 828"/>
              <a:gd name="T17" fmla="*/ 38 h 1910"/>
              <a:gd name="T18" fmla="*/ 468 w 828"/>
              <a:gd name="T19" fmla="*/ 26 h 1910"/>
              <a:gd name="T20" fmla="*/ 516 w 828"/>
              <a:gd name="T21" fmla="*/ 56 h 1910"/>
              <a:gd name="T22" fmla="*/ 534 w 828"/>
              <a:gd name="T23" fmla="*/ 116 h 1910"/>
              <a:gd name="T24" fmla="*/ 570 w 828"/>
              <a:gd name="T25" fmla="*/ 128 h 1910"/>
              <a:gd name="T26" fmla="*/ 576 w 828"/>
              <a:gd name="T27" fmla="*/ 188 h 1910"/>
              <a:gd name="T28" fmla="*/ 588 w 828"/>
              <a:gd name="T29" fmla="*/ 206 h 1910"/>
              <a:gd name="T30" fmla="*/ 606 w 828"/>
              <a:gd name="T31" fmla="*/ 344 h 1910"/>
              <a:gd name="T32" fmla="*/ 630 w 828"/>
              <a:gd name="T33" fmla="*/ 470 h 1910"/>
              <a:gd name="T34" fmla="*/ 648 w 828"/>
              <a:gd name="T35" fmla="*/ 476 h 1910"/>
              <a:gd name="T36" fmla="*/ 702 w 828"/>
              <a:gd name="T37" fmla="*/ 506 h 1910"/>
              <a:gd name="T38" fmla="*/ 732 w 828"/>
              <a:gd name="T39" fmla="*/ 578 h 1910"/>
              <a:gd name="T40" fmla="*/ 750 w 828"/>
              <a:gd name="T41" fmla="*/ 584 h 1910"/>
              <a:gd name="T42" fmla="*/ 804 w 828"/>
              <a:gd name="T43" fmla="*/ 668 h 1910"/>
              <a:gd name="T44" fmla="*/ 828 w 828"/>
              <a:gd name="T45" fmla="*/ 722 h 1910"/>
              <a:gd name="T46" fmla="*/ 822 w 828"/>
              <a:gd name="T47" fmla="*/ 800 h 1910"/>
              <a:gd name="T48" fmla="*/ 786 w 828"/>
              <a:gd name="T49" fmla="*/ 872 h 1910"/>
              <a:gd name="T50" fmla="*/ 780 w 828"/>
              <a:gd name="T51" fmla="*/ 938 h 1910"/>
              <a:gd name="T52" fmla="*/ 768 w 828"/>
              <a:gd name="T53" fmla="*/ 974 h 1910"/>
              <a:gd name="T54" fmla="*/ 762 w 828"/>
              <a:gd name="T55" fmla="*/ 1166 h 1910"/>
              <a:gd name="T56" fmla="*/ 726 w 828"/>
              <a:gd name="T57" fmla="*/ 1190 h 1910"/>
              <a:gd name="T58" fmla="*/ 606 w 828"/>
              <a:gd name="T59" fmla="*/ 1238 h 1910"/>
              <a:gd name="T60" fmla="*/ 570 w 828"/>
              <a:gd name="T61" fmla="*/ 1334 h 1910"/>
              <a:gd name="T62" fmla="*/ 630 w 828"/>
              <a:gd name="T63" fmla="*/ 1514 h 1910"/>
              <a:gd name="T64" fmla="*/ 648 w 828"/>
              <a:gd name="T65" fmla="*/ 1622 h 1910"/>
              <a:gd name="T66" fmla="*/ 558 w 828"/>
              <a:gd name="T67" fmla="*/ 1652 h 1910"/>
              <a:gd name="T68" fmla="*/ 540 w 828"/>
              <a:gd name="T69" fmla="*/ 1706 h 1910"/>
              <a:gd name="T70" fmla="*/ 486 w 828"/>
              <a:gd name="T71" fmla="*/ 1730 h 1910"/>
              <a:gd name="T72" fmla="*/ 414 w 828"/>
              <a:gd name="T73" fmla="*/ 1820 h 1910"/>
              <a:gd name="T74" fmla="*/ 378 w 828"/>
              <a:gd name="T75" fmla="*/ 191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8" h="1910">
                <a:moveTo>
                  <a:pt x="0" y="416"/>
                </a:moveTo>
                <a:cubicBezTo>
                  <a:pt x="26" y="399"/>
                  <a:pt x="34" y="373"/>
                  <a:pt x="60" y="356"/>
                </a:cubicBezTo>
                <a:cubicBezTo>
                  <a:pt x="64" y="350"/>
                  <a:pt x="67" y="343"/>
                  <a:pt x="72" y="338"/>
                </a:cubicBezTo>
                <a:cubicBezTo>
                  <a:pt x="77" y="333"/>
                  <a:pt x="86" y="332"/>
                  <a:pt x="90" y="326"/>
                </a:cubicBezTo>
                <a:cubicBezTo>
                  <a:pt x="99" y="310"/>
                  <a:pt x="98" y="290"/>
                  <a:pt x="102" y="272"/>
                </a:cubicBezTo>
                <a:cubicBezTo>
                  <a:pt x="104" y="246"/>
                  <a:pt x="103" y="220"/>
                  <a:pt x="108" y="194"/>
                </a:cubicBezTo>
                <a:cubicBezTo>
                  <a:pt x="113" y="168"/>
                  <a:pt x="156" y="153"/>
                  <a:pt x="168" y="128"/>
                </a:cubicBezTo>
                <a:cubicBezTo>
                  <a:pt x="177" y="111"/>
                  <a:pt x="187" y="67"/>
                  <a:pt x="204" y="56"/>
                </a:cubicBezTo>
                <a:cubicBezTo>
                  <a:pt x="227" y="42"/>
                  <a:pt x="271" y="41"/>
                  <a:pt x="294" y="38"/>
                </a:cubicBezTo>
                <a:cubicBezTo>
                  <a:pt x="351" y="0"/>
                  <a:pt x="378" y="22"/>
                  <a:pt x="468" y="26"/>
                </a:cubicBezTo>
                <a:cubicBezTo>
                  <a:pt x="511" y="40"/>
                  <a:pt x="497" y="27"/>
                  <a:pt x="516" y="56"/>
                </a:cubicBezTo>
                <a:cubicBezTo>
                  <a:pt x="525" y="92"/>
                  <a:pt x="519" y="72"/>
                  <a:pt x="534" y="116"/>
                </a:cubicBezTo>
                <a:cubicBezTo>
                  <a:pt x="538" y="128"/>
                  <a:pt x="570" y="128"/>
                  <a:pt x="570" y="128"/>
                </a:cubicBezTo>
                <a:cubicBezTo>
                  <a:pt x="572" y="148"/>
                  <a:pt x="571" y="168"/>
                  <a:pt x="576" y="188"/>
                </a:cubicBezTo>
                <a:cubicBezTo>
                  <a:pt x="578" y="195"/>
                  <a:pt x="587" y="199"/>
                  <a:pt x="588" y="206"/>
                </a:cubicBezTo>
                <a:cubicBezTo>
                  <a:pt x="607" y="352"/>
                  <a:pt x="569" y="289"/>
                  <a:pt x="606" y="344"/>
                </a:cubicBezTo>
                <a:cubicBezTo>
                  <a:pt x="611" y="371"/>
                  <a:pt x="612" y="452"/>
                  <a:pt x="630" y="470"/>
                </a:cubicBezTo>
                <a:cubicBezTo>
                  <a:pt x="634" y="474"/>
                  <a:pt x="642" y="473"/>
                  <a:pt x="648" y="476"/>
                </a:cubicBezTo>
                <a:cubicBezTo>
                  <a:pt x="710" y="510"/>
                  <a:pt x="661" y="492"/>
                  <a:pt x="702" y="506"/>
                </a:cubicBezTo>
                <a:cubicBezTo>
                  <a:pt x="705" y="516"/>
                  <a:pt x="724" y="570"/>
                  <a:pt x="732" y="578"/>
                </a:cubicBezTo>
                <a:cubicBezTo>
                  <a:pt x="736" y="582"/>
                  <a:pt x="744" y="582"/>
                  <a:pt x="750" y="584"/>
                </a:cubicBezTo>
                <a:cubicBezTo>
                  <a:pt x="762" y="619"/>
                  <a:pt x="772" y="647"/>
                  <a:pt x="804" y="668"/>
                </a:cubicBezTo>
                <a:cubicBezTo>
                  <a:pt x="818" y="711"/>
                  <a:pt x="809" y="693"/>
                  <a:pt x="828" y="722"/>
                </a:cubicBezTo>
                <a:cubicBezTo>
                  <a:pt x="826" y="748"/>
                  <a:pt x="825" y="774"/>
                  <a:pt x="822" y="800"/>
                </a:cubicBezTo>
                <a:cubicBezTo>
                  <a:pt x="819" y="827"/>
                  <a:pt x="795" y="846"/>
                  <a:pt x="786" y="872"/>
                </a:cubicBezTo>
                <a:cubicBezTo>
                  <a:pt x="784" y="894"/>
                  <a:pt x="784" y="916"/>
                  <a:pt x="780" y="938"/>
                </a:cubicBezTo>
                <a:cubicBezTo>
                  <a:pt x="778" y="950"/>
                  <a:pt x="768" y="974"/>
                  <a:pt x="768" y="974"/>
                </a:cubicBezTo>
                <a:cubicBezTo>
                  <a:pt x="766" y="1038"/>
                  <a:pt x="774" y="1103"/>
                  <a:pt x="762" y="1166"/>
                </a:cubicBezTo>
                <a:cubicBezTo>
                  <a:pt x="759" y="1180"/>
                  <a:pt x="738" y="1182"/>
                  <a:pt x="726" y="1190"/>
                </a:cubicBezTo>
                <a:cubicBezTo>
                  <a:pt x="689" y="1215"/>
                  <a:pt x="643" y="1214"/>
                  <a:pt x="606" y="1238"/>
                </a:cubicBezTo>
                <a:cubicBezTo>
                  <a:pt x="587" y="1267"/>
                  <a:pt x="578" y="1301"/>
                  <a:pt x="570" y="1334"/>
                </a:cubicBezTo>
                <a:cubicBezTo>
                  <a:pt x="573" y="1390"/>
                  <a:pt x="575" y="1477"/>
                  <a:pt x="630" y="1514"/>
                </a:cubicBezTo>
                <a:cubicBezTo>
                  <a:pt x="646" y="1563"/>
                  <a:pt x="665" y="1533"/>
                  <a:pt x="648" y="1622"/>
                </a:cubicBezTo>
                <a:cubicBezTo>
                  <a:pt x="646" y="1635"/>
                  <a:pt x="570" y="1652"/>
                  <a:pt x="558" y="1652"/>
                </a:cubicBezTo>
                <a:cubicBezTo>
                  <a:pt x="546" y="1655"/>
                  <a:pt x="540" y="1706"/>
                  <a:pt x="540" y="1706"/>
                </a:cubicBezTo>
                <a:cubicBezTo>
                  <a:pt x="512" y="1748"/>
                  <a:pt x="516" y="1710"/>
                  <a:pt x="486" y="1730"/>
                </a:cubicBezTo>
                <a:cubicBezTo>
                  <a:pt x="463" y="1764"/>
                  <a:pt x="449" y="1797"/>
                  <a:pt x="414" y="1820"/>
                </a:cubicBezTo>
                <a:cubicBezTo>
                  <a:pt x="394" y="1851"/>
                  <a:pt x="378" y="1871"/>
                  <a:pt x="378" y="1910"/>
                </a:cubicBez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18" name="Freeform 10"/>
          <p:cNvSpPr>
            <a:spLocks/>
          </p:cNvSpPr>
          <p:nvPr/>
        </p:nvSpPr>
        <p:spPr bwMode="auto">
          <a:xfrm>
            <a:off x="4910138" y="4238626"/>
            <a:ext cx="1046162" cy="981075"/>
          </a:xfrm>
          <a:custGeom>
            <a:avLst/>
            <a:gdLst>
              <a:gd name="T0" fmla="*/ 3 w 659"/>
              <a:gd name="T1" fmla="*/ 330 h 618"/>
              <a:gd name="T2" fmla="*/ 21 w 659"/>
              <a:gd name="T3" fmla="*/ 270 h 618"/>
              <a:gd name="T4" fmla="*/ 33 w 659"/>
              <a:gd name="T5" fmla="*/ 252 h 618"/>
              <a:gd name="T6" fmla="*/ 87 w 659"/>
              <a:gd name="T7" fmla="*/ 144 h 618"/>
              <a:gd name="T8" fmla="*/ 147 w 659"/>
              <a:gd name="T9" fmla="*/ 126 h 618"/>
              <a:gd name="T10" fmla="*/ 165 w 659"/>
              <a:gd name="T11" fmla="*/ 108 h 618"/>
              <a:gd name="T12" fmla="*/ 171 w 659"/>
              <a:gd name="T13" fmla="*/ 90 h 618"/>
              <a:gd name="T14" fmla="*/ 183 w 659"/>
              <a:gd name="T15" fmla="*/ 57 h 618"/>
              <a:gd name="T16" fmla="*/ 243 w 659"/>
              <a:gd name="T17" fmla="*/ 48 h 618"/>
              <a:gd name="T18" fmla="*/ 255 w 659"/>
              <a:gd name="T19" fmla="*/ 30 h 618"/>
              <a:gd name="T20" fmla="*/ 291 w 659"/>
              <a:gd name="T21" fmla="*/ 0 h 618"/>
              <a:gd name="T22" fmla="*/ 588 w 659"/>
              <a:gd name="T23" fmla="*/ 24 h 618"/>
              <a:gd name="T24" fmla="*/ 615 w 659"/>
              <a:gd name="T25" fmla="*/ 42 h 618"/>
              <a:gd name="T26" fmla="*/ 627 w 659"/>
              <a:gd name="T27" fmla="*/ 75 h 618"/>
              <a:gd name="T28" fmla="*/ 642 w 659"/>
              <a:gd name="T29" fmla="*/ 117 h 618"/>
              <a:gd name="T30" fmla="*/ 627 w 659"/>
              <a:gd name="T31" fmla="*/ 171 h 618"/>
              <a:gd name="T32" fmla="*/ 618 w 659"/>
              <a:gd name="T33" fmla="*/ 231 h 618"/>
              <a:gd name="T34" fmla="*/ 633 w 659"/>
              <a:gd name="T35" fmla="*/ 324 h 618"/>
              <a:gd name="T36" fmla="*/ 615 w 659"/>
              <a:gd name="T37" fmla="*/ 336 h 618"/>
              <a:gd name="T38" fmla="*/ 549 w 659"/>
              <a:gd name="T39" fmla="*/ 360 h 618"/>
              <a:gd name="T40" fmla="*/ 447 w 659"/>
              <a:gd name="T41" fmla="*/ 396 h 618"/>
              <a:gd name="T42" fmla="*/ 435 w 659"/>
              <a:gd name="T43" fmla="*/ 414 h 618"/>
              <a:gd name="T44" fmla="*/ 417 w 659"/>
              <a:gd name="T45" fmla="*/ 426 h 618"/>
              <a:gd name="T46" fmla="*/ 375 w 659"/>
              <a:gd name="T47" fmla="*/ 468 h 618"/>
              <a:gd name="T48" fmla="*/ 273 w 659"/>
              <a:gd name="T49" fmla="*/ 540 h 618"/>
              <a:gd name="T50" fmla="*/ 237 w 659"/>
              <a:gd name="T51" fmla="*/ 564 h 618"/>
              <a:gd name="T52" fmla="*/ 201 w 659"/>
              <a:gd name="T53" fmla="*/ 576 h 618"/>
              <a:gd name="T54" fmla="*/ 135 w 659"/>
              <a:gd name="T55"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9" h="618">
                <a:moveTo>
                  <a:pt x="3" y="330"/>
                </a:moveTo>
                <a:cubicBezTo>
                  <a:pt x="30" y="289"/>
                  <a:pt x="0" y="340"/>
                  <a:pt x="21" y="270"/>
                </a:cubicBezTo>
                <a:cubicBezTo>
                  <a:pt x="23" y="263"/>
                  <a:pt x="30" y="258"/>
                  <a:pt x="33" y="252"/>
                </a:cubicBezTo>
                <a:cubicBezTo>
                  <a:pt x="52" y="214"/>
                  <a:pt x="74" y="184"/>
                  <a:pt x="87" y="144"/>
                </a:cubicBezTo>
                <a:cubicBezTo>
                  <a:pt x="88" y="140"/>
                  <a:pt x="138" y="128"/>
                  <a:pt x="147" y="126"/>
                </a:cubicBezTo>
                <a:cubicBezTo>
                  <a:pt x="153" y="120"/>
                  <a:pt x="160" y="115"/>
                  <a:pt x="165" y="108"/>
                </a:cubicBezTo>
                <a:cubicBezTo>
                  <a:pt x="169" y="103"/>
                  <a:pt x="167" y="94"/>
                  <a:pt x="171" y="90"/>
                </a:cubicBezTo>
                <a:cubicBezTo>
                  <a:pt x="177" y="83"/>
                  <a:pt x="171" y="64"/>
                  <a:pt x="183" y="57"/>
                </a:cubicBezTo>
                <a:cubicBezTo>
                  <a:pt x="195" y="50"/>
                  <a:pt x="231" y="52"/>
                  <a:pt x="243" y="48"/>
                </a:cubicBezTo>
                <a:cubicBezTo>
                  <a:pt x="247" y="42"/>
                  <a:pt x="249" y="34"/>
                  <a:pt x="255" y="30"/>
                </a:cubicBezTo>
                <a:cubicBezTo>
                  <a:pt x="266" y="23"/>
                  <a:pt x="291" y="0"/>
                  <a:pt x="291" y="0"/>
                </a:cubicBezTo>
                <a:cubicBezTo>
                  <a:pt x="421" y="4"/>
                  <a:pt x="460" y="19"/>
                  <a:pt x="588" y="24"/>
                </a:cubicBezTo>
                <a:cubicBezTo>
                  <a:pt x="647" y="33"/>
                  <a:pt x="603" y="34"/>
                  <a:pt x="615" y="42"/>
                </a:cubicBezTo>
                <a:cubicBezTo>
                  <a:pt x="621" y="50"/>
                  <a:pt x="623" y="63"/>
                  <a:pt x="627" y="75"/>
                </a:cubicBezTo>
                <a:cubicBezTo>
                  <a:pt x="640" y="95"/>
                  <a:pt x="634" y="94"/>
                  <a:pt x="642" y="117"/>
                </a:cubicBezTo>
                <a:cubicBezTo>
                  <a:pt x="640" y="138"/>
                  <a:pt x="631" y="152"/>
                  <a:pt x="627" y="171"/>
                </a:cubicBezTo>
                <a:cubicBezTo>
                  <a:pt x="623" y="190"/>
                  <a:pt x="617" y="206"/>
                  <a:pt x="618" y="231"/>
                </a:cubicBezTo>
                <a:cubicBezTo>
                  <a:pt x="602" y="255"/>
                  <a:pt x="659" y="307"/>
                  <a:pt x="633" y="324"/>
                </a:cubicBezTo>
                <a:cubicBezTo>
                  <a:pt x="627" y="328"/>
                  <a:pt x="615" y="336"/>
                  <a:pt x="615" y="336"/>
                </a:cubicBezTo>
                <a:cubicBezTo>
                  <a:pt x="592" y="370"/>
                  <a:pt x="612" y="351"/>
                  <a:pt x="549" y="360"/>
                </a:cubicBezTo>
                <a:cubicBezTo>
                  <a:pt x="510" y="366"/>
                  <a:pt x="483" y="384"/>
                  <a:pt x="447" y="396"/>
                </a:cubicBezTo>
                <a:cubicBezTo>
                  <a:pt x="443" y="402"/>
                  <a:pt x="440" y="409"/>
                  <a:pt x="435" y="414"/>
                </a:cubicBezTo>
                <a:cubicBezTo>
                  <a:pt x="430" y="419"/>
                  <a:pt x="422" y="421"/>
                  <a:pt x="417" y="426"/>
                </a:cubicBezTo>
                <a:cubicBezTo>
                  <a:pt x="377" y="471"/>
                  <a:pt x="412" y="456"/>
                  <a:pt x="375" y="468"/>
                </a:cubicBezTo>
                <a:cubicBezTo>
                  <a:pt x="351" y="505"/>
                  <a:pt x="314" y="526"/>
                  <a:pt x="273" y="540"/>
                </a:cubicBezTo>
                <a:cubicBezTo>
                  <a:pt x="259" y="545"/>
                  <a:pt x="251" y="559"/>
                  <a:pt x="237" y="564"/>
                </a:cubicBezTo>
                <a:cubicBezTo>
                  <a:pt x="225" y="568"/>
                  <a:pt x="201" y="576"/>
                  <a:pt x="201" y="576"/>
                </a:cubicBezTo>
                <a:cubicBezTo>
                  <a:pt x="182" y="595"/>
                  <a:pt x="159" y="606"/>
                  <a:pt x="135" y="618"/>
                </a:cubicBezTo>
              </a:path>
            </a:pathLst>
          </a:custGeom>
          <a:noFill/>
          <a:ln w="38100" cmpd="sng">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19" name="Freeform 11"/>
          <p:cNvSpPr>
            <a:spLocks/>
          </p:cNvSpPr>
          <p:nvPr/>
        </p:nvSpPr>
        <p:spPr bwMode="auto">
          <a:xfrm>
            <a:off x="5133975" y="4818064"/>
            <a:ext cx="2554288" cy="1468437"/>
          </a:xfrm>
          <a:custGeom>
            <a:avLst/>
            <a:gdLst>
              <a:gd name="T0" fmla="*/ 0 w 1609"/>
              <a:gd name="T1" fmla="*/ 259 h 925"/>
              <a:gd name="T2" fmla="*/ 78 w 1609"/>
              <a:gd name="T3" fmla="*/ 229 h 925"/>
              <a:gd name="T4" fmla="*/ 111 w 1609"/>
              <a:gd name="T5" fmla="*/ 208 h 925"/>
              <a:gd name="T6" fmla="*/ 162 w 1609"/>
              <a:gd name="T7" fmla="*/ 187 h 925"/>
              <a:gd name="T8" fmla="*/ 192 w 1609"/>
              <a:gd name="T9" fmla="*/ 163 h 925"/>
              <a:gd name="T10" fmla="*/ 228 w 1609"/>
              <a:gd name="T11" fmla="*/ 145 h 925"/>
              <a:gd name="T12" fmla="*/ 321 w 1609"/>
              <a:gd name="T13" fmla="*/ 49 h 925"/>
              <a:gd name="T14" fmla="*/ 378 w 1609"/>
              <a:gd name="T15" fmla="*/ 31 h 925"/>
              <a:gd name="T16" fmla="*/ 468 w 1609"/>
              <a:gd name="T17" fmla="*/ 31 h 925"/>
              <a:gd name="T18" fmla="*/ 498 w 1609"/>
              <a:gd name="T19" fmla="*/ 73 h 925"/>
              <a:gd name="T20" fmla="*/ 534 w 1609"/>
              <a:gd name="T21" fmla="*/ 91 h 925"/>
              <a:gd name="T22" fmla="*/ 594 w 1609"/>
              <a:gd name="T23" fmla="*/ 169 h 925"/>
              <a:gd name="T24" fmla="*/ 648 w 1609"/>
              <a:gd name="T25" fmla="*/ 199 h 925"/>
              <a:gd name="T26" fmla="*/ 744 w 1609"/>
              <a:gd name="T27" fmla="*/ 253 h 925"/>
              <a:gd name="T28" fmla="*/ 774 w 1609"/>
              <a:gd name="T29" fmla="*/ 307 h 925"/>
              <a:gd name="T30" fmla="*/ 810 w 1609"/>
              <a:gd name="T31" fmla="*/ 319 h 925"/>
              <a:gd name="T32" fmla="*/ 864 w 1609"/>
              <a:gd name="T33" fmla="*/ 343 h 925"/>
              <a:gd name="T34" fmla="*/ 912 w 1609"/>
              <a:gd name="T35" fmla="*/ 397 h 925"/>
              <a:gd name="T36" fmla="*/ 948 w 1609"/>
              <a:gd name="T37" fmla="*/ 529 h 925"/>
              <a:gd name="T38" fmla="*/ 1002 w 1609"/>
              <a:gd name="T39" fmla="*/ 559 h 925"/>
              <a:gd name="T40" fmla="*/ 1038 w 1609"/>
              <a:gd name="T41" fmla="*/ 571 h 925"/>
              <a:gd name="T42" fmla="*/ 1188 w 1609"/>
              <a:gd name="T43" fmla="*/ 589 h 925"/>
              <a:gd name="T44" fmla="*/ 1212 w 1609"/>
              <a:gd name="T45" fmla="*/ 631 h 925"/>
              <a:gd name="T46" fmla="*/ 1230 w 1609"/>
              <a:gd name="T47" fmla="*/ 667 h 925"/>
              <a:gd name="T48" fmla="*/ 1308 w 1609"/>
              <a:gd name="T49" fmla="*/ 685 h 925"/>
              <a:gd name="T50" fmla="*/ 1356 w 1609"/>
              <a:gd name="T51" fmla="*/ 739 h 925"/>
              <a:gd name="T52" fmla="*/ 1476 w 1609"/>
              <a:gd name="T53" fmla="*/ 745 h 925"/>
              <a:gd name="T54" fmla="*/ 1560 w 1609"/>
              <a:gd name="T55" fmla="*/ 769 h 925"/>
              <a:gd name="T56" fmla="*/ 1566 w 1609"/>
              <a:gd name="T57" fmla="*/ 787 h 925"/>
              <a:gd name="T58" fmla="*/ 1590 w 1609"/>
              <a:gd name="T59" fmla="*/ 92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9" h="925">
                <a:moveTo>
                  <a:pt x="0" y="259"/>
                </a:moveTo>
                <a:cubicBezTo>
                  <a:pt x="26" y="250"/>
                  <a:pt x="52" y="238"/>
                  <a:pt x="78" y="229"/>
                </a:cubicBezTo>
                <a:cubicBezTo>
                  <a:pt x="96" y="219"/>
                  <a:pt x="97" y="215"/>
                  <a:pt x="111" y="208"/>
                </a:cubicBezTo>
                <a:cubicBezTo>
                  <a:pt x="125" y="201"/>
                  <a:pt x="148" y="195"/>
                  <a:pt x="162" y="187"/>
                </a:cubicBezTo>
                <a:cubicBezTo>
                  <a:pt x="169" y="167"/>
                  <a:pt x="171" y="172"/>
                  <a:pt x="192" y="163"/>
                </a:cubicBezTo>
                <a:cubicBezTo>
                  <a:pt x="204" y="158"/>
                  <a:pt x="228" y="145"/>
                  <a:pt x="228" y="145"/>
                </a:cubicBezTo>
                <a:cubicBezTo>
                  <a:pt x="250" y="128"/>
                  <a:pt x="296" y="68"/>
                  <a:pt x="321" y="49"/>
                </a:cubicBezTo>
                <a:cubicBezTo>
                  <a:pt x="346" y="30"/>
                  <a:pt x="354" y="34"/>
                  <a:pt x="378" y="31"/>
                </a:cubicBezTo>
                <a:cubicBezTo>
                  <a:pt x="399" y="0"/>
                  <a:pt x="441" y="13"/>
                  <a:pt x="468" y="31"/>
                </a:cubicBezTo>
                <a:cubicBezTo>
                  <a:pt x="486" y="85"/>
                  <a:pt x="466" y="57"/>
                  <a:pt x="498" y="73"/>
                </a:cubicBezTo>
                <a:cubicBezTo>
                  <a:pt x="545" y="96"/>
                  <a:pt x="489" y="76"/>
                  <a:pt x="534" y="91"/>
                </a:cubicBezTo>
                <a:cubicBezTo>
                  <a:pt x="557" y="125"/>
                  <a:pt x="548" y="154"/>
                  <a:pt x="594" y="169"/>
                </a:cubicBezTo>
                <a:cubicBezTo>
                  <a:pt x="614" y="176"/>
                  <a:pt x="648" y="199"/>
                  <a:pt x="648" y="199"/>
                </a:cubicBezTo>
                <a:cubicBezTo>
                  <a:pt x="670" y="265"/>
                  <a:pt x="638" y="245"/>
                  <a:pt x="744" y="253"/>
                </a:cubicBezTo>
                <a:cubicBezTo>
                  <a:pt x="751" y="275"/>
                  <a:pt x="752" y="295"/>
                  <a:pt x="774" y="307"/>
                </a:cubicBezTo>
                <a:cubicBezTo>
                  <a:pt x="785" y="313"/>
                  <a:pt x="799" y="312"/>
                  <a:pt x="810" y="319"/>
                </a:cubicBezTo>
                <a:cubicBezTo>
                  <a:pt x="826" y="330"/>
                  <a:pt x="864" y="343"/>
                  <a:pt x="864" y="343"/>
                </a:cubicBezTo>
                <a:cubicBezTo>
                  <a:pt x="883" y="400"/>
                  <a:pt x="867" y="367"/>
                  <a:pt x="912" y="397"/>
                </a:cubicBezTo>
                <a:cubicBezTo>
                  <a:pt x="919" y="465"/>
                  <a:pt x="928" y="470"/>
                  <a:pt x="948" y="529"/>
                </a:cubicBezTo>
                <a:cubicBezTo>
                  <a:pt x="955" y="549"/>
                  <a:pt x="988" y="554"/>
                  <a:pt x="1002" y="559"/>
                </a:cubicBezTo>
                <a:cubicBezTo>
                  <a:pt x="1014" y="563"/>
                  <a:pt x="1038" y="571"/>
                  <a:pt x="1038" y="571"/>
                </a:cubicBezTo>
                <a:cubicBezTo>
                  <a:pt x="1091" y="558"/>
                  <a:pt x="1137" y="579"/>
                  <a:pt x="1188" y="589"/>
                </a:cubicBezTo>
                <a:cubicBezTo>
                  <a:pt x="1200" y="662"/>
                  <a:pt x="1180" y="605"/>
                  <a:pt x="1212" y="631"/>
                </a:cubicBezTo>
                <a:cubicBezTo>
                  <a:pt x="1240" y="653"/>
                  <a:pt x="1211" y="643"/>
                  <a:pt x="1230" y="667"/>
                </a:cubicBezTo>
                <a:cubicBezTo>
                  <a:pt x="1247" y="688"/>
                  <a:pt x="1290" y="683"/>
                  <a:pt x="1308" y="685"/>
                </a:cubicBezTo>
                <a:cubicBezTo>
                  <a:pt x="1346" y="698"/>
                  <a:pt x="1322" y="735"/>
                  <a:pt x="1356" y="739"/>
                </a:cubicBezTo>
                <a:cubicBezTo>
                  <a:pt x="1396" y="744"/>
                  <a:pt x="1436" y="743"/>
                  <a:pt x="1476" y="745"/>
                </a:cubicBezTo>
                <a:cubicBezTo>
                  <a:pt x="1505" y="755"/>
                  <a:pt x="1530" y="763"/>
                  <a:pt x="1560" y="769"/>
                </a:cubicBezTo>
                <a:cubicBezTo>
                  <a:pt x="1562" y="775"/>
                  <a:pt x="1563" y="781"/>
                  <a:pt x="1566" y="787"/>
                </a:cubicBezTo>
                <a:cubicBezTo>
                  <a:pt x="1609" y="864"/>
                  <a:pt x="1590" y="778"/>
                  <a:pt x="1590" y="925"/>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20" name="Freeform 12"/>
          <p:cNvSpPr>
            <a:spLocks/>
          </p:cNvSpPr>
          <p:nvPr/>
        </p:nvSpPr>
        <p:spPr bwMode="auto">
          <a:xfrm>
            <a:off x="5867400" y="4191000"/>
            <a:ext cx="1898650" cy="2095500"/>
          </a:xfrm>
          <a:custGeom>
            <a:avLst/>
            <a:gdLst>
              <a:gd name="T0" fmla="*/ 1101 w 1196"/>
              <a:gd name="T1" fmla="*/ 1140 h 1320"/>
              <a:gd name="T2" fmla="*/ 1056 w 1196"/>
              <a:gd name="T3" fmla="*/ 1137 h 1320"/>
              <a:gd name="T4" fmla="*/ 996 w 1196"/>
              <a:gd name="T5" fmla="*/ 1083 h 1320"/>
              <a:gd name="T6" fmla="*/ 918 w 1196"/>
              <a:gd name="T7" fmla="*/ 978 h 1320"/>
              <a:gd name="T8" fmla="*/ 876 w 1196"/>
              <a:gd name="T9" fmla="*/ 888 h 1320"/>
              <a:gd name="T10" fmla="*/ 840 w 1196"/>
              <a:gd name="T11" fmla="*/ 807 h 1320"/>
              <a:gd name="T12" fmla="*/ 783 w 1196"/>
              <a:gd name="T13" fmla="*/ 708 h 1320"/>
              <a:gd name="T14" fmla="*/ 537 w 1196"/>
              <a:gd name="T15" fmla="*/ 684 h 1320"/>
              <a:gd name="T16" fmla="*/ 360 w 1196"/>
              <a:gd name="T17" fmla="*/ 684 h 1320"/>
              <a:gd name="T18" fmla="*/ 291 w 1196"/>
              <a:gd name="T19" fmla="*/ 639 h 1320"/>
              <a:gd name="T20" fmla="*/ 219 w 1196"/>
              <a:gd name="T21" fmla="*/ 579 h 1320"/>
              <a:gd name="T22" fmla="*/ 153 w 1196"/>
              <a:gd name="T23" fmla="*/ 543 h 1320"/>
              <a:gd name="T24" fmla="*/ 87 w 1196"/>
              <a:gd name="T25" fmla="*/ 471 h 1320"/>
              <a:gd name="T26" fmla="*/ 51 w 1196"/>
              <a:gd name="T27" fmla="*/ 438 h 1320"/>
              <a:gd name="T28" fmla="*/ 0 w 1196"/>
              <a:gd name="T29" fmla="*/ 384 h 1320"/>
              <a:gd name="T30" fmla="*/ 39 w 1196"/>
              <a:gd name="T31" fmla="*/ 363 h 1320"/>
              <a:gd name="T32" fmla="*/ 123 w 1196"/>
              <a:gd name="T33" fmla="*/ 333 h 1320"/>
              <a:gd name="T34" fmla="*/ 162 w 1196"/>
              <a:gd name="T35" fmla="*/ 303 h 1320"/>
              <a:gd name="T36" fmla="*/ 189 w 1196"/>
              <a:gd name="T37" fmla="*/ 285 h 1320"/>
              <a:gd name="T38" fmla="*/ 255 w 1196"/>
              <a:gd name="T39" fmla="*/ 216 h 1320"/>
              <a:gd name="T40" fmla="*/ 279 w 1196"/>
              <a:gd name="T41" fmla="*/ 186 h 1320"/>
              <a:gd name="T42" fmla="*/ 537 w 1196"/>
              <a:gd name="T43" fmla="*/ 135 h 1320"/>
              <a:gd name="T44" fmla="*/ 588 w 1196"/>
              <a:gd name="T45" fmla="*/ 45 h 1320"/>
              <a:gd name="T46" fmla="*/ 714 w 1196"/>
              <a:gd name="T47" fmla="*/ 15 h 1320"/>
              <a:gd name="T48" fmla="*/ 726 w 1196"/>
              <a:gd name="T49" fmla="*/ 30 h 1320"/>
              <a:gd name="T50" fmla="*/ 771 w 1196"/>
              <a:gd name="T51" fmla="*/ 78 h 1320"/>
              <a:gd name="T52" fmla="*/ 852 w 1196"/>
              <a:gd name="T53" fmla="*/ 153 h 1320"/>
              <a:gd name="T54" fmla="*/ 873 w 1196"/>
              <a:gd name="T55" fmla="*/ 240 h 1320"/>
              <a:gd name="T56" fmla="*/ 897 w 1196"/>
              <a:gd name="T57" fmla="*/ 333 h 1320"/>
              <a:gd name="T58" fmla="*/ 930 w 1196"/>
              <a:gd name="T59" fmla="*/ 372 h 1320"/>
              <a:gd name="T60" fmla="*/ 978 w 1196"/>
              <a:gd name="T61" fmla="*/ 420 h 1320"/>
              <a:gd name="T62" fmla="*/ 1014 w 1196"/>
              <a:gd name="T63" fmla="*/ 510 h 1320"/>
              <a:gd name="T64" fmla="*/ 1008 w 1196"/>
              <a:gd name="T65" fmla="*/ 711 h 1320"/>
              <a:gd name="T66" fmla="*/ 1023 w 1196"/>
              <a:gd name="T67" fmla="*/ 807 h 1320"/>
              <a:gd name="T68" fmla="*/ 1080 w 1196"/>
              <a:gd name="T69" fmla="*/ 891 h 1320"/>
              <a:gd name="T70" fmla="*/ 1131 w 1196"/>
              <a:gd name="T71" fmla="*/ 915 h 1320"/>
              <a:gd name="T72" fmla="*/ 1152 w 1196"/>
              <a:gd name="T73" fmla="*/ 1068 h 1320"/>
              <a:gd name="T74" fmla="*/ 1158 w 1196"/>
              <a:gd name="T75" fmla="*/ 1230 h 1320"/>
              <a:gd name="T76" fmla="*/ 1143 w 1196"/>
              <a:gd name="T77" fmla="*/ 1239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6" h="1320">
                <a:moveTo>
                  <a:pt x="1146" y="1320"/>
                </a:moveTo>
                <a:cubicBezTo>
                  <a:pt x="1144" y="1245"/>
                  <a:pt x="1196" y="1152"/>
                  <a:pt x="1101" y="1140"/>
                </a:cubicBezTo>
                <a:cubicBezTo>
                  <a:pt x="1077" y="1132"/>
                  <a:pt x="1106" y="1136"/>
                  <a:pt x="1077" y="1134"/>
                </a:cubicBezTo>
                <a:cubicBezTo>
                  <a:pt x="1041" y="1122"/>
                  <a:pt x="1102" y="1140"/>
                  <a:pt x="1056" y="1137"/>
                </a:cubicBezTo>
                <a:cubicBezTo>
                  <a:pt x="1046" y="1130"/>
                  <a:pt x="1033" y="1120"/>
                  <a:pt x="1023" y="1113"/>
                </a:cubicBezTo>
                <a:cubicBezTo>
                  <a:pt x="1003" y="1084"/>
                  <a:pt x="1017" y="1116"/>
                  <a:pt x="996" y="1083"/>
                </a:cubicBezTo>
                <a:cubicBezTo>
                  <a:pt x="992" y="1071"/>
                  <a:pt x="967" y="1033"/>
                  <a:pt x="957" y="1026"/>
                </a:cubicBezTo>
                <a:cubicBezTo>
                  <a:pt x="943" y="1004"/>
                  <a:pt x="948" y="981"/>
                  <a:pt x="918" y="978"/>
                </a:cubicBezTo>
                <a:cubicBezTo>
                  <a:pt x="899" y="976"/>
                  <a:pt x="898" y="949"/>
                  <a:pt x="879" y="948"/>
                </a:cubicBezTo>
                <a:cubicBezTo>
                  <a:pt x="848" y="938"/>
                  <a:pt x="910" y="891"/>
                  <a:pt x="876" y="888"/>
                </a:cubicBezTo>
                <a:cubicBezTo>
                  <a:pt x="860" y="883"/>
                  <a:pt x="858" y="821"/>
                  <a:pt x="837" y="807"/>
                </a:cubicBezTo>
                <a:cubicBezTo>
                  <a:pt x="832" y="803"/>
                  <a:pt x="840" y="807"/>
                  <a:pt x="840" y="807"/>
                </a:cubicBezTo>
                <a:cubicBezTo>
                  <a:pt x="855" y="784"/>
                  <a:pt x="843" y="776"/>
                  <a:pt x="834" y="756"/>
                </a:cubicBezTo>
                <a:cubicBezTo>
                  <a:pt x="823" y="732"/>
                  <a:pt x="789" y="733"/>
                  <a:pt x="783" y="708"/>
                </a:cubicBezTo>
                <a:cubicBezTo>
                  <a:pt x="781" y="702"/>
                  <a:pt x="620" y="687"/>
                  <a:pt x="618" y="681"/>
                </a:cubicBezTo>
                <a:cubicBezTo>
                  <a:pt x="616" y="674"/>
                  <a:pt x="537" y="684"/>
                  <a:pt x="537" y="684"/>
                </a:cubicBezTo>
                <a:cubicBezTo>
                  <a:pt x="534" y="679"/>
                  <a:pt x="468" y="701"/>
                  <a:pt x="462" y="696"/>
                </a:cubicBezTo>
                <a:cubicBezTo>
                  <a:pt x="446" y="682"/>
                  <a:pt x="377" y="696"/>
                  <a:pt x="360" y="684"/>
                </a:cubicBezTo>
                <a:cubicBezTo>
                  <a:pt x="349" y="677"/>
                  <a:pt x="335" y="676"/>
                  <a:pt x="324" y="669"/>
                </a:cubicBezTo>
                <a:cubicBezTo>
                  <a:pt x="316" y="657"/>
                  <a:pt x="303" y="647"/>
                  <a:pt x="291" y="639"/>
                </a:cubicBezTo>
                <a:cubicBezTo>
                  <a:pt x="282" y="612"/>
                  <a:pt x="232" y="616"/>
                  <a:pt x="213" y="615"/>
                </a:cubicBezTo>
                <a:cubicBezTo>
                  <a:pt x="201" y="598"/>
                  <a:pt x="205" y="593"/>
                  <a:pt x="219" y="579"/>
                </a:cubicBezTo>
                <a:cubicBezTo>
                  <a:pt x="207" y="576"/>
                  <a:pt x="199" y="574"/>
                  <a:pt x="189" y="567"/>
                </a:cubicBezTo>
                <a:cubicBezTo>
                  <a:pt x="180" y="553"/>
                  <a:pt x="169" y="547"/>
                  <a:pt x="153" y="543"/>
                </a:cubicBezTo>
                <a:cubicBezTo>
                  <a:pt x="139" y="534"/>
                  <a:pt x="133" y="525"/>
                  <a:pt x="120" y="516"/>
                </a:cubicBezTo>
                <a:cubicBezTo>
                  <a:pt x="110" y="501"/>
                  <a:pt x="93" y="488"/>
                  <a:pt x="87" y="471"/>
                </a:cubicBezTo>
                <a:cubicBezTo>
                  <a:pt x="85" y="465"/>
                  <a:pt x="83" y="458"/>
                  <a:pt x="78" y="453"/>
                </a:cubicBezTo>
                <a:cubicBezTo>
                  <a:pt x="46" y="425"/>
                  <a:pt x="72" y="450"/>
                  <a:pt x="51" y="438"/>
                </a:cubicBezTo>
                <a:cubicBezTo>
                  <a:pt x="45" y="434"/>
                  <a:pt x="33" y="426"/>
                  <a:pt x="33" y="426"/>
                </a:cubicBezTo>
                <a:cubicBezTo>
                  <a:pt x="22" y="410"/>
                  <a:pt x="6" y="403"/>
                  <a:pt x="0" y="384"/>
                </a:cubicBezTo>
                <a:cubicBezTo>
                  <a:pt x="8" y="381"/>
                  <a:pt x="17" y="382"/>
                  <a:pt x="24" y="378"/>
                </a:cubicBezTo>
                <a:cubicBezTo>
                  <a:pt x="30" y="374"/>
                  <a:pt x="33" y="367"/>
                  <a:pt x="39" y="363"/>
                </a:cubicBezTo>
                <a:cubicBezTo>
                  <a:pt x="44" y="348"/>
                  <a:pt x="44" y="338"/>
                  <a:pt x="60" y="333"/>
                </a:cubicBezTo>
                <a:cubicBezTo>
                  <a:pt x="85" y="341"/>
                  <a:pt x="75" y="339"/>
                  <a:pt x="123" y="333"/>
                </a:cubicBezTo>
                <a:cubicBezTo>
                  <a:pt x="129" y="332"/>
                  <a:pt x="141" y="327"/>
                  <a:pt x="141" y="327"/>
                </a:cubicBezTo>
                <a:cubicBezTo>
                  <a:pt x="146" y="319"/>
                  <a:pt x="155" y="309"/>
                  <a:pt x="162" y="303"/>
                </a:cubicBezTo>
                <a:cubicBezTo>
                  <a:pt x="167" y="298"/>
                  <a:pt x="174" y="295"/>
                  <a:pt x="180" y="291"/>
                </a:cubicBezTo>
                <a:cubicBezTo>
                  <a:pt x="183" y="289"/>
                  <a:pt x="189" y="285"/>
                  <a:pt x="189" y="285"/>
                </a:cubicBezTo>
                <a:cubicBezTo>
                  <a:pt x="197" y="273"/>
                  <a:pt x="205" y="261"/>
                  <a:pt x="213" y="249"/>
                </a:cubicBezTo>
                <a:cubicBezTo>
                  <a:pt x="220" y="220"/>
                  <a:pt x="229" y="225"/>
                  <a:pt x="255" y="216"/>
                </a:cubicBezTo>
                <a:cubicBezTo>
                  <a:pt x="262" y="214"/>
                  <a:pt x="252" y="196"/>
                  <a:pt x="258" y="192"/>
                </a:cubicBezTo>
                <a:cubicBezTo>
                  <a:pt x="261" y="190"/>
                  <a:pt x="279" y="186"/>
                  <a:pt x="279" y="186"/>
                </a:cubicBezTo>
                <a:cubicBezTo>
                  <a:pt x="291" y="149"/>
                  <a:pt x="324" y="151"/>
                  <a:pt x="360" y="147"/>
                </a:cubicBezTo>
                <a:cubicBezTo>
                  <a:pt x="429" y="124"/>
                  <a:pt x="401" y="138"/>
                  <a:pt x="537" y="135"/>
                </a:cubicBezTo>
                <a:cubicBezTo>
                  <a:pt x="559" y="120"/>
                  <a:pt x="568" y="103"/>
                  <a:pt x="576" y="78"/>
                </a:cubicBezTo>
                <a:cubicBezTo>
                  <a:pt x="578" y="71"/>
                  <a:pt x="579" y="52"/>
                  <a:pt x="588" y="45"/>
                </a:cubicBezTo>
                <a:cubicBezTo>
                  <a:pt x="601" y="35"/>
                  <a:pt x="628" y="35"/>
                  <a:pt x="645" y="24"/>
                </a:cubicBezTo>
                <a:cubicBezTo>
                  <a:pt x="661" y="0"/>
                  <a:pt x="684" y="13"/>
                  <a:pt x="714" y="15"/>
                </a:cubicBezTo>
                <a:cubicBezTo>
                  <a:pt x="717" y="17"/>
                  <a:pt x="721" y="18"/>
                  <a:pt x="723" y="21"/>
                </a:cubicBezTo>
                <a:cubicBezTo>
                  <a:pt x="725" y="23"/>
                  <a:pt x="723" y="28"/>
                  <a:pt x="726" y="30"/>
                </a:cubicBezTo>
                <a:cubicBezTo>
                  <a:pt x="734" y="36"/>
                  <a:pt x="745" y="37"/>
                  <a:pt x="753" y="42"/>
                </a:cubicBezTo>
                <a:cubicBezTo>
                  <a:pt x="756" y="50"/>
                  <a:pt x="763" y="73"/>
                  <a:pt x="771" y="78"/>
                </a:cubicBezTo>
                <a:cubicBezTo>
                  <a:pt x="787" y="88"/>
                  <a:pt x="810" y="95"/>
                  <a:pt x="828" y="99"/>
                </a:cubicBezTo>
                <a:cubicBezTo>
                  <a:pt x="837" y="111"/>
                  <a:pt x="847" y="132"/>
                  <a:pt x="852" y="153"/>
                </a:cubicBezTo>
                <a:cubicBezTo>
                  <a:pt x="857" y="174"/>
                  <a:pt x="852" y="214"/>
                  <a:pt x="855" y="228"/>
                </a:cubicBezTo>
                <a:cubicBezTo>
                  <a:pt x="872" y="254"/>
                  <a:pt x="865" y="215"/>
                  <a:pt x="873" y="240"/>
                </a:cubicBezTo>
                <a:cubicBezTo>
                  <a:pt x="875" y="267"/>
                  <a:pt x="876" y="282"/>
                  <a:pt x="882" y="306"/>
                </a:cubicBezTo>
                <a:cubicBezTo>
                  <a:pt x="884" y="316"/>
                  <a:pt x="897" y="333"/>
                  <a:pt x="897" y="333"/>
                </a:cubicBezTo>
                <a:cubicBezTo>
                  <a:pt x="899" y="341"/>
                  <a:pt x="897" y="351"/>
                  <a:pt x="903" y="357"/>
                </a:cubicBezTo>
                <a:cubicBezTo>
                  <a:pt x="910" y="364"/>
                  <a:pt x="930" y="372"/>
                  <a:pt x="930" y="372"/>
                </a:cubicBezTo>
                <a:cubicBezTo>
                  <a:pt x="937" y="383"/>
                  <a:pt x="943" y="398"/>
                  <a:pt x="954" y="402"/>
                </a:cubicBezTo>
                <a:cubicBezTo>
                  <a:pt x="961" y="413"/>
                  <a:pt x="967" y="413"/>
                  <a:pt x="978" y="420"/>
                </a:cubicBezTo>
                <a:cubicBezTo>
                  <a:pt x="984" y="430"/>
                  <a:pt x="1005" y="444"/>
                  <a:pt x="1011" y="459"/>
                </a:cubicBezTo>
                <a:cubicBezTo>
                  <a:pt x="1017" y="474"/>
                  <a:pt x="1012" y="497"/>
                  <a:pt x="1014" y="510"/>
                </a:cubicBezTo>
                <a:cubicBezTo>
                  <a:pt x="1017" y="520"/>
                  <a:pt x="1023" y="527"/>
                  <a:pt x="1026" y="537"/>
                </a:cubicBezTo>
                <a:cubicBezTo>
                  <a:pt x="1025" y="595"/>
                  <a:pt x="1057" y="679"/>
                  <a:pt x="1008" y="711"/>
                </a:cubicBezTo>
                <a:cubicBezTo>
                  <a:pt x="1005" y="750"/>
                  <a:pt x="1024" y="752"/>
                  <a:pt x="1026" y="768"/>
                </a:cubicBezTo>
                <a:cubicBezTo>
                  <a:pt x="1028" y="784"/>
                  <a:pt x="1018" y="791"/>
                  <a:pt x="1023" y="807"/>
                </a:cubicBezTo>
                <a:cubicBezTo>
                  <a:pt x="1037" y="828"/>
                  <a:pt x="1045" y="842"/>
                  <a:pt x="1059" y="864"/>
                </a:cubicBezTo>
                <a:cubicBezTo>
                  <a:pt x="1062" y="877"/>
                  <a:pt x="1069" y="882"/>
                  <a:pt x="1080" y="891"/>
                </a:cubicBezTo>
                <a:cubicBezTo>
                  <a:pt x="1086" y="895"/>
                  <a:pt x="1095" y="903"/>
                  <a:pt x="1095" y="903"/>
                </a:cubicBezTo>
                <a:cubicBezTo>
                  <a:pt x="1100" y="917"/>
                  <a:pt x="1119" y="907"/>
                  <a:pt x="1131" y="915"/>
                </a:cubicBezTo>
                <a:cubicBezTo>
                  <a:pt x="1137" y="932"/>
                  <a:pt x="1129" y="957"/>
                  <a:pt x="1143" y="966"/>
                </a:cubicBezTo>
                <a:cubicBezTo>
                  <a:pt x="1159" y="1013"/>
                  <a:pt x="1146" y="969"/>
                  <a:pt x="1152" y="1068"/>
                </a:cubicBezTo>
                <a:cubicBezTo>
                  <a:pt x="1153" y="1078"/>
                  <a:pt x="1161" y="1098"/>
                  <a:pt x="1161" y="1098"/>
                </a:cubicBezTo>
                <a:cubicBezTo>
                  <a:pt x="1160" y="1142"/>
                  <a:pt x="1162" y="1186"/>
                  <a:pt x="1158" y="1230"/>
                </a:cubicBezTo>
                <a:cubicBezTo>
                  <a:pt x="1158" y="1233"/>
                  <a:pt x="1152" y="1231"/>
                  <a:pt x="1149" y="1233"/>
                </a:cubicBezTo>
                <a:cubicBezTo>
                  <a:pt x="1147" y="1234"/>
                  <a:pt x="1145" y="1237"/>
                  <a:pt x="1143" y="1239"/>
                </a:cubicBezTo>
              </a:path>
            </a:pathLst>
          </a:custGeom>
          <a:noFill/>
          <a:ln w="38100" cmpd="sng">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24" name="Freeform 16"/>
          <p:cNvSpPr>
            <a:spLocks/>
          </p:cNvSpPr>
          <p:nvPr/>
        </p:nvSpPr>
        <p:spPr bwMode="auto">
          <a:xfrm>
            <a:off x="6850064" y="5295900"/>
            <a:ext cx="636587" cy="685800"/>
          </a:xfrm>
          <a:custGeom>
            <a:avLst/>
            <a:gdLst>
              <a:gd name="T0" fmla="*/ 401 w 401"/>
              <a:gd name="T1" fmla="*/ 429 h 432"/>
              <a:gd name="T2" fmla="*/ 371 w 401"/>
              <a:gd name="T3" fmla="*/ 387 h 432"/>
              <a:gd name="T4" fmla="*/ 347 w 401"/>
              <a:gd name="T5" fmla="*/ 363 h 432"/>
              <a:gd name="T6" fmla="*/ 317 w 401"/>
              <a:gd name="T7" fmla="*/ 312 h 432"/>
              <a:gd name="T8" fmla="*/ 293 w 401"/>
              <a:gd name="T9" fmla="*/ 291 h 432"/>
              <a:gd name="T10" fmla="*/ 275 w 401"/>
              <a:gd name="T11" fmla="*/ 279 h 432"/>
              <a:gd name="T12" fmla="*/ 248 w 401"/>
              <a:gd name="T13" fmla="*/ 267 h 432"/>
              <a:gd name="T14" fmla="*/ 239 w 401"/>
              <a:gd name="T15" fmla="*/ 237 h 432"/>
              <a:gd name="T16" fmla="*/ 236 w 401"/>
              <a:gd name="T17" fmla="*/ 186 h 432"/>
              <a:gd name="T18" fmla="*/ 218 w 401"/>
              <a:gd name="T19" fmla="*/ 159 h 432"/>
              <a:gd name="T20" fmla="*/ 206 w 401"/>
              <a:gd name="T21" fmla="*/ 114 h 432"/>
              <a:gd name="T22" fmla="*/ 200 w 401"/>
              <a:gd name="T23" fmla="*/ 63 h 432"/>
              <a:gd name="T24" fmla="*/ 128 w 401"/>
              <a:gd name="T25" fmla="*/ 18 h 432"/>
              <a:gd name="T26" fmla="*/ 113 w 401"/>
              <a:gd name="T27" fmla="*/ 6 h 432"/>
              <a:gd name="T28" fmla="*/ 83 w 401"/>
              <a:gd name="T29" fmla="*/ 9 h 432"/>
              <a:gd name="T30" fmla="*/ 56 w 401"/>
              <a:gd name="T31" fmla="*/ 0 h 432"/>
              <a:gd name="T32" fmla="*/ 17 w 401"/>
              <a:gd name="T33" fmla="*/ 6 h 432"/>
              <a:gd name="T34" fmla="*/ 23 w 401"/>
              <a:gd name="T35" fmla="*/ 45 h 432"/>
              <a:gd name="T36" fmla="*/ 95 w 401"/>
              <a:gd name="T37" fmla="*/ 54 h 432"/>
              <a:gd name="T38" fmla="*/ 113 w 401"/>
              <a:gd name="T39" fmla="*/ 60 h 432"/>
              <a:gd name="T40" fmla="*/ 122 w 401"/>
              <a:gd name="T41" fmla="*/ 63 h 432"/>
              <a:gd name="T42" fmla="*/ 137 w 401"/>
              <a:gd name="T43" fmla="*/ 114 h 432"/>
              <a:gd name="T44" fmla="*/ 146 w 401"/>
              <a:gd name="T45" fmla="*/ 186 h 432"/>
              <a:gd name="T46" fmla="*/ 164 w 401"/>
              <a:gd name="T47" fmla="*/ 237 h 432"/>
              <a:gd name="T48" fmla="*/ 149 w 401"/>
              <a:gd name="T49" fmla="*/ 276 h 432"/>
              <a:gd name="T50" fmla="*/ 143 w 401"/>
              <a:gd name="T51" fmla="*/ 285 h 432"/>
              <a:gd name="T52" fmla="*/ 155 w 401"/>
              <a:gd name="T53" fmla="*/ 348 h 432"/>
              <a:gd name="T54" fmla="*/ 179 w 401"/>
              <a:gd name="T55" fmla="*/ 354 h 432"/>
              <a:gd name="T56" fmla="*/ 239 w 401"/>
              <a:gd name="T57" fmla="*/ 372 h 432"/>
              <a:gd name="T58" fmla="*/ 257 w 401"/>
              <a:gd name="T59" fmla="*/ 399 h 432"/>
              <a:gd name="T60" fmla="*/ 272 w 401"/>
              <a:gd name="T61" fmla="*/ 417 h 432"/>
              <a:gd name="T62" fmla="*/ 284 w 401"/>
              <a:gd name="T63" fmla="*/ 411 h 432"/>
              <a:gd name="T64" fmla="*/ 299 w 401"/>
              <a:gd name="T65" fmla="*/ 423 h 432"/>
              <a:gd name="T66" fmla="*/ 386 w 401"/>
              <a:gd name="T67" fmla="*/ 432 h 432"/>
              <a:gd name="T68" fmla="*/ 401 w 401"/>
              <a:gd name="T69" fmla="*/ 42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1" h="432">
                <a:moveTo>
                  <a:pt x="401" y="429"/>
                </a:moveTo>
                <a:cubicBezTo>
                  <a:pt x="395" y="412"/>
                  <a:pt x="386" y="397"/>
                  <a:pt x="371" y="387"/>
                </a:cubicBezTo>
                <a:cubicBezTo>
                  <a:pt x="364" y="377"/>
                  <a:pt x="357" y="370"/>
                  <a:pt x="347" y="363"/>
                </a:cubicBezTo>
                <a:cubicBezTo>
                  <a:pt x="341" y="344"/>
                  <a:pt x="334" y="323"/>
                  <a:pt x="317" y="312"/>
                </a:cubicBezTo>
                <a:cubicBezTo>
                  <a:pt x="311" y="302"/>
                  <a:pt x="302" y="298"/>
                  <a:pt x="293" y="291"/>
                </a:cubicBezTo>
                <a:cubicBezTo>
                  <a:pt x="287" y="287"/>
                  <a:pt x="275" y="279"/>
                  <a:pt x="275" y="279"/>
                </a:cubicBezTo>
                <a:cubicBezTo>
                  <a:pt x="268" y="269"/>
                  <a:pt x="256" y="277"/>
                  <a:pt x="248" y="267"/>
                </a:cubicBezTo>
                <a:cubicBezTo>
                  <a:pt x="244" y="261"/>
                  <a:pt x="239" y="237"/>
                  <a:pt x="239" y="237"/>
                </a:cubicBezTo>
                <a:cubicBezTo>
                  <a:pt x="238" y="220"/>
                  <a:pt x="240" y="203"/>
                  <a:pt x="236" y="186"/>
                </a:cubicBezTo>
                <a:cubicBezTo>
                  <a:pt x="234" y="175"/>
                  <a:pt x="218" y="159"/>
                  <a:pt x="218" y="159"/>
                </a:cubicBezTo>
                <a:cubicBezTo>
                  <a:pt x="214" y="144"/>
                  <a:pt x="211" y="129"/>
                  <a:pt x="206" y="114"/>
                </a:cubicBezTo>
                <a:cubicBezTo>
                  <a:pt x="206" y="107"/>
                  <a:pt x="207" y="77"/>
                  <a:pt x="200" y="63"/>
                </a:cubicBezTo>
                <a:cubicBezTo>
                  <a:pt x="188" y="39"/>
                  <a:pt x="150" y="30"/>
                  <a:pt x="128" y="18"/>
                </a:cubicBezTo>
                <a:cubicBezTo>
                  <a:pt x="122" y="14"/>
                  <a:pt x="120" y="7"/>
                  <a:pt x="113" y="6"/>
                </a:cubicBezTo>
                <a:cubicBezTo>
                  <a:pt x="107" y="12"/>
                  <a:pt x="92" y="10"/>
                  <a:pt x="83" y="9"/>
                </a:cubicBezTo>
                <a:cubicBezTo>
                  <a:pt x="72" y="5"/>
                  <a:pt x="56" y="0"/>
                  <a:pt x="56" y="0"/>
                </a:cubicBezTo>
                <a:cubicBezTo>
                  <a:pt x="44" y="1"/>
                  <a:pt x="29" y="3"/>
                  <a:pt x="17" y="6"/>
                </a:cubicBezTo>
                <a:cubicBezTo>
                  <a:pt x="0" y="11"/>
                  <a:pt x="8" y="38"/>
                  <a:pt x="23" y="45"/>
                </a:cubicBezTo>
                <a:cubicBezTo>
                  <a:pt x="48" y="56"/>
                  <a:pt x="63" y="52"/>
                  <a:pt x="95" y="54"/>
                </a:cubicBezTo>
                <a:cubicBezTo>
                  <a:pt x="101" y="56"/>
                  <a:pt x="107" y="58"/>
                  <a:pt x="113" y="60"/>
                </a:cubicBezTo>
                <a:cubicBezTo>
                  <a:pt x="116" y="61"/>
                  <a:pt x="122" y="63"/>
                  <a:pt x="122" y="63"/>
                </a:cubicBezTo>
                <a:cubicBezTo>
                  <a:pt x="134" y="82"/>
                  <a:pt x="113" y="106"/>
                  <a:pt x="137" y="114"/>
                </a:cubicBezTo>
                <a:cubicBezTo>
                  <a:pt x="156" y="142"/>
                  <a:pt x="138" y="112"/>
                  <a:pt x="146" y="186"/>
                </a:cubicBezTo>
                <a:cubicBezTo>
                  <a:pt x="148" y="204"/>
                  <a:pt x="160" y="219"/>
                  <a:pt x="164" y="237"/>
                </a:cubicBezTo>
                <a:cubicBezTo>
                  <a:pt x="160" y="265"/>
                  <a:pt x="165" y="252"/>
                  <a:pt x="149" y="276"/>
                </a:cubicBezTo>
                <a:cubicBezTo>
                  <a:pt x="147" y="279"/>
                  <a:pt x="143" y="285"/>
                  <a:pt x="143" y="285"/>
                </a:cubicBezTo>
                <a:cubicBezTo>
                  <a:pt x="145" y="311"/>
                  <a:pt x="147" y="325"/>
                  <a:pt x="155" y="348"/>
                </a:cubicBezTo>
                <a:cubicBezTo>
                  <a:pt x="158" y="356"/>
                  <a:pt x="179" y="354"/>
                  <a:pt x="179" y="354"/>
                </a:cubicBezTo>
                <a:cubicBezTo>
                  <a:pt x="192" y="373"/>
                  <a:pt x="218" y="370"/>
                  <a:pt x="239" y="372"/>
                </a:cubicBezTo>
                <a:cubicBezTo>
                  <a:pt x="242" y="382"/>
                  <a:pt x="246" y="392"/>
                  <a:pt x="257" y="399"/>
                </a:cubicBezTo>
                <a:cubicBezTo>
                  <a:pt x="262" y="402"/>
                  <a:pt x="272" y="417"/>
                  <a:pt x="272" y="417"/>
                </a:cubicBezTo>
                <a:cubicBezTo>
                  <a:pt x="275" y="421"/>
                  <a:pt x="265" y="409"/>
                  <a:pt x="284" y="411"/>
                </a:cubicBezTo>
                <a:cubicBezTo>
                  <a:pt x="288" y="412"/>
                  <a:pt x="282" y="420"/>
                  <a:pt x="299" y="423"/>
                </a:cubicBezTo>
                <a:cubicBezTo>
                  <a:pt x="316" y="426"/>
                  <a:pt x="369" y="431"/>
                  <a:pt x="386" y="432"/>
                </a:cubicBezTo>
                <a:cubicBezTo>
                  <a:pt x="397" y="428"/>
                  <a:pt x="392" y="429"/>
                  <a:pt x="401" y="429"/>
                </a:cubicBezTo>
                <a:close/>
              </a:path>
            </a:pathLst>
          </a:custGeom>
          <a:noFill/>
          <a:ln w="38100"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26" name="Text Box 18"/>
          <p:cNvSpPr txBox="1">
            <a:spLocks noChangeArrowheads="1"/>
          </p:cNvSpPr>
          <p:nvPr/>
        </p:nvSpPr>
        <p:spPr bwMode="auto">
          <a:xfrm>
            <a:off x="2743200" y="24384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North Coast MPG</a:t>
            </a:r>
          </a:p>
        </p:txBody>
      </p:sp>
      <p:sp>
        <p:nvSpPr>
          <p:cNvPr id="68627" name="Text Box 19"/>
          <p:cNvSpPr txBox="1">
            <a:spLocks noChangeArrowheads="1"/>
          </p:cNvSpPr>
          <p:nvPr/>
        </p:nvSpPr>
        <p:spPr bwMode="auto">
          <a:xfrm>
            <a:off x="3886200" y="6019800"/>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South Coast MPG</a:t>
            </a:r>
          </a:p>
        </p:txBody>
      </p:sp>
      <p:sp>
        <p:nvSpPr>
          <p:cNvPr id="68628" name="Text Box 20"/>
          <p:cNvSpPr txBox="1">
            <a:spLocks noChangeArrowheads="1"/>
          </p:cNvSpPr>
          <p:nvPr/>
        </p:nvSpPr>
        <p:spPr bwMode="auto">
          <a:xfrm>
            <a:off x="8534400" y="37338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South Interior MPG</a:t>
            </a:r>
          </a:p>
        </p:txBody>
      </p:sp>
      <p:sp>
        <p:nvSpPr>
          <p:cNvPr id="68630" name="Text Box 22"/>
          <p:cNvSpPr txBox="1">
            <a:spLocks noChangeArrowheads="1"/>
          </p:cNvSpPr>
          <p:nvPr/>
        </p:nvSpPr>
        <p:spPr bwMode="auto">
          <a:xfrm>
            <a:off x="3191221" y="4899026"/>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Northern Transition</a:t>
            </a:r>
          </a:p>
        </p:txBody>
      </p:sp>
      <p:sp>
        <p:nvSpPr>
          <p:cNvPr id="68632" name="Text Box 24"/>
          <p:cNvSpPr txBox="1">
            <a:spLocks noChangeArrowheads="1"/>
          </p:cNvSpPr>
          <p:nvPr/>
        </p:nvSpPr>
        <p:spPr bwMode="auto">
          <a:xfrm>
            <a:off x="8430941" y="6164034"/>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dirty="0">
                <a:solidFill>
                  <a:schemeClr val="bg1"/>
                </a:solidFill>
              </a:rPr>
              <a:t>Southern Transition</a:t>
            </a:r>
          </a:p>
        </p:txBody>
      </p:sp>
      <p:sp>
        <p:nvSpPr>
          <p:cNvPr id="2" name="TextBox 1"/>
          <p:cNvSpPr txBox="1"/>
          <p:nvPr/>
        </p:nvSpPr>
        <p:spPr>
          <a:xfrm>
            <a:off x="7766050" y="660400"/>
            <a:ext cx="2368550" cy="369332"/>
          </a:xfrm>
          <a:prstGeom prst="rect">
            <a:avLst/>
          </a:prstGeom>
          <a:noFill/>
        </p:spPr>
        <p:txBody>
          <a:bodyPr wrap="square" rtlCol="0">
            <a:spAutoFit/>
          </a:bodyPr>
          <a:lstStyle/>
          <a:p>
            <a:endParaRPr lang="en-CA" dirty="0"/>
          </a:p>
        </p:txBody>
      </p:sp>
      <p:sp>
        <p:nvSpPr>
          <p:cNvPr id="8" name="Freeform: Shape 7">
            <a:extLst>
              <a:ext uri="{FF2B5EF4-FFF2-40B4-BE49-F238E27FC236}">
                <a16:creationId xmlns:a16="http://schemas.microsoft.com/office/drawing/2014/main" id="{BE40B0D2-31B1-5B49-B039-3469EB3AF5FA}"/>
              </a:ext>
            </a:extLst>
          </p:cNvPr>
          <p:cNvSpPr/>
          <p:nvPr/>
        </p:nvSpPr>
        <p:spPr>
          <a:xfrm>
            <a:off x="9162854" y="5986021"/>
            <a:ext cx="48017" cy="103694"/>
          </a:xfrm>
          <a:custGeom>
            <a:avLst/>
            <a:gdLst>
              <a:gd name="connsiteX0" fmla="*/ 0 w 48017"/>
              <a:gd name="connsiteY0" fmla="*/ 0 h 103694"/>
              <a:gd name="connsiteX1" fmla="*/ 47134 w 48017"/>
              <a:gd name="connsiteY1" fmla="*/ 84841 h 103694"/>
              <a:gd name="connsiteX2" fmla="*/ 47134 w 48017"/>
              <a:gd name="connsiteY2" fmla="*/ 103694 h 103694"/>
            </a:gdLst>
            <a:ahLst/>
            <a:cxnLst>
              <a:cxn ang="0">
                <a:pos x="connsiteX0" y="connsiteY0"/>
              </a:cxn>
              <a:cxn ang="0">
                <a:pos x="connsiteX1" y="connsiteY1"/>
              </a:cxn>
              <a:cxn ang="0">
                <a:pos x="connsiteX2" y="connsiteY2"/>
              </a:cxn>
            </a:cxnLst>
            <a:rect l="l" t="t" r="r" b="b"/>
            <a:pathLst>
              <a:path w="48017" h="103694">
                <a:moveTo>
                  <a:pt x="0" y="0"/>
                </a:moveTo>
                <a:cubicBezTo>
                  <a:pt x="9059" y="15099"/>
                  <a:pt x="40373" y="64558"/>
                  <a:pt x="47134" y="84841"/>
                </a:cubicBezTo>
                <a:cubicBezTo>
                  <a:pt x="49121" y="90803"/>
                  <a:pt x="47134" y="97410"/>
                  <a:pt x="47134" y="103694"/>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Freeform 4">
            <a:extLst>
              <a:ext uri="{FF2B5EF4-FFF2-40B4-BE49-F238E27FC236}">
                <a16:creationId xmlns:a16="http://schemas.microsoft.com/office/drawing/2014/main" id="{95B71E42-DBDF-11F1-7A9B-98499651E9B2}"/>
              </a:ext>
            </a:extLst>
          </p:cNvPr>
          <p:cNvSpPr>
            <a:spLocks/>
          </p:cNvSpPr>
          <p:nvPr/>
        </p:nvSpPr>
        <p:spPr bwMode="auto">
          <a:xfrm>
            <a:off x="2370138" y="97810"/>
            <a:ext cx="373063" cy="417513"/>
          </a:xfrm>
          <a:custGeom>
            <a:avLst/>
            <a:gdLst>
              <a:gd name="T0" fmla="*/ 200 w 235"/>
              <a:gd name="T1" fmla="*/ 0 h 263"/>
              <a:gd name="T2" fmla="*/ 160 w 235"/>
              <a:gd name="T3" fmla="*/ 88 h 263"/>
              <a:gd name="T4" fmla="*/ 152 w 235"/>
              <a:gd name="T5" fmla="*/ 112 h 263"/>
              <a:gd name="T6" fmla="*/ 0 w 235"/>
              <a:gd name="T7" fmla="*/ 232 h 263"/>
            </a:gdLst>
            <a:ahLst/>
            <a:cxnLst>
              <a:cxn ang="0">
                <a:pos x="T0" y="T1"/>
              </a:cxn>
              <a:cxn ang="0">
                <a:pos x="T2" y="T3"/>
              </a:cxn>
              <a:cxn ang="0">
                <a:pos x="T4" y="T5"/>
              </a:cxn>
              <a:cxn ang="0">
                <a:pos x="T6" y="T7"/>
              </a:cxn>
            </a:cxnLst>
            <a:rect l="0" t="0" r="r" b="b"/>
            <a:pathLst>
              <a:path w="235" h="263">
                <a:moveTo>
                  <a:pt x="200" y="0"/>
                </a:moveTo>
                <a:cubicBezTo>
                  <a:pt x="235" y="53"/>
                  <a:pt x="210" y="71"/>
                  <a:pt x="160" y="88"/>
                </a:cubicBezTo>
                <a:cubicBezTo>
                  <a:pt x="157" y="96"/>
                  <a:pt x="153" y="104"/>
                  <a:pt x="152" y="112"/>
                </a:cubicBezTo>
                <a:cubicBezTo>
                  <a:pt x="133" y="263"/>
                  <a:pt x="169" y="232"/>
                  <a:pt x="0" y="232"/>
                </a:cubicBezTo>
              </a:path>
            </a:pathLst>
          </a:custGeom>
          <a:noFill/>
          <a:ln w="38100" cmpd="sng">
            <a:solidFill>
              <a:schemeClr val="bg1"/>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68612" name="Freeform 4"/>
          <p:cNvSpPr>
            <a:spLocks/>
          </p:cNvSpPr>
          <p:nvPr/>
        </p:nvSpPr>
        <p:spPr bwMode="auto">
          <a:xfrm>
            <a:off x="2370138" y="78581"/>
            <a:ext cx="373063" cy="417513"/>
          </a:xfrm>
          <a:custGeom>
            <a:avLst/>
            <a:gdLst>
              <a:gd name="T0" fmla="*/ 200 w 235"/>
              <a:gd name="T1" fmla="*/ 0 h 263"/>
              <a:gd name="T2" fmla="*/ 160 w 235"/>
              <a:gd name="T3" fmla="*/ 88 h 263"/>
              <a:gd name="T4" fmla="*/ 152 w 235"/>
              <a:gd name="T5" fmla="*/ 112 h 263"/>
              <a:gd name="T6" fmla="*/ 0 w 235"/>
              <a:gd name="T7" fmla="*/ 232 h 263"/>
            </a:gdLst>
            <a:ahLst/>
            <a:cxnLst>
              <a:cxn ang="0">
                <a:pos x="T0" y="T1"/>
              </a:cxn>
              <a:cxn ang="0">
                <a:pos x="T2" y="T3"/>
              </a:cxn>
              <a:cxn ang="0">
                <a:pos x="T4" y="T5"/>
              </a:cxn>
              <a:cxn ang="0">
                <a:pos x="T6" y="T7"/>
              </a:cxn>
            </a:cxnLst>
            <a:rect l="0" t="0" r="r" b="b"/>
            <a:pathLst>
              <a:path w="235" h="263">
                <a:moveTo>
                  <a:pt x="200" y="0"/>
                </a:moveTo>
                <a:cubicBezTo>
                  <a:pt x="235" y="53"/>
                  <a:pt x="210" y="71"/>
                  <a:pt x="160" y="88"/>
                </a:cubicBezTo>
                <a:cubicBezTo>
                  <a:pt x="157" y="96"/>
                  <a:pt x="153" y="104"/>
                  <a:pt x="152" y="112"/>
                </a:cubicBezTo>
                <a:cubicBezTo>
                  <a:pt x="133" y="263"/>
                  <a:pt x="169" y="232"/>
                  <a:pt x="0" y="232"/>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 name="Freeform: Shape 14">
            <a:extLst>
              <a:ext uri="{FF2B5EF4-FFF2-40B4-BE49-F238E27FC236}">
                <a16:creationId xmlns:a16="http://schemas.microsoft.com/office/drawing/2014/main" id="{6BE5811C-3454-9D0B-3390-F676DCC08814}"/>
              </a:ext>
            </a:extLst>
          </p:cNvPr>
          <p:cNvSpPr/>
          <p:nvPr/>
        </p:nvSpPr>
        <p:spPr>
          <a:xfrm>
            <a:off x="3392276" y="705211"/>
            <a:ext cx="1112363" cy="1593129"/>
          </a:xfrm>
          <a:custGeom>
            <a:avLst/>
            <a:gdLst>
              <a:gd name="connsiteX0" fmla="*/ 0 w 1112363"/>
              <a:gd name="connsiteY0" fmla="*/ 150828 h 1593129"/>
              <a:gd name="connsiteX1" fmla="*/ 47134 w 1112363"/>
              <a:gd name="connsiteY1" fmla="*/ 160255 h 1593129"/>
              <a:gd name="connsiteX2" fmla="*/ 160256 w 1112363"/>
              <a:gd name="connsiteY2" fmla="*/ 141402 h 1593129"/>
              <a:gd name="connsiteX3" fmla="*/ 188536 w 1112363"/>
              <a:gd name="connsiteY3" fmla="*/ 122548 h 1593129"/>
              <a:gd name="connsiteX4" fmla="*/ 301658 w 1112363"/>
              <a:gd name="connsiteY4" fmla="*/ 84841 h 1593129"/>
              <a:gd name="connsiteX5" fmla="*/ 414779 w 1112363"/>
              <a:gd name="connsiteY5" fmla="*/ 9426 h 1593129"/>
              <a:gd name="connsiteX6" fmla="*/ 471340 w 1112363"/>
              <a:gd name="connsiteY6" fmla="*/ 0 h 1593129"/>
              <a:gd name="connsiteX7" fmla="*/ 527901 w 1112363"/>
              <a:gd name="connsiteY7" fmla="*/ 47134 h 1593129"/>
              <a:gd name="connsiteX8" fmla="*/ 556182 w 1112363"/>
              <a:gd name="connsiteY8" fmla="*/ 56560 h 1593129"/>
              <a:gd name="connsiteX9" fmla="*/ 612742 w 1112363"/>
              <a:gd name="connsiteY9" fmla="*/ 103694 h 1593129"/>
              <a:gd name="connsiteX10" fmla="*/ 641023 w 1112363"/>
              <a:gd name="connsiteY10" fmla="*/ 160255 h 1593129"/>
              <a:gd name="connsiteX11" fmla="*/ 669303 w 1112363"/>
              <a:gd name="connsiteY11" fmla="*/ 169682 h 1593129"/>
              <a:gd name="connsiteX12" fmla="*/ 744718 w 1112363"/>
              <a:gd name="connsiteY12" fmla="*/ 188536 h 1593129"/>
              <a:gd name="connsiteX13" fmla="*/ 848412 w 1112363"/>
              <a:gd name="connsiteY13" fmla="*/ 216816 h 1593129"/>
              <a:gd name="connsiteX14" fmla="*/ 886120 w 1112363"/>
              <a:gd name="connsiteY14" fmla="*/ 235670 h 1593129"/>
              <a:gd name="connsiteX15" fmla="*/ 914400 w 1112363"/>
              <a:gd name="connsiteY15" fmla="*/ 254523 h 1593129"/>
              <a:gd name="connsiteX16" fmla="*/ 952107 w 1112363"/>
              <a:gd name="connsiteY16" fmla="*/ 263950 h 1593129"/>
              <a:gd name="connsiteX17" fmla="*/ 980388 w 1112363"/>
              <a:gd name="connsiteY17" fmla="*/ 311084 h 1593129"/>
              <a:gd name="connsiteX18" fmla="*/ 1008668 w 1112363"/>
              <a:gd name="connsiteY18" fmla="*/ 339364 h 1593129"/>
              <a:gd name="connsiteX19" fmla="*/ 1036949 w 1112363"/>
              <a:gd name="connsiteY19" fmla="*/ 414779 h 1593129"/>
              <a:gd name="connsiteX20" fmla="*/ 1074656 w 1112363"/>
              <a:gd name="connsiteY20" fmla="*/ 801278 h 1593129"/>
              <a:gd name="connsiteX21" fmla="*/ 1093509 w 1112363"/>
              <a:gd name="connsiteY21" fmla="*/ 829558 h 1593129"/>
              <a:gd name="connsiteX22" fmla="*/ 1112363 w 1112363"/>
              <a:gd name="connsiteY22" fmla="*/ 895546 h 1593129"/>
              <a:gd name="connsiteX23" fmla="*/ 1074656 w 1112363"/>
              <a:gd name="connsiteY23" fmla="*/ 1036948 h 1593129"/>
              <a:gd name="connsiteX24" fmla="*/ 1065229 w 1112363"/>
              <a:gd name="connsiteY24" fmla="*/ 1102936 h 1593129"/>
              <a:gd name="connsiteX25" fmla="*/ 1036949 w 1112363"/>
              <a:gd name="connsiteY25" fmla="*/ 1131216 h 1593129"/>
              <a:gd name="connsiteX26" fmla="*/ 1018095 w 1112363"/>
              <a:gd name="connsiteY26" fmla="*/ 1159496 h 1593129"/>
              <a:gd name="connsiteX27" fmla="*/ 970961 w 1112363"/>
              <a:gd name="connsiteY27" fmla="*/ 1168923 h 1593129"/>
              <a:gd name="connsiteX28" fmla="*/ 961534 w 1112363"/>
              <a:gd name="connsiteY28" fmla="*/ 1206630 h 1593129"/>
              <a:gd name="connsiteX29" fmla="*/ 933254 w 1112363"/>
              <a:gd name="connsiteY29" fmla="*/ 1216057 h 1593129"/>
              <a:gd name="connsiteX30" fmla="*/ 904973 w 1112363"/>
              <a:gd name="connsiteY30" fmla="*/ 1253764 h 1593129"/>
              <a:gd name="connsiteX31" fmla="*/ 895546 w 1112363"/>
              <a:gd name="connsiteY31" fmla="*/ 1357459 h 1593129"/>
              <a:gd name="connsiteX32" fmla="*/ 867266 w 1112363"/>
              <a:gd name="connsiteY32" fmla="*/ 1376313 h 1593129"/>
              <a:gd name="connsiteX33" fmla="*/ 829559 w 1112363"/>
              <a:gd name="connsiteY33" fmla="*/ 1517715 h 1593129"/>
              <a:gd name="connsiteX34" fmla="*/ 848412 w 1112363"/>
              <a:gd name="connsiteY34" fmla="*/ 1593129 h 159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12363" h="1593129">
                <a:moveTo>
                  <a:pt x="0" y="150828"/>
                </a:moveTo>
                <a:cubicBezTo>
                  <a:pt x="15711" y="153970"/>
                  <a:pt x="31112" y="160255"/>
                  <a:pt x="47134" y="160255"/>
                </a:cubicBezTo>
                <a:cubicBezTo>
                  <a:pt x="70514" y="160255"/>
                  <a:pt x="133497" y="146753"/>
                  <a:pt x="160256" y="141402"/>
                </a:cubicBezTo>
                <a:cubicBezTo>
                  <a:pt x="169683" y="135117"/>
                  <a:pt x="177928" y="126526"/>
                  <a:pt x="188536" y="122548"/>
                </a:cubicBezTo>
                <a:cubicBezTo>
                  <a:pt x="266095" y="93462"/>
                  <a:pt x="210549" y="141784"/>
                  <a:pt x="301658" y="84841"/>
                </a:cubicBezTo>
                <a:cubicBezTo>
                  <a:pt x="367555" y="43655"/>
                  <a:pt x="359940" y="21612"/>
                  <a:pt x="414779" y="9426"/>
                </a:cubicBezTo>
                <a:cubicBezTo>
                  <a:pt x="433438" y="5280"/>
                  <a:pt x="452486" y="3142"/>
                  <a:pt x="471340" y="0"/>
                </a:cubicBezTo>
                <a:cubicBezTo>
                  <a:pt x="492185" y="20845"/>
                  <a:pt x="501656" y="34012"/>
                  <a:pt x="527901" y="47134"/>
                </a:cubicBezTo>
                <a:cubicBezTo>
                  <a:pt x="536789" y="51578"/>
                  <a:pt x="546755" y="53418"/>
                  <a:pt x="556182" y="56560"/>
                </a:cubicBezTo>
                <a:cubicBezTo>
                  <a:pt x="622590" y="189382"/>
                  <a:pt x="522901" y="13854"/>
                  <a:pt x="612742" y="103694"/>
                </a:cubicBezTo>
                <a:cubicBezTo>
                  <a:pt x="627647" y="118599"/>
                  <a:pt x="627305" y="144251"/>
                  <a:pt x="641023" y="160255"/>
                </a:cubicBezTo>
                <a:cubicBezTo>
                  <a:pt x="647490" y="167799"/>
                  <a:pt x="659717" y="167067"/>
                  <a:pt x="669303" y="169682"/>
                </a:cubicBezTo>
                <a:cubicBezTo>
                  <a:pt x="694302" y="176500"/>
                  <a:pt x="719952" y="180916"/>
                  <a:pt x="744718" y="188536"/>
                </a:cubicBezTo>
                <a:cubicBezTo>
                  <a:pt x="852064" y="221565"/>
                  <a:pt x="727195" y="196612"/>
                  <a:pt x="848412" y="216816"/>
                </a:cubicBezTo>
                <a:cubicBezTo>
                  <a:pt x="860981" y="223101"/>
                  <a:pt x="873919" y="228698"/>
                  <a:pt x="886120" y="235670"/>
                </a:cubicBezTo>
                <a:cubicBezTo>
                  <a:pt x="895957" y="241291"/>
                  <a:pt x="903987" y="250060"/>
                  <a:pt x="914400" y="254523"/>
                </a:cubicBezTo>
                <a:cubicBezTo>
                  <a:pt x="926308" y="259627"/>
                  <a:pt x="939538" y="260808"/>
                  <a:pt x="952107" y="263950"/>
                </a:cubicBezTo>
                <a:cubicBezTo>
                  <a:pt x="961534" y="279661"/>
                  <a:pt x="969394" y="296426"/>
                  <a:pt x="980388" y="311084"/>
                </a:cubicBezTo>
                <a:cubicBezTo>
                  <a:pt x="988387" y="321749"/>
                  <a:pt x="1000919" y="328516"/>
                  <a:pt x="1008668" y="339364"/>
                </a:cubicBezTo>
                <a:cubicBezTo>
                  <a:pt x="1027628" y="365908"/>
                  <a:pt x="1029358" y="384415"/>
                  <a:pt x="1036949" y="414779"/>
                </a:cubicBezTo>
                <a:cubicBezTo>
                  <a:pt x="1041171" y="467553"/>
                  <a:pt x="1058031" y="722311"/>
                  <a:pt x="1074656" y="801278"/>
                </a:cubicBezTo>
                <a:cubicBezTo>
                  <a:pt x="1076990" y="812364"/>
                  <a:pt x="1088442" y="819425"/>
                  <a:pt x="1093509" y="829558"/>
                </a:cubicBezTo>
                <a:cubicBezTo>
                  <a:pt x="1100271" y="843082"/>
                  <a:pt x="1109343" y="883464"/>
                  <a:pt x="1112363" y="895546"/>
                </a:cubicBezTo>
                <a:cubicBezTo>
                  <a:pt x="1099794" y="942680"/>
                  <a:pt x="1085467" y="989380"/>
                  <a:pt x="1074656" y="1036948"/>
                </a:cubicBezTo>
                <a:cubicBezTo>
                  <a:pt x="1069732" y="1058615"/>
                  <a:pt x="1073481" y="1082306"/>
                  <a:pt x="1065229" y="1102936"/>
                </a:cubicBezTo>
                <a:cubicBezTo>
                  <a:pt x="1060278" y="1115314"/>
                  <a:pt x="1045484" y="1120975"/>
                  <a:pt x="1036949" y="1131216"/>
                </a:cubicBezTo>
                <a:cubicBezTo>
                  <a:pt x="1029696" y="1139920"/>
                  <a:pt x="1027932" y="1153875"/>
                  <a:pt x="1018095" y="1159496"/>
                </a:cubicBezTo>
                <a:cubicBezTo>
                  <a:pt x="1004184" y="1167445"/>
                  <a:pt x="986672" y="1165781"/>
                  <a:pt x="970961" y="1168923"/>
                </a:cubicBezTo>
                <a:cubicBezTo>
                  <a:pt x="967819" y="1181492"/>
                  <a:pt x="969627" y="1196513"/>
                  <a:pt x="961534" y="1206630"/>
                </a:cubicBezTo>
                <a:cubicBezTo>
                  <a:pt x="955327" y="1214389"/>
                  <a:pt x="940888" y="1209696"/>
                  <a:pt x="933254" y="1216057"/>
                </a:cubicBezTo>
                <a:cubicBezTo>
                  <a:pt x="921184" y="1226115"/>
                  <a:pt x="914400" y="1241195"/>
                  <a:pt x="904973" y="1253764"/>
                </a:cubicBezTo>
                <a:cubicBezTo>
                  <a:pt x="901831" y="1288329"/>
                  <a:pt x="905753" y="1324286"/>
                  <a:pt x="895546" y="1357459"/>
                </a:cubicBezTo>
                <a:cubicBezTo>
                  <a:pt x="892214" y="1368288"/>
                  <a:pt x="870849" y="1365565"/>
                  <a:pt x="867266" y="1376313"/>
                </a:cubicBezTo>
                <a:cubicBezTo>
                  <a:pt x="796955" y="1587249"/>
                  <a:pt x="908354" y="1386389"/>
                  <a:pt x="829559" y="1517715"/>
                </a:cubicBezTo>
                <a:cubicBezTo>
                  <a:pt x="839614" y="1588102"/>
                  <a:pt x="823275" y="1567992"/>
                  <a:pt x="848412" y="1593129"/>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Straight Connector 2">
            <a:extLst>
              <a:ext uri="{FF2B5EF4-FFF2-40B4-BE49-F238E27FC236}">
                <a16:creationId xmlns:a16="http://schemas.microsoft.com/office/drawing/2014/main" id="{D003534F-AB92-B989-1AE8-11AF93EAB1B8}"/>
              </a:ext>
            </a:extLst>
          </p:cNvPr>
          <p:cNvCxnSpPr>
            <a:cxnSpLocks/>
          </p:cNvCxnSpPr>
          <p:nvPr/>
        </p:nvCxnSpPr>
        <p:spPr>
          <a:xfrm flipH="1">
            <a:off x="3657601" y="3146427"/>
            <a:ext cx="4764087" cy="304884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3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B2846-5F61-D34E-3065-2C2BD10885DB}"/>
              </a:ext>
            </a:extLst>
          </p:cNvPr>
          <p:cNvSpPr>
            <a:spLocks noGrp="1"/>
          </p:cNvSpPr>
          <p:nvPr>
            <p:ph type="title"/>
          </p:nvPr>
        </p:nvSpPr>
        <p:spPr/>
        <p:txBody>
          <a:bodyPr/>
          <a:lstStyle/>
          <a:p>
            <a:pPr algn="ctr"/>
            <a:r>
              <a:rPr lang="en-CA" dirty="0"/>
              <a:t>Southern British Columbia</a:t>
            </a:r>
          </a:p>
        </p:txBody>
      </p:sp>
      <p:pic>
        <p:nvPicPr>
          <p:cNvPr id="23" name="Content Placeholder 22">
            <a:extLst>
              <a:ext uri="{FF2B5EF4-FFF2-40B4-BE49-F238E27FC236}">
                <a16:creationId xmlns:a16="http://schemas.microsoft.com/office/drawing/2014/main" id="{41335AC0-562C-B9D7-2439-F862DE430EC4}"/>
              </a:ext>
            </a:extLst>
          </p:cNvPr>
          <p:cNvPicPr>
            <a:picLocks noGrp="1" noChangeAspect="1"/>
          </p:cNvPicPr>
          <p:nvPr>
            <p:ph idx="1"/>
          </p:nvPr>
        </p:nvPicPr>
        <p:blipFill>
          <a:blip r:embed="rId2"/>
          <a:stretch>
            <a:fillRect/>
          </a:stretch>
        </p:blipFill>
        <p:spPr>
          <a:xfrm>
            <a:off x="702000" y="1692000"/>
            <a:ext cx="10789515" cy="5040000"/>
          </a:xfrm>
        </p:spPr>
      </p:pic>
    </p:spTree>
    <p:extLst>
      <p:ext uri="{BB962C8B-B14F-4D97-AF65-F5344CB8AC3E}">
        <p14:creationId xmlns:p14="http://schemas.microsoft.com/office/powerpoint/2010/main" val="1659031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1F9B-C7BC-38DA-21F9-E6C66A2EE940}"/>
              </a:ext>
            </a:extLst>
          </p:cNvPr>
          <p:cNvSpPr>
            <a:spLocks noGrp="1"/>
          </p:cNvSpPr>
          <p:nvPr>
            <p:ph type="title"/>
          </p:nvPr>
        </p:nvSpPr>
        <p:spPr/>
        <p:txBody>
          <a:bodyPr/>
          <a:lstStyle/>
          <a:p>
            <a:pPr algn="ctr"/>
            <a:r>
              <a:rPr lang="en-CA" dirty="0"/>
              <a:t>Southern British Columbia</a:t>
            </a:r>
          </a:p>
        </p:txBody>
      </p:sp>
      <p:pic>
        <p:nvPicPr>
          <p:cNvPr id="22" name="Content Placeholder 21">
            <a:extLst>
              <a:ext uri="{FF2B5EF4-FFF2-40B4-BE49-F238E27FC236}">
                <a16:creationId xmlns:a16="http://schemas.microsoft.com/office/drawing/2014/main" id="{C61EE508-07B1-78AE-5CD3-5F81E56056F6}"/>
              </a:ext>
            </a:extLst>
          </p:cNvPr>
          <p:cNvPicPr>
            <a:picLocks noGrp="1" noChangeAspect="1"/>
          </p:cNvPicPr>
          <p:nvPr>
            <p:ph idx="1"/>
          </p:nvPr>
        </p:nvPicPr>
        <p:blipFill>
          <a:blip r:embed="rId2"/>
          <a:stretch>
            <a:fillRect/>
          </a:stretch>
        </p:blipFill>
        <p:spPr>
          <a:xfrm>
            <a:off x="702000" y="1692000"/>
            <a:ext cx="10789516" cy="5040000"/>
          </a:xfrm>
        </p:spPr>
      </p:pic>
      <p:sp>
        <p:nvSpPr>
          <p:cNvPr id="10" name="TextBox 9">
            <a:extLst>
              <a:ext uri="{FF2B5EF4-FFF2-40B4-BE49-F238E27FC236}">
                <a16:creationId xmlns:a16="http://schemas.microsoft.com/office/drawing/2014/main" id="{D59B5479-D717-F36C-B330-65F55C6F729C}"/>
              </a:ext>
            </a:extLst>
          </p:cNvPr>
          <p:cNvSpPr txBox="1"/>
          <p:nvPr/>
        </p:nvSpPr>
        <p:spPr>
          <a:xfrm>
            <a:off x="6401610" y="6368935"/>
            <a:ext cx="5183189" cy="369332"/>
          </a:xfrm>
          <a:prstGeom prst="rect">
            <a:avLst/>
          </a:prstGeom>
          <a:noFill/>
        </p:spPr>
        <p:txBody>
          <a:bodyPr wrap="square" rtlCol="0">
            <a:spAutoFit/>
          </a:bodyPr>
          <a:lstStyle/>
          <a:p>
            <a:pPr algn="ctr"/>
            <a:r>
              <a:rPr lang="en-CA" dirty="0"/>
              <a:t>Note: Southern BC has about 220 Steelhead streams. </a:t>
            </a:r>
          </a:p>
        </p:txBody>
      </p:sp>
    </p:spTree>
    <p:extLst>
      <p:ext uri="{BB962C8B-B14F-4D97-AF65-F5344CB8AC3E}">
        <p14:creationId xmlns:p14="http://schemas.microsoft.com/office/powerpoint/2010/main" val="807087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44D2-E600-DE3E-6A73-F6BBB62FD22C}"/>
              </a:ext>
            </a:extLst>
          </p:cNvPr>
          <p:cNvSpPr>
            <a:spLocks noGrp="1"/>
          </p:cNvSpPr>
          <p:nvPr>
            <p:ph type="title"/>
          </p:nvPr>
        </p:nvSpPr>
        <p:spPr/>
        <p:txBody>
          <a:bodyPr/>
          <a:lstStyle/>
          <a:p>
            <a:pPr algn="ctr"/>
            <a:r>
              <a:rPr lang="en-CA" dirty="0"/>
              <a:t>Southern British Columbia</a:t>
            </a:r>
          </a:p>
        </p:txBody>
      </p:sp>
      <p:pic>
        <p:nvPicPr>
          <p:cNvPr id="18" name="Content Placeholder 17">
            <a:extLst>
              <a:ext uri="{FF2B5EF4-FFF2-40B4-BE49-F238E27FC236}">
                <a16:creationId xmlns:a16="http://schemas.microsoft.com/office/drawing/2014/main" id="{CB7FA1D4-6B6B-089E-6E53-F69BFD8D3759}"/>
              </a:ext>
            </a:extLst>
          </p:cNvPr>
          <p:cNvPicPr>
            <a:picLocks noGrp="1" noChangeAspect="1"/>
          </p:cNvPicPr>
          <p:nvPr>
            <p:ph idx="1"/>
          </p:nvPr>
        </p:nvPicPr>
        <p:blipFill>
          <a:blip r:embed="rId2"/>
          <a:stretch>
            <a:fillRect/>
          </a:stretch>
        </p:blipFill>
        <p:spPr>
          <a:xfrm>
            <a:off x="702000" y="1692000"/>
            <a:ext cx="10789515" cy="5040000"/>
          </a:xfrm>
        </p:spPr>
      </p:pic>
      <p:sp>
        <p:nvSpPr>
          <p:cNvPr id="19" name="TextBox 18">
            <a:extLst>
              <a:ext uri="{FF2B5EF4-FFF2-40B4-BE49-F238E27FC236}">
                <a16:creationId xmlns:a16="http://schemas.microsoft.com/office/drawing/2014/main" id="{295F2A54-7B66-139E-338B-C90A7245CE25}"/>
              </a:ext>
            </a:extLst>
          </p:cNvPr>
          <p:cNvSpPr txBox="1"/>
          <p:nvPr/>
        </p:nvSpPr>
        <p:spPr>
          <a:xfrm>
            <a:off x="912811" y="6308209"/>
            <a:ext cx="5183189" cy="369332"/>
          </a:xfrm>
          <a:prstGeom prst="rect">
            <a:avLst/>
          </a:prstGeom>
          <a:noFill/>
        </p:spPr>
        <p:txBody>
          <a:bodyPr wrap="square" rtlCol="0">
            <a:spAutoFit/>
          </a:bodyPr>
          <a:lstStyle/>
          <a:p>
            <a:pPr algn="ctr"/>
            <a:r>
              <a:rPr lang="en-CA" dirty="0"/>
              <a:t>Note: Southern BC has about 220 Steelhead streams. </a:t>
            </a:r>
          </a:p>
        </p:txBody>
      </p:sp>
    </p:spTree>
    <p:extLst>
      <p:ext uri="{BB962C8B-B14F-4D97-AF65-F5344CB8AC3E}">
        <p14:creationId xmlns:p14="http://schemas.microsoft.com/office/powerpoint/2010/main" val="381820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2E9A-7C1A-87DF-0AA4-E8C248C50DB6}"/>
              </a:ext>
            </a:extLst>
          </p:cNvPr>
          <p:cNvSpPr>
            <a:spLocks noGrp="1"/>
          </p:cNvSpPr>
          <p:nvPr>
            <p:ph type="title"/>
          </p:nvPr>
        </p:nvSpPr>
        <p:spPr/>
        <p:txBody>
          <a:bodyPr/>
          <a:lstStyle/>
          <a:p>
            <a:pPr algn="ctr"/>
            <a:r>
              <a:rPr lang="en-CA" dirty="0"/>
              <a:t>Southern British Columbia</a:t>
            </a:r>
          </a:p>
        </p:txBody>
      </p:sp>
      <p:pic>
        <p:nvPicPr>
          <p:cNvPr id="17" name="Content Placeholder 16">
            <a:extLst>
              <a:ext uri="{FF2B5EF4-FFF2-40B4-BE49-F238E27FC236}">
                <a16:creationId xmlns:a16="http://schemas.microsoft.com/office/drawing/2014/main" id="{5EA414EA-6FC7-8369-D22D-B765DB4F7F98}"/>
              </a:ext>
            </a:extLst>
          </p:cNvPr>
          <p:cNvPicPr>
            <a:picLocks noGrp="1" noChangeAspect="1"/>
          </p:cNvPicPr>
          <p:nvPr>
            <p:ph idx="1"/>
          </p:nvPr>
        </p:nvPicPr>
        <p:blipFill>
          <a:blip r:embed="rId2"/>
          <a:stretch>
            <a:fillRect/>
          </a:stretch>
        </p:blipFill>
        <p:spPr>
          <a:xfrm>
            <a:off x="702000" y="1692000"/>
            <a:ext cx="10789515" cy="5040000"/>
          </a:xfrm>
        </p:spPr>
      </p:pic>
    </p:spTree>
    <p:extLst>
      <p:ext uri="{BB962C8B-B14F-4D97-AF65-F5344CB8AC3E}">
        <p14:creationId xmlns:p14="http://schemas.microsoft.com/office/powerpoint/2010/main" val="337780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3279</TotalTime>
  <Words>858</Words>
  <Application>Microsoft Office PowerPoint</Application>
  <PresentationFormat>Widescreen</PresentationFormat>
  <Paragraphs>135</Paragraphs>
  <Slides>23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  Steelhead Stock Status British Columbia</vt:lpstr>
      <vt:lpstr>Outline</vt:lpstr>
      <vt:lpstr>PowerPoint Presentation</vt:lpstr>
      <vt:lpstr>PowerPoint Presentation</vt:lpstr>
      <vt:lpstr>PowerPoint Presentation</vt:lpstr>
      <vt:lpstr>Southern British Columbia</vt:lpstr>
      <vt:lpstr>Southern British Columbia</vt:lpstr>
      <vt:lpstr>Southern British Columbia</vt:lpstr>
      <vt:lpstr>Southern British Columbia</vt:lpstr>
      <vt:lpstr>PowerPoint Presentation</vt:lpstr>
      <vt:lpstr>Southern British Columbia Stock &amp; Recruitment</vt:lpstr>
      <vt:lpstr>Southern British Columbia Stock &amp; Recruitment</vt:lpstr>
      <vt:lpstr>PowerPoint Presentation</vt:lpstr>
      <vt:lpstr>South Coast and South Interior Non-Anadromous wild O. mykiss</vt:lpstr>
      <vt:lpstr>Northern British Columbia</vt:lpstr>
      <vt:lpstr>Northern British Columbia</vt:lpstr>
      <vt:lpstr>Northern British Columbia</vt:lpstr>
      <vt:lpstr>Northern British Columbia</vt:lpstr>
      <vt:lpstr>PowerPoint Presentation</vt:lpstr>
      <vt:lpstr>Skeena Summer Run</vt:lpstr>
      <vt:lpstr>SARA (ESA) Listings</vt:lpstr>
      <vt:lpstr>Abundance Status Summary</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Bison, Robert FOR:EX</dc:creator>
  <cp:lastModifiedBy>Bison, Robert FOR:EX</cp:lastModifiedBy>
  <cp:revision>47</cp:revision>
  <dcterms:created xsi:type="dcterms:W3CDTF">2023-02-06T19:14:47Z</dcterms:created>
  <dcterms:modified xsi:type="dcterms:W3CDTF">2023-03-08T00:03:45Z</dcterms:modified>
</cp:coreProperties>
</file>